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98" r:id="rId1"/>
    <p:sldMasterId id="2147483729" r:id="rId2"/>
    <p:sldMasterId id="2147483755" r:id="rId3"/>
  </p:sldMasterIdLst>
  <p:notesMasterIdLst>
    <p:notesMasterId r:id="rId48"/>
  </p:notesMasterIdLst>
  <p:handoutMasterIdLst>
    <p:handoutMasterId r:id="rId49"/>
  </p:handoutMasterIdLst>
  <p:sldIdLst>
    <p:sldId id="915" r:id="rId4"/>
    <p:sldId id="910" r:id="rId5"/>
    <p:sldId id="911" r:id="rId6"/>
    <p:sldId id="909" r:id="rId7"/>
    <p:sldId id="820" r:id="rId8"/>
    <p:sldId id="821" r:id="rId9"/>
    <p:sldId id="822" r:id="rId10"/>
    <p:sldId id="912" r:id="rId11"/>
    <p:sldId id="828" r:id="rId12"/>
    <p:sldId id="829" r:id="rId13"/>
    <p:sldId id="832" r:id="rId14"/>
    <p:sldId id="830" r:id="rId15"/>
    <p:sldId id="906" r:id="rId16"/>
    <p:sldId id="831" r:id="rId17"/>
    <p:sldId id="894" r:id="rId18"/>
    <p:sldId id="905" r:id="rId19"/>
    <p:sldId id="895" r:id="rId20"/>
    <p:sldId id="914" r:id="rId21"/>
    <p:sldId id="874" r:id="rId22"/>
    <p:sldId id="835" r:id="rId23"/>
    <p:sldId id="836" r:id="rId24"/>
    <p:sldId id="837" r:id="rId25"/>
    <p:sldId id="896" r:id="rId26"/>
    <p:sldId id="838" r:id="rId27"/>
    <p:sldId id="897" r:id="rId28"/>
    <p:sldId id="839" r:id="rId29"/>
    <p:sldId id="840" r:id="rId30"/>
    <p:sldId id="841" r:id="rId31"/>
    <p:sldId id="842" r:id="rId32"/>
    <p:sldId id="843" r:id="rId33"/>
    <p:sldId id="844" r:id="rId34"/>
    <p:sldId id="845" r:id="rId35"/>
    <p:sldId id="846" r:id="rId36"/>
    <p:sldId id="847" r:id="rId37"/>
    <p:sldId id="848" r:id="rId38"/>
    <p:sldId id="849" r:id="rId39"/>
    <p:sldId id="852" r:id="rId40"/>
    <p:sldId id="855" r:id="rId41"/>
    <p:sldId id="856" r:id="rId42"/>
    <p:sldId id="857" r:id="rId43"/>
    <p:sldId id="859" r:id="rId44"/>
    <p:sldId id="881" r:id="rId45"/>
    <p:sldId id="913" r:id="rId46"/>
    <p:sldId id="916" r:id="rId47"/>
  </p:sldIdLst>
  <p:sldSz cx="9144000" cy="6858000" type="letter"/>
  <p:notesSz cx="7315200" cy="9601200"/>
  <p:defaultTextStyle>
    <a:defPPr>
      <a:defRPr lang="en-US"/>
    </a:defPPr>
    <a:lvl1pPr algn="l" rtl="0" fontAlgn="base">
      <a:spcBef>
        <a:spcPct val="0"/>
      </a:spcBef>
      <a:spcAft>
        <a:spcPct val="0"/>
      </a:spcAft>
      <a:defRPr sz="2400" kern="1200">
        <a:solidFill>
          <a:schemeClr val="tx1"/>
        </a:solidFill>
        <a:latin typeface="Verdana" pitchFamily="34" charset="0"/>
        <a:ea typeface="+mn-ea"/>
        <a:cs typeface="+mn-cs"/>
      </a:defRPr>
    </a:lvl1pPr>
    <a:lvl2pPr marL="457200" algn="l" rtl="0" fontAlgn="base">
      <a:spcBef>
        <a:spcPct val="0"/>
      </a:spcBef>
      <a:spcAft>
        <a:spcPct val="0"/>
      </a:spcAft>
      <a:defRPr sz="2400" kern="1200">
        <a:solidFill>
          <a:schemeClr val="tx1"/>
        </a:solidFill>
        <a:latin typeface="Verdana" pitchFamily="34" charset="0"/>
        <a:ea typeface="+mn-ea"/>
        <a:cs typeface="+mn-cs"/>
      </a:defRPr>
    </a:lvl2pPr>
    <a:lvl3pPr marL="914400" algn="l" rtl="0" fontAlgn="base">
      <a:spcBef>
        <a:spcPct val="0"/>
      </a:spcBef>
      <a:spcAft>
        <a:spcPct val="0"/>
      </a:spcAft>
      <a:defRPr sz="2400" kern="1200">
        <a:solidFill>
          <a:schemeClr val="tx1"/>
        </a:solidFill>
        <a:latin typeface="Verdana" pitchFamily="34" charset="0"/>
        <a:ea typeface="+mn-ea"/>
        <a:cs typeface="+mn-cs"/>
      </a:defRPr>
    </a:lvl3pPr>
    <a:lvl4pPr marL="1371600" algn="l" rtl="0" fontAlgn="base">
      <a:spcBef>
        <a:spcPct val="0"/>
      </a:spcBef>
      <a:spcAft>
        <a:spcPct val="0"/>
      </a:spcAft>
      <a:defRPr sz="2400" kern="1200">
        <a:solidFill>
          <a:schemeClr val="tx1"/>
        </a:solidFill>
        <a:latin typeface="Verdana" pitchFamily="34" charset="0"/>
        <a:ea typeface="+mn-ea"/>
        <a:cs typeface="+mn-cs"/>
      </a:defRPr>
    </a:lvl4pPr>
    <a:lvl5pPr marL="1828800" algn="l" rtl="0" fontAlgn="base">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297">
          <p15:clr>
            <a:srgbClr val="A4A3A4"/>
          </p15:clr>
        </p15:guide>
        <p15:guide id="2" orient="horz" pos="2301">
          <p15:clr>
            <a:srgbClr val="A4A3A4"/>
          </p15:clr>
        </p15:guide>
        <p15:guide id="3" pos="2881">
          <p15:clr>
            <a:srgbClr val="A4A3A4"/>
          </p15:clr>
        </p15:guide>
        <p15:guide id="4" pos="2880">
          <p15:clr>
            <a:srgbClr val="A4A3A4"/>
          </p15:clr>
        </p15:guide>
        <p15:guide id="5" pos="2877">
          <p15:clr>
            <a:srgbClr val="A4A3A4"/>
          </p15:clr>
        </p15:guide>
        <p15:guide id="6" pos="2879">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B900"/>
    <a:srgbClr val="B2B2B2"/>
    <a:srgbClr val="FF3300"/>
    <a:srgbClr val="DDDDDD"/>
    <a:srgbClr val="003399"/>
    <a:srgbClr val="0504CA"/>
    <a:srgbClr val="99CCFF"/>
    <a:srgbClr val="D05D00"/>
    <a:srgbClr val="808080"/>
    <a:srgbClr val="1F91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89" autoAdjust="0"/>
    <p:restoredTop sz="94434" autoAdjust="0"/>
  </p:normalViewPr>
  <p:slideViewPr>
    <p:cSldViewPr snapToGrid="0">
      <p:cViewPr varScale="1">
        <p:scale>
          <a:sx n="74" d="100"/>
          <a:sy n="74" d="100"/>
        </p:scale>
        <p:origin x="348" y="72"/>
      </p:cViewPr>
      <p:guideLst>
        <p:guide orient="horz" pos="2297"/>
        <p:guide orient="horz" pos="2301"/>
        <p:guide pos="2881"/>
        <p:guide pos="2880"/>
        <p:guide pos="2877"/>
        <p:guide pos="2879"/>
      </p:guideLst>
    </p:cSldViewPr>
  </p:slideViewPr>
  <p:outlineViewPr>
    <p:cViewPr>
      <p:scale>
        <a:sx n="75" d="100"/>
        <a:sy n="75" d="100"/>
      </p:scale>
      <p:origin x="360" y="28746"/>
    </p:cViewPr>
  </p:outlineViewPr>
  <p:notesTextViewPr>
    <p:cViewPr>
      <p:scale>
        <a:sx n="100" d="100"/>
        <a:sy n="100" d="100"/>
      </p:scale>
      <p:origin x="0" y="0"/>
    </p:cViewPr>
  </p:notesTextViewPr>
  <p:sorterViewPr>
    <p:cViewPr>
      <p:scale>
        <a:sx n="75" d="100"/>
        <a:sy n="75" d="100"/>
      </p:scale>
      <p:origin x="0" y="5964"/>
    </p:cViewPr>
  </p:sorterViewPr>
  <p:notesViewPr>
    <p:cSldViewPr snapToGrid="0">
      <p:cViewPr>
        <p:scale>
          <a:sx n="75" d="100"/>
          <a:sy n="75" d="100"/>
        </p:scale>
        <p:origin x="-1344" y="-72"/>
      </p:cViewPr>
      <p:guideLst>
        <p:guide orient="horz" pos="3024"/>
        <p:guide pos="2304"/>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C72302-28AF-4944-B4AB-39763508A8B9}" type="doc">
      <dgm:prSet loTypeId="urn:microsoft.com/office/officeart/2005/8/layout/arrow2" loCatId="process" qsTypeId="urn:microsoft.com/office/officeart/2005/8/quickstyle/3d1" qsCatId="3D" csTypeId="urn:microsoft.com/office/officeart/2005/8/colors/colorful1#1" csCatId="colorful" phldr="1"/>
      <dgm:spPr/>
      <dgm:t>
        <a:bodyPr/>
        <a:lstStyle/>
        <a:p>
          <a:endParaRPr lang="en-US"/>
        </a:p>
      </dgm:t>
    </dgm:pt>
    <dgm:pt modelId="{7F378C6F-3D9F-4D9E-9DCD-E020B1AA5836}">
      <dgm:prSet phldrT="[Text]" custT="1"/>
      <dgm:spPr/>
      <dgm:t>
        <a:bodyPr lIns="182880"/>
        <a:lstStyle/>
        <a:p>
          <a:r>
            <a:rPr lang="en-US" sz="1200" dirty="0" smtClean="0"/>
            <a:t>Learning &amp;</a:t>
          </a:r>
        </a:p>
        <a:p>
          <a:r>
            <a:rPr lang="en-US" sz="1200" dirty="0" smtClean="0"/>
            <a:t>Development</a:t>
          </a:r>
          <a:endParaRPr lang="en-US" sz="1200" dirty="0"/>
        </a:p>
      </dgm:t>
    </dgm:pt>
    <dgm:pt modelId="{A5D386AF-5911-4F91-BB41-A4FC36EBD612}" type="parTrans" cxnId="{72D54641-64FA-4852-AD8F-27E7119811D0}">
      <dgm:prSet/>
      <dgm:spPr/>
      <dgm:t>
        <a:bodyPr/>
        <a:lstStyle/>
        <a:p>
          <a:endParaRPr lang="en-US"/>
        </a:p>
      </dgm:t>
    </dgm:pt>
    <dgm:pt modelId="{3B6427D6-706D-487A-AEE9-CB4D9806A9DD}" type="sibTrans" cxnId="{72D54641-64FA-4852-AD8F-27E7119811D0}">
      <dgm:prSet/>
      <dgm:spPr/>
      <dgm:t>
        <a:bodyPr/>
        <a:lstStyle/>
        <a:p>
          <a:endParaRPr lang="en-US"/>
        </a:p>
      </dgm:t>
    </dgm:pt>
    <dgm:pt modelId="{AAC613B9-9666-4F93-918E-1160E8FD63A9}">
      <dgm:prSet phldrT="[Text]" custT="1"/>
      <dgm:spPr/>
      <dgm:t>
        <a:bodyPr/>
        <a:lstStyle/>
        <a:p>
          <a:r>
            <a:rPr lang="en-US" sz="1400" b="0" dirty="0" smtClean="0"/>
            <a:t>Innovation &amp;</a:t>
          </a:r>
        </a:p>
        <a:p>
          <a:r>
            <a:rPr lang="en-US" sz="1400" b="0" dirty="0" smtClean="0"/>
            <a:t>new capabilities</a:t>
          </a:r>
          <a:endParaRPr lang="en-US" sz="1400" b="0" dirty="0"/>
        </a:p>
      </dgm:t>
    </dgm:pt>
    <dgm:pt modelId="{4703784F-A330-4FD6-B294-8DE4C5693B83}" type="parTrans" cxnId="{3A571BD4-4F69-4045-B0DB-86067E1B7A5A}">
      <dgm:prSet/>
      <dgm:spPr/>
      <dgm:t>
        <a:bodyPr/>
        <a:lstStyle/>
        <a:p>
          <a:endParaRPr lang="en-US"/>
        </a:p>
      </dgm:t>
    </dgm:pt>
    <dgm:pt modelId="{CE273276-ABD2-4A5C-9510-9531B3758747}" type="sibTrans" cxnId="{3A571BD4-4F69-4045-B0DB-86067E1B7A5A}">
      <dgm:prSet/>
      <dgm:spPr/>
      <dgm:t>
        <a:bodyPr/>
        <a:lstStyle/>
        <a:p>
          <a:endParaRPr lang="en-US"/>
        </a:p>
      </dgm:t>
    </dgm:pt>
    <dgm:pt modelId="{6E18DBB2-F543-48E9-92AA-31A6BBC8FDAC}">
      <dgm:prSet phldrT="[Text]" custT="1"/>
      <dgm:spPr/>
      <dgm:t>
        <a:bodyPr/>
        <a:lstStyle/>
        <a:p>
          <a:r>
            <a:rPr lang="en-US" sz="1400" dirty="0" smtClean="0"/>
            <a:t>Customer  &amp; </a:t>
          </a:r>
        </a:p>
        <a:p>
          <a:r>
            <a:rPr lang="en-US" sz="1400" dirty="0" smtClean="0"/>
            <a:t> Employee Satisfaction</a:t>
          </a:r>
          <a:endParaRPr lang="en-US" sz="1400" dirty="0"/>
        </a:p>
      </dgm:t>
    </dgm:pt>
    <dgm:pt modelId="{C1AACF5A-F573-4EAF-8AD7-C733A2E79C3B}" type="parTrans" cxnId="{AA8B748F-A3BC-4827-BF8C-017F3886FEA6}">
      <dgm:prSet/>
      <dgm:spPr/>
      <dgm:t>
        <a:bodyPr/>
        <a:lstStyle/>
        <a:p>
          <a:endParaRPr lang="en-US"/>
        </a:p>
      </dgm:t>
    </dgm:pt>
    <dgm:pt modelId="{F95BE5CF-C12C-4D18-B602-C08BDD95907F}" type="sibTrans" cxnId="{AA8B748F-A3BC-4827-BF8C-017F3886FEA6}">
      <dgm:prSet/>
      <dgm:spPr/>
      <dgm:t>
        <a:bodyPr/>
        <a:lstStyle/>
        <a:p>
          <a:endParaRPr lang="en-US"/>
        </a:p>
      </dgm:t>
    </dgm:pt>
    <dgm:pt modelId="{700B9B41-A30D-4439-93F7-D9A4F03EBD9B}">
      <dgm:prSet phldrT="[Text]" custT="1"/>
      <dgm:spPr/>
      <dgm:t>
        <a:bodyPr/>
        <a:lstStyle/>
        <a:p>
          <a:r>
            <a:rPr lang="en-US" sz="1400" dirty="0" smtClean="0"/>
            <a:t> Waste Elimination &amp; </a:t>
          </a:r>
        </a:p>
        <a:p>
          <a:r>
            <a:rPr lang="en-US" sz="1400" dirty="0" smtClean="0"/>
            <a:t>Cycle time reduction</a:t>
          </a:r>
          <a:endParaRPr lang="en-US" sz="1400" dirty="0"/>
        </a:p>
      </dgm:t>
    </dgm:pt>
    <dgm:pt modelId="{44D89D87-5653-4ECB-9BBF-75ED0FAAC17A}" type="sibTrans" cxnId="{AB5DA1C8-7899-415F-8DA6-A6158D82B73E}">
      <dgm:prSet/>
      <dgm:spPr/>
      <dgm:t>
        <a:bodyPr/>
        <a:lstStyle/>
        <a:p>
          <a:endParaRPr lang="en-US"/>
        </a:p>
      </dgm:t>
    </dgm:pt>
    <dgm:pt modelId="{4E2A37C9-B5A4-4ECF-B1B1-68D4C295FB4B}" type="parTrans" cxnId="{AB5DA1C8-7899-415F-8DA6-A6158D82B73E}">
      <dgm:prSet/>
      <dgm:spPr/>
      <dgm:t>
        <a:bodyPr/>
        <a:lstStyle/>
        <a:p>
          <a:endParaRPr lang="en-US"/>
        </a:p>
      </dgm:t>
    </dgm:pt>
    <dgm:pt modelId="{593E06CA-A2D6-4080-9C53-BA64C4D97D2E}">
      <dgm:prSet phldrT="[Text]" custT="1"/>
      <dgm:spPr/>
      <dgm:t>
        <a:bodyPr/>
        <a:lstStyle/>
        <a:p>
          <a:r>
            <a:rPr lang="en-US" sz="1400" dirty="0" smtClean="0"/>
            <a:t>Growth Top-line increase</a:t>
          </a:r>
          <a:endParaRPr lang="en-US" sz="1400" dirty="0"/>
        </a:p>
      </dgm:t>
    </dgm:pt>
    <dgm:pt modelId="{920838B5-9568-448B-BA0C-2DF9EA4D336F}" type="parTrans" cxnId="{58B858B7-E4CE-4AB7-A327-2A97F7B72279}">
      <dgm:prSet/>
      <dgm:spPr/>
      <dgm:t>
        <a:bodyPr/>
        <a:lstStyle/>
        <a:p>
          <a:endParaRPr lang="en-US"/>
        </a:p>
      </dgm:t>
    </dgm:pt>
    <dgm:pt modelId="{E5F999D8-B0F8-4E5E-B402-C4567BA65BEA}" type="sibTrans" cxnId="{58B858B7-E4CE-4AB7-A327-2A97F7B72279}">
      <dgm:prSet/>
      <dgm:spPr/>
      <dgm:t>
        <a:bodyPr/>
        <a:lstStyle/>
        <a:p>
          <a:endParaRPr lang="en-US"/>
        </a:p>
      </dgm:t>
    </dgm:pt>
    <dgm:pt modelId="{55C1B87C-AE1F-4C58-8CEB-77B6AD44B040}" type="pres">
      <dgm:prSet presAssocID="{D2C72302-28AF-4944-B4AB-39763508A8B9}" presName="arrowDiagram" presStyleCnt="0">
        <dgm:presLayoutVars>
          <dgm:chMax val="5"/>
          <dgm:dir/>
          <dgm:resizeHandles val="exact"/>
        </dgm:presLayoutVars>
      </dgm:prSet>
      <dgm:spPr/>
      <dgm:t>
        <a:bodyPr/>
        <a:lstStyle/>
        <a:p>
          <a:endParaRPr lang="en-US"/>
        </a:p>
      </dgm:t>
    </dgm:pt>
    <dgm:pt modelId="{773AA284-2B73-49F6-A557-AC27CE7B50C7}" type="pres">
      <dgm:prSet presAssocID="{D2C72302-28AF-4944-B4AB-39763508A8B9}" presName="arrow" presStyleLbl="bgShp" presStyleIdx="0" presStyleCnt="1" custScaleX="117469" custScaleY="67154" custLinFactNeighborX="10299" custLinFactNeighborY="23998"/>
      <dgm:spPr/>
    </dgm:pt>
    <dgm:pt modelId="{B891B076-98FE-45D6-9532-6A2D683A935E}" type="pres">
      <dgm:prSet presAssocID="{D2C72302-28AF-4944-B4AB-39763508A8B9}" presName="arrowDiagram5" presStyleCnt="0"/>
      <dgm:spPr/>
    </dgm:pt>
    <dgm:pt modelId="{0C994D08-64CE-45E2-B995-C9F7404E0B2A}" type="pres">
      <dgm:prSet presAssocID="{7F378C6F-3D9F-4D9E-9DCD-E020B1AA5836}" presName="bullet5a" presStyleLbl="node1" presStyleIdx="0" presStyleCnt="5"/>
      <dgm:spPr/>
    </dgm:pt>
    <dgm:pt modelId="{8B9A4224-F0E3-4F95-A708-0436A3EFC679}" type="pres">
      <dgm:prSet presAssocID="{7F378C6F-3D9F-4D9E-9DCD-E020B1AA5836}" presName="textBox5a" presStyleLbl="revTx" presStyleIdx="0" presStyleCnt="5" custScaleX="269659" custScaleY="32433" custLinFactNeighborX="43576" custLinFactNeighborY="22744">
        <dgm:presLayoutVars>
          <dgm:bulletEnabled val="1"/>
        </dgm:presLayoutVars>
      </dgm:prSet>
      <dgm:spPr/>
      <dgm:t>
        <a:bodyPr/>
        <a:lstStyle/>
        <a:p>
          <a:endParaRPr lang="en-US"/>
        </a:p>
      </dgm:t>
    </dgm:pt>
    <dgm:pt modelId="{163A0BC0-BCC7-46E6-97A8-1DD36C870D27}" type="pres">
      <dgm:prSet presAssocID="{AAC613B9-9666-4F93-918E-1160E8FD63A9}" presName="bullet5b" presStyleLbl="node1" presStyleIdx="1" presStyleCnt="5"/>
      <dgm:spPr/>
    </dgm:pt>
    <dgm:pt modelId="{45A821C5-1B8B-404B-BEB8-8F29BA1B25CE}" type="pres">
      <dgm:prSet presAssocID="{AAC613B9-9666-4F93-918E-1160E8FD63A9}" presName="textBox5b" presStyleLbl="revTx" presStyleIdx="1" presStyleCnt="5" custScaleX="126201" custScaleY="58053" custLinFactNeighborX="14307" custLinFactNeighborY="-31180">
        <dgm:presLayoutVars>
          <dgm:bulletEnabled val="1"/>
        </dgm:presLayoutVars>
      </dgm:prSet>
      <dgm:spPr/>
      <dgm:t>
        <a:bodyPr/>
        <a:lstStyle/>
        <a:p>
          <a:endParaRPr lang="en-US"/>
        </a:p>
      </dgm:t>
    </dgm:pt>
    <dgm:pt modelId="{A98A5E98-5D0F-401A-9360-28351ED101BB}" type="pres">
      <dgm:prSet presAssocID="{6E18DBB2-F543-48E9-92AA-31A6BBC8FDAC}" presName="bullet5c" presStyleLbl="node1" presStyleIdx="2" presStyleCnt="5"/>
      <dgm:spPr/>
    </dgm:pt>
    <dgm:pt modelId="{E5C5C322-4785-4839-B3AF-FA9E139D86CB}" type="pres">
      <dgm:prSet presAssocID="{6E18DBB2-F543-48E9-92AA-31A6BBC8FDAC}" presName="textBox5c" presStyleLbl="revTx" presStyleIdx="2" presStyleCnt="5" custScaleX="123290" custScaleY="56058" custLinFactNeighborX="10768" custLinFactNeighborY="-30014">
        <dgm:presLayoutVars>
          <dgm:bulletEnabled val="1"/>
        </dgm:presLayoutVars>
      </dgm:prSet>
      <dgm:spPr/>
      <dgm:t>
        <a:bodyPr/>
        <a:lstStyle/>
        <a:p>
          <a:endParaRPr lang="en-US"/>
        </a:p>
      </dgm:t>
    </dgm:pt>
    <dgm:pt modelId="{A1C03E15-E67C-430F-9684-6E23F710609F}" type="pres">
      <dgm:prSet presAssocID="{700B9B41-A30D-4439-93F7-D9A4F03EBD9B}" presName="bullet5d" presStyleLbl="node1" presStyleIdx="3" presStyleCnt="5"/>
      <dgm:spPr/>
    </dgm:pt>
    <dgm:pt modelId="{C257AA2C-E126-40A2-8C81-2F631530FFA5}" type="pres">
      <dgm:prSet presAssocID="{700B9B41-A30D-4439-93F7-D9A4F03EBD9B}" presName="textBox5d" presStyleLbl="revTx" presStyleIdx="3" presStyleCnt="5" custScaleX="129580" custScaleY="40431" custLinFactNeighborX="5192" custLinFactNeighborY="-31184">
        <dgm:presLayoutVars>
          <dgm:bulletEnabled val="1"/>
        </dgm:presLayoutVars>
      </dgm:prSet>
      <dgm:spPr/>
      <dgm:t>
        <a:bodyPr/>
        <a:lstStyle/>
        <a:p>
          <a:endParaRPr lang="en-US"/>
        </a:p>
      </dgm:t>
    </dgm:pt>
    <dgm:pt modelId="{DED401C1-BC07-4348-A97A-0FC3D73641FB}" type="pres">
      <dgm:prSet presAssocID="{593E06CA-A2D6-4080-9C53-BA64C4D97D2E}" presName="bullet5e" presStyleLbl="node1" presStyleIdx="4" presStyleCnt="5"/>
      <dgm:spPr/>
    </dgm:pt>
    <dgm:pt modelId="{0767470B-8DD4-4E2B-B914-44454EC90485}" type="pres">
      <dgm:prSet presAssocID="{593E06CA-A2D6-4080-9C53-BA64C4D97D2E}" presName="textBox5e" presStyleLbl="revTx" presStyleIdx="4" presStyleCnt="5" custScaleY="20609" custLinFactNeighborX="1264" custLinFactNeighborY="-44537">
        <dgm:presLayoutVars>
          <dgm:bulletEnabled val="1"/>
        </dgm:presLayoutVars>
      </dgm:prSet>
      <dgm:spPr/>
      <dgm:t>
        <a:bodyPr/>
        <a:lstStyle/>
        <a:p>
          <a:endParaRPr lang="en-US"/>
        </a:p>
      </dgm:t>
    </dgm:pt>
  </dgm:ptLst>
  <dgm:cxnLst>
    <dgm:cxn modelId="{AB5DA1C8-7899-415F-8DA6-A6158D82B73E}" srcId="{D2C72302-28AF-4944-B4AB-39763508A8B9}" destId="{700B9B41-A30D-4439-93F7-D9A4F03EBD9B}" srcOrd="3" destOrd="0" parTransId="{4E2A37C9-B5A4-4ECF-B1B1-68D4C295FB4B}" sibTransId="{44D89D87-5653-4ECB-9BBF-75ED0FAAC17A}"/>
    <dgm:cxn modelId="{73C46D13-4365-4E12-85CA-4A23CB16770D}" type="presOf" srcId="{D2C72302-28AF-4944-B4AB-39763508A8B9}" destId="{55C1B87C-AE1F-4C58-8CEB-77B6AD44B040}" srcOrd="0" destOrd="0" presId="urn:microsoft.com/office/officeart/2005/8/layout/arrow2"/>
    <dgm:cxn modelId="{AA8B748F-A3BC-4827-BF8C-017F3886FEA6}" srcId="{D2C72302-28AF-4944-B4AB-39763508A8B9}" destId="{6E18DBB2-F543-48E9-92AA-31A6BBC8FDAC}" srcOrd="2" destOrd="0" parTransId="{C1AACF5A-F573-4EAF-8AD7-C733A2E79C3B}" sibTransId="{F95BE5CF-C12C-4D18-B602-C08BDD95907F}"/>
    <dgm:cxn modelId="{B7136415-0C49-4572-9037-04D8E714BEFF}" type="presOf" srcId="{6E18DBB2-F543-48E9-92AA-31A6BBC8FDAC}" destId="{E5C5C322-4785-4839-B3AF-FA9E139D86CB}" srcOrd="0" destOrd="0" presId="urn:microsoft.com/office/officeart/2005/8/layout/arrow2"/>
    <dgm:cxn modelId="{160867FA-EAFC-425A-A36C-498962B3D9CE}" type="presOf" srcId="{AAC613B9-9666-4F93-918E-1160E8FD63A9}" destId="{45A821C5-1B8B-404B-BEB8-8F29BA1B25CE}" srcOrd="0" destOrd="0" presId="urn:microsoft.com/office/officeart/2005/8/layout/arrow2"/>
    <dgm:cxn modelId="{E37D9A40-BCCC-437D-85E3-372D520E1FD0}" type="presOf" srcId="{593E06CA-A2D6-4080-9C53-BA64C4D97D2E}" destId="{0767470B-8DD4-4E2B-B914-44454EC90485}" srcOrd="0" destOrd="0" presId="urn:microsoft.com/office/officeart/2005/8/layout/arrow2"/>
    <dgm:cxn modelId="{72D54641-64FA-4852-AD8F-27E7119811D0}" srcId="{D2C72302-28AF-4944-B4AB-39763508A8B9}" destId="{7F378C6F-3D9F-4D9E-9DCD-E020B1AA5836}" srcOrd="0" destOrd="0" parTransId="{A5D386AF-5911-4F91-BB41-A4FC36EBD612}" sibTransId="{3B6427D6-706D-487A-AEE9-CB4D9806A9DD}"/>
    <dgm:cxn modelId="{187CAC7A-0397-40F4-B85C-830B734A2F25}" type="presOf" srcId="{700B9B41-A30D-4439-93F7-D9A4F03EBD9B}" destId="{C257AA2C-E126-40A2-8C81-2F631530FFA5}" srcOrd="0" destOrd="0" presId="urn:microsoft.com/office/officeart/2005/8/layout/arrow2"/>
    <dgm:cxn modelId="{58B858B7-E4CE-4AB7-A327-2A97F7B72279}" srcId="{D2C72302-28AF-4944-B4AB-39763508A8B9}" destId="{593E06CA-A2D6-4080-9C53-BA64C4D97D2E}" srcOrd="4" destOrd="0" parTransId="{920838B5-9568-448B-BA0C-2DF9EA4D336F}" sibTransId="{E5F999D8-B0F8-4E5E-B402-C4567BA65BEA}"/>
    <dgm:cxn modelId="{D1D87D19-814E-4B44-94B3-C5C83E94D884}" type="presOf" srcId="{7F378C6F-3D9F-4D9E-9DCD-E020B1AA5836}" destId="{8B9A4224-F0E3-4F95-A708-0436A3EFC679}" srcOrd="0" destOrd="0" presId="urn:microsoft.com/office/officeart/2005/8/layout/arrow2"/>
    <dgm:cxn modelId="{3A571BD4-4F69-4045-B0DB-86067E1B7A5A}" srcId="{D2C72302-28AF-4944-B4AB-39763508A8B9}" destId="{AAC613B9-9666-4F93-918E-1160E8FD63A9}" srcOrd="1" destOrd="0" parTransId="{4703784F-A330-4FD6-B294-8DE4C5693B83}" sibTransId="{CE273276-ABD2-4A5C-9510-9531B3758747}"/>
    <dgm:cxn modelId="{7F6BEEE2-6440-4FFC-99EF-E99E465F4022}" type="presParOf" srcId="{55C1B87C-AE1F-4C58-8CEB-77B6AD44B040}" destId="{773AA284-2B73-49F6-A557-AC27CE7B50C7}" srcOrd="0" destOrd="0" presId="urn:microsoft.com/office/officeart/2005/8/layout/arrow2"/>
    <dgm:cxn modelId="{63373086-B34C-40B7-827F-F4FCC8DC2701}" type="presParOf" srcId="{55C1B87C-AE1F-4C58-8CEB-77B6AD44B040}" destId="{B891B076-98FE-45D6-9532-6A2D683A935E}" srcOrd="1" destOrd="0" presId="urn:microsoft.com/office/officeart/2005/8/layout/arrow2"/>
    <dgm:cxn modelId="{468D9CBC-B84A-4F3E-928C-55A230BA93D0}" type="presParOf" srcId="{B891B076-98FE-45D6-9532-6A2D683A935E}" destId="{0C994D08-64CE-45E2-B995-C9F7404E0B2A}" srcOrd="0" destOrd="0" presId="urn:microsoft.com/office/officeart/2005/8/layout/arrow2"/>
    <dgm:cxn modelId="{E2A3F28D-E265-4A80-A428-DABDDF5B5BA7}" type="presParOf" srcId="{B891B076-98FE-45D6-9532-6A2D683A935E}" destId="{8B9A4224-F0E3-4F95-A708-0436A3EFC679}" srcOrd="1" destOrd="0" presId="urn:microsoft.com/office/officeart/2005/8/layout/arrow2"/>
    <dgm:cxn modelId="{A2D2BAB5-6D99-44F9-8A16-B6C5B613E420}" type="presParOf" srcId="{B891B076-98FE-45D6-9532-6A2D683A935E}" destId="{163A0BC0-BCC7-46E6-97A8-1DD36C870D27}" srcOrd="2" destOrd="0" presId="urn:microsoft.com/office/officeart/2005/8/layout/arrow2"/>
    <dgm:cxn modelId="{42C0B095-DEE8-4A16-9F3A-F75A3BC67853}" type="presParOf" srcId="{B891B076-98FE-45D6-9532-6A2D683A935E}" destId="{45A821C5-1B8B-404B-BEB8-8F29BA1B25CE}" srcOrd="3" destOrd="0" presId="urn:microsoft.com/office/officeart/2005/8/layout/arrow2"/>
    <dgm:cxn modelId="{72240120-5D92-49B9-BD37-2E11502689FC}" type="presParOf" srcId="{B891B076-98FE-45D6-9532-6A2D683A935E}" destId="{A98A5E98-5D0F-401A-9360-28351ED101BB}" srcOrd="4" destOrd="0" presId="urn:microsoft.com/office/officeart/2005/8/layout/arrow2"/>
    <dgm:cxn modelId="{F5F310BC-9F4E-470D-958E-586E0F25FCF6}" type="presParOf" srcId="{B891B076-98FE-45D6-9532-6A2D683A935E}" destId="{E5C5C322-4785-4839-B3AF-FA9E139D86CB}" srcOrd="5" destOrd="0" presId="urn:microsoft.com/office/officeart/2005/8/layout/arrow2"/>
    <dgm:cxn modelId="{B0145509-DCDA-457E-85B2-6B8340A2B8BE}" type="presParOf" srcId="{B891B076-98FE-45D6-9532-6A2D683A935E}" destId="{A1C03E15-E67C-430F-9684-6E23F710609F}" srcOrd="6" destOrd="0" presId="urn:microsoft.com/office/officeart/2005/8/layout/arrow2"/>
    <dgm:cxn modelId="{BD5145ED-291C-49AE-91FA-FB428BE4235B}" type="presParOf" srcId="{B891B076-98FE-45D6-9532-6A2D683A935E}" destId="{C257AA2C-E126-40A2-8C81-2F631530FFA5}" srcOrd="7" destOrd="0" presId="urn:microsoft.com/office/officeart/2005/8/layout/arrow2"/>
    <dgm:cxn modelId="{167EF008-B7B1-4DE2-A182-A97F45FC5335}" type="presParOf" srcId="{B891B076-98FE-45D6-9532-6A2D683A935E}" destId="{DED401C1-BC07-4348-A97A-0FC3D73641FB}" srcOrd="8" destOrd="0" presId="urn:microsoft.com/office/officeart/2005/8/layout/arrow2"/>
    <dgm:cxn modelId="{E7CAC33E-3725-4144-A35B-2D5B99165679}" type="presParOf" srcId="{B891B076-98FE-45D6-9532-6A2D683A935E}" destId="{0767470B-8DD4-4E2B-B914-44454EC90485}" srcOrd="9" destOrd="0" presId="urn:microsoft.com/office/officeart/2005/8/layout/arrow2"/>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AA284-2B73-49F6-A557-AC27CE7B50C7}">
      <dsp:nvSpPr>
        <dsp:cNvPr id="0" name=""/>
        <dsp:cNvSpPr/>
      </dsp:nvSpPr>
      <dsp:spPr>
        <a:xfrm>
          <a:off x="1616818" y="1315420"/>
          <a:ext cx="7527060" cy="2689391"/>
        </a:xfrm>
        <a:prstGeom prst="swooshArrow">
          <a:avLst>
            <a:gd name="adj1" fmla="val 25000"/>
            <a:gd name="adj2" fmla="val 25000"/>
          </a:avLst>
        </a:prstGeom>
        <a:gradFill rotWithShape="0">
          <a:gsLst>
            <a:gs pos="0">
              <a:schemeClr val="accent2">
                <a:tint val="40000"/>
                <a:hueOff val="0"/>
                <a:satOff val="0"/>
                <a:lumOff val="0"/>
                <a:alphaOff val="0"/>
                <a:shade val="51000"/>
                <a:satMod val="130000"/>
              </a:schemeClr>
            </a:gs>
            <a:gs pos="80000">
              <a:schemeClr val="accent2">
                <a:tint val="40000"/>
                <a:hueOff val="0"/>
                <a:satOff val="0"/>
                <a:lumOff val="0"/>
                <a:alphaOff val="0"/>
                <a:shade val="93000"/>
                <a:satMod val="130000"/>
              </a:schemeClr>
            </a:gs>
            <a:gs pos="100000">
              <a:schemeClr val="accent2">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0C994D08-64CE-45E2-B995-C9F7404E0B2A}">
      <dsp:nvSpPr>
        <dsp:cNvPr id="0" name=""/>
        <dsp:cNvSpPr/>
      </dsp:nvSpPr>
      <dsp:spPr>
        <a:xfrm>
          <a:off x="2147728" y="2810125"/>
          <a:ext cx="147377" cy="147377"/>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B9A4224-F0E3-4F95-A708-0436A3EFC679}">
      <dsp:nvSpPr>
        <dsp:cNvPr id="0" name=""/>
        <dsp:cNvSpPr/>
      </dsp:nvSpPr>
      <dsp:spPr>
        <a:xfrm>
          <a:off x="1875131" y="3422603"/>
          <a:ext cx="2263540" cy="309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0" rIns="0" bIns="0" numCol="1" spcCol="1270" anchor="t" anchorCtr="0">
          <a:noAutofit/>
        </a:bodyPr>
        <a:lstStyle/>
        <a:p>
          <a:pPr lvl="0" algn="l" defTabSz="533400">
            <a:lnSpc>
              <a:spcPct val="90000"/>
            </a:lnSpc>
            <a:spcBef>
              <a:spcPct val="0"/>
            </a:spcBef>
            <a:spcAft>
              <a:spcPct val="35000"/>
            </a:spcAft>
          </a:pPr>
          <a:r>
            <a:rPr lang="en-US" sz="1200" kern="1200" dirty="0" smtClean="0"/>
            <a:t>Learning &amp;</a:t>
          </a:r>
        </a:p>
        <a:p>
          <a:pPr lvl="0" algn="l" defTabSz="533400">
            <a:lnSpc>
              <a:spcPct val="90000"/>
            </a:lnSpc>
            <a:spcBef>
              <a:spcPct val="0"/>
            </a:spcBef>
            <a:spcAft>
              <a:spcPct val="35000"/>
            </a:spcAft>
          </a:pPr>
          <a:r>
            <a:rPr lang="en-US" sz="1200" kern="1200" dirty="0" smtClean="0"/>
            <a:t>Development</a:t>
          </a:r>
          <a:endParaRPr lang="en-US" sz="1200" kern="1200" dirty="0"/>
        </a:p>
      </dsp:txBody>
      <dsp:txXfrm>
        <a:off x="1875131" y="3422603"/>
        <a:ext cx="2263540" cy="309133"/>
      </dsp:txXfrm>
    </dsp:sp>
    <dsp:sp modelId="{163A0BC0-BCC7-46E6-97A8-1DD36C870D27}">
      <dsp:nvSpPr>
        <dsp:cNvPr id="0" name=""/>
        <dsp:cNvSpPr/>
      </dsp:nvSpPr>
      <dsp:spPr>
        <a:xfrm>
          <a:off x="2945487" y="2043604"/>
          <a:ext cx="230677" cy="230677"/>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5A821C5-1B8B-404B-BEB8-8F29BA1B25CE}">
      <dsp:nvSpPr>
        <dsp:cNvPr id="0" name=""/>
        <dsp:cNvSpPr/>
      </dsp:nvSpPr>
      <dsp:spPr>
        <a:xfrm>
          <a:off x="3073659" y="1987676"/>
          <a:ext cx="1342372" cy="974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231" tIns="0" rIns="0" bIns="0" numCol="1" spcCol="1270" anchor="t" anchorCtr="0">
          <a:noAutofit/>
        </a:bodyPr>
        <a:lstStyle/>
        <a:p>
          <a:pPr lvl="0" algn="l" defTabSz="622300">
            <a:lnSpc>
              <a:spcPct val="90000"/>
            </a:lnSpc>
            <a:spcBef>
              <a:spcPct val="0"/>
            </a:spcBef>
            <a:spcAft>
              <a:spcPct val="35000"/>
            </a:spcAft>
          </a:pPr>
          <a:r>
            <a:rPr lang="en-US" sz="1400" b="0" kern="1200" dirty="0" smtClean="0"/>
            <a:t>Innovation &amp;</a:t>
          </a:r>
        </a:p>
        <a:p>
          <a:pPr lvl="0" algn="l" defTabSz="622300">
            <a:lnSpc>
              <a:spcPct val="90000"/>
            </a:lnSpc>
            <a:spcBef>
              <a:spcPct val="0"/>
            </a:spcBef>
            <a:spcAft>
              <a:spcPct val="35000"/>
            </a:spcAft>
          </a:pPr>
          <a:r>
            <a:rPr lang="en-US" sz="1400" b="0" kern="1200" dirty="0" smtClean="0"/>
            <a:t>new capabilities</a:t>
          </a:r>
          <a:endParaRPr lang="en-US" sz="1400" b="0" kern="1200" dirty="0"/>
        </a:p>
      </dsp:txBody>
      <dsp:txXfrm>
        <a:off x="3073659" y="1987676"/>
        <a:ext cx="1342372" cy="974138"/>
      </dsp:txXfrm>
    </dsp:sp>
    <dsp:sp modelId="{A98A5E98-5D0F-401A-9360-28351ED101BB}">
      <dsp:nvSpPr>
        <dsp:cNvPr id="0" name=""/>
        <dsp:cNvSpPr/>
      </dsp:nvSpPr>
      <dsp:spPr>
        <a:xfrm>
          <a:off x="3970719" y="1432470"/>
          <a:ext cx="307569" cy="307569"/>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5C5C322-4785-4839-B3AF-FA9E139D86CB}">
      <dsp:nvSpPr>
        <dsp:cNvPr id="0" name=""/>
        <dsp:cNvSpPr/>
      </dsp:nvSpPr>
      <dsp:spPr>
        <a:xfrm>
          <a:off x="4113658" y="1405231"/>
          <a:ext cx="1524710" cy="1261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975" tIns="0" rIns="0" bIns="0" numCol="1" spcCol="1270" anchor="t" anchorCtr="0">
          <a:noAutofit/>
        </a:bodyPr>
        <a:lstStyle/>
        <a:p>
          <a:pPr lvl="0" algn="l" defTabSz="622300">
            <a:lnSpc>
              <a:spcPct val="90000"/>
            </a:lnSpc>
            <a:spcBef>
              <a:spcPct val="0"/>
            </a:spcBef>
            <a:spcAft>
              <a:spcPct val="35000"/>
            </a:spcAft>
          </a:pPr>
          <a:r>
            <a:rPr lang="en-US" sz="1400" kern="1200" dirty="0" smtClean="0"/>
            <a:t>Customer  &amp; </a:t>
          </a:r>
        </a:p>
        <a:p>
          <a:pPr lvl="0" algn="l" defTabSz="622300">
            <a:lnSpc>
              <a:spcPct val="90000"/>
            </a:lnSpc>
            <a:spcBef>
              <a:spcPct val="0"/>
            </a:spcBef>
            <a:spcAft>
              <a:spcPct val="35000"/>
            </a:spcAft>
          </a:pPr>
          <a:r>
            <a:rPr lang="en-US" sz="1400" kern="1200" dirty="0" smtClean="0"/>
            <a:t> Employee Satisfaction</a:t>
          </a:r>
          <a:endParaRPr lang="en-US" sz="1400" kern="1200" dirty="0"/>
        </a:p>
      </dsp:txBody>
      <dsp:txXfrm>
        <a:off x="4113658" y="1405231"/>
        <a:ext cx="1524710" cy="1261699"/>
      </dsp:txXfrm>
    </dsp:sp>
    <dsp:sp modelId="{A1C03E15-E67C-430F-9684-6E23F710609F}">
      <dsp:nvSpPr>
        <dsp:cNvPr id="0" name=""/>
        <dsp:cNvSpPr/>
      </dsp:nvSpPr>
      <dsp:spPr>
        <a:xfrm>
          <a:off x="5162551" y="955097"/>
          <a:ext cx="397277" cy="397277"/>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257AA2C-E126-40A2-8C81-2F631530FFA5}">
      <dsp:nvSpPr>
        <dsp:cNvPr id="0" name=""/>
        <dsp:cNvSpPr/>
      </dsp:nvSpPr>
      <dsp:spPr>
        <a:xfrm>
          <a:off x="5238187" y="1116184"/>
          <a:ext cx="1660619" cy="1084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509" tIns="0" rIns="0" bIns="0" numCol="1" spcCol="1270" anchor="t" anchorCtr="0">
          <a:noAutofit/>
        </a:bodyPr>
        <a:lstStyle/>
        <a:p>
          <a:pPr lvl="0" algn="l" defTabSz="622300">
            <a:lnSpc>
              <a:spcPct val="90000"/>
            </a:lnSpc>
            <a:spcBef>
              <a:spcPct val="0"/>
            </a:spcBef>
            <a:spcAft>
              <a:spcPct val="35000"/>
            </a:spcAft>
          </a:pPr>
          <a:r>
            <a:rPr lang="en-US" sz="1400" kern="1200" dirty="0" smtClean="0"/>
            <a:t> Waste Elimination &amp; </a:t>
          </a:r>
        </a:p>
        <a:p>
          <a:pPr lvl="0" algn="l" defTabSz="622300">
            <a:lnSpc>
              <a:spcPct val="90000"/>
            </a:lnSpc>
            <a:spcBef>
              <a:spcPct val="0"/>
            </a:spcBef>
            <a:spcAft>
              <a:spcPct val="35000"/>
            </a:spcAft>
          </a:pPr>
          <a:r>
            <a:rPr lang="en-US" sz="1400" kern="1200" dirty="0" smtClean="0"/>
            <a:t>Cycle time reduction</a:t>
          </a:r>
          <a:endParaRPr lang="en-US" sz="1400" kern="1200" dirty="0"/>
        </a:p>
      </dsp:txBody>
      <dsp:txXfrm>
        <a:off x="5238187" y="1116184"/>
        <a:ext cx="1660619" cy="1084854"/>
      </dsp:txXfrm>
    </dsp:sp>
    <dsp:sp modelId="{DED401C1-BC07-4348-A97A-0FC3D73641FB}">
      <dsp:nvSpPr>
        <dsp:cNvPr id="0" name=""/>
        <dsp:cNvSpPr/>
      </dsp:nvSpPr>
      <dsp:spPr>
        <a:xfrm>
          <a:off x="6389625" y="636314"/>
          <a:ext cx="506208" cy="506208"/>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767470B-8DD4-4E2B-B914-44454EC90485}">
      <dsp:nvSpPr>
        <dsp:cNvPr id="0" name=""/>
        <dsp:cNvSpPr/>
      </dsp:nvSpPr>
      <dsp:spPr>
        <a:xfrm>
          <a:off x="6658928" y="746712"/>
          <a:ext cx="1281539" cy="607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229" tIns="0" rIns="0" bIns="0" numCol="1" spcCol="1270" anchor="t" anchorCtr="0">
          <a:noAutofit/>
        </a:bodyPr>
        <a:lstStyle/>
        <a:p>
          <a:pPr lvl="0" algn="l" defTabSz="622300">
            <a:lnSpc>
              <a:spcPct val="90000"/>
            </a:lnSpc>
            <a:spcBef>
              <a:spcPct val="0"/>
            </a:spcBef>
            <a:spcAft>
              <a:spcPct val="35000"/>
            </a:spcAft>
          </a:pPr>
          <a:r>
            <a:rPr lang="en-US" sz="1400" kern="1200" dirty="0" smtClean="0"/>
            <a:t>Growth Top-line increase</a:t>
          </a:r>
          <a:endParaRPr lang="en-US" sz="1400" kern="1200" dirty="0"/>
        </a:p>
      </dsp:txBody>
      <dsp:txXfrm>
        <a:off x="6658928" y="746712"/>
        <a:ext cx="1281539" cy="607458"/>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141663" cy="465138"/>
          </a:xfrm>
          <a:prstGeom prst="rect">
            <a:avLst/>
          </a:prstGeom>
          <a:noFill/>
          <a:ln w="9525">
            <a:noFill/>
            <a:miter lim="800000"/>
            <a:headEnd/>
            <a:tailEnd/>
          </a:ln>
          <a:effectLst/>
        </p:spPr>
        <p:txBody>
          <a:bodyPr vert="horz" wrap="square" lIns="93529" tIns="46765" rIns="93529" bIns="46765" numCol="1" anchor="t" anchorCtr="0" compatLnSpc="1">
            <a:prstTxWarp prst="textNoShape">
              <a:avLst/>
            </a:prstTxWarp>
          </a:bodyPr>
          <a:lstStyle>
            <a:lvl1pPr defTabSz="935038" eaLnBrk="0" hangingPunct="0">
              <a:defRPr sz="1300">
                <a:latin typeface="Times New Roman" pitchFamily="18" charset="0"/>
              </a:defRPr>
            </a:lvl1pPr>
          </a:lstStyle>
          <a:p>
            <a:pPr>
              <a:defRPr/>
            </a:pPr>
            <a:endParaRPr lang="en-US" dirty="0"/>
          </a:p>
        </p:txBody>
      </p:sp>
      <p:sp>
        <p:nvSpPr>
          <p:cNvPr id="65539" name="Rectangle 3"/>
          <p:cNvSpPr>
            <a:spLocks noGrp="1" noChangeArrowheads="1"/>
          </p:cNvSpPr>
          <p:nvPr>
            <p:ph type="dt" sz="quarter" idx="1"/>
          </p:nvPr>
        </p:nvSpPr>
        <p:spPr bwMode="auto">
          <a:xfrm>
            <a:off x="4162425" y="0"/>
            <a:ext cx="3140075" cy="465138"/>
          </a:xfrm>
          <a:prstGeom prst="rect">
            <a:avLst/>
          </a:prstGeom>
          <a:noFill/>
          <a:ln w="9525">
            <a:noFill/>
            <a:miter lim="800000"/>
            <a:headEnd/>
            <a:tailEnd/>
          </a:ln>
          <a:effectLst/>
        </p:spPr>
        <p:txBody>
          <a:bodyPr vert="horz" wrap="square" lIns="93529" tIns="46765" rIns="93529" bIns="46765" numCol="1" anchor="t" anchorCtr="0" compatLnSpc="1">
            <a:prstTxWarp prst="textNoShape">
              <a:avLst/>
            </a:prstTxWarp>
          </a:bodyPr>
          <a:lstStyle>
            <a:lvl1pPr algn="r" defTabSz="935038" eaLnBrk="0" hangingPunct="0">
              <a:defRPr sz="1300">
                <a:latin typeface="Times New Roman" pitchFamily="18" charset="0"/>
              </a:defRPr>
            </a:lvl1pPr>
          </a:lstStyle>
          <a:p>
            <a:pPr>
              <a:defRPr/>
            </a:pPr>
            <a:endParaRPr lang="en-US" dirty="0"/>
          </a:p>
        </p:txBody>
      </p:sp>
      <p:sp>
        <p:nvSpPr>
          <p:cNvPr id="65540" name="Rectangle 4"/>
          <p:cNvSpPr>
            <a:spLocks noGrp="1" noChangeArrowheads="1"/>
          </p:cNvSpPr>
          <p:nvPr>
            <p:ph type="ftr" sz="quarter" idx="2"/>
          </p:nvPr>
        </p:nvSpPr>
        <p:spPr bwMode="auto">
          <a:xfrm>
            <a:off x="0" y="9148763"/>
            <a:ext cx="3141663" cy="465137"/>
          </a:xfrm>
          <a:prstGeom prst="rect">
            <a:avLst/>
          </a:prstGeom>
          <a:noFill/>
          <a:ln w="9525">
            <a:noFill/>
            <a:miter lim="800000"/>
            <a:headEnd/>
            <a:tailEnd/>
          </a:ln>
          <a:effectLst/>
        </p:spPr>
        <p:txBody>
          <a:bodyPr vert="horz" wrap="square" lIns="93529" tIns="46765" rIns="93529" bIns="46765" numCol="1" anchor="b" anchorCtr="0" compatLnSpc="1">
            <a:prstTxWarp prst="textNoShape">
              <a:avLst/>
            </a:prstTxWarp>
          </a:bodyPr>
          <a:lstStyle>
            <a:lvl1pPr defTabSz="935038" eaLnBrk="0" hangingPunct="0">
              <a:defRPr sz="1300">
                <a:latin typeface="Times New Roman" pitchFamily="18" charset="0"/>
              </a:defRPr>
            </a:lvl1pPr>
          </a:lstStyle>
          <a:p>
            <a:pPr>
              <a:defRPr/>
            </a:pPr>
            <a:endParaRPr lang="en-US" dirty="0"/>
          </a:p>
        </p:txBody>
      </p:sp>
      <p:sp>
        <p:nvSpPr>
          <p:cNvPr id="65541" name="Rectangle 5"/>
          <p:cNvSpPr>
            <a:spLocks noGrp="1" noChangeArrowheads="1"/>
          </p:cNvSpPr>
          <p:nvPr>
            <p:ph type="sldNum" sz="quarter" idx="3"/>
          </p:nvPr>
        </p:nvSpPr>
        <p:spPr bwMode="auto">
          <a:xfrm>
            <a:off x="4162425" y="9148763"/>
            <a:ext cx="3140075" cy="465137"/>
          </a:xfrm>
          <a:prstGeom prst="rect">
            <a:avLst/>
          </a:prstGeom>
          <a:noFill/>
          <a:ln w="9525">
            <a:noFill/>
            <a:miter lim="800000"/>
            <a:headEnd/>
            <a:tailEnd/>
          </a:ln>
          <a:effectLst/>
        </p:spPr>
        <p:txBody>
          <a:bodyPr vert="horz" wrap="square" lIns="93529" tIns="46765" rIns="93529" bIns="46765" numCol="1" anchor="b" anchorCtr="0" compatLnSpc="1">
            <a:prstTxWarp prst="textNoShape">
              <a:avLst/>
            </a:prstTxWarp>
          </a:bodyPr>
          <a:lstStyle>
            <a:lvl1pPr algn="r" defTabSz="935038" eaLnBrk="0" hangingPunct="0">
              <a:defRPr sz="1300">
                <a:latin typeface="Times New Roman" pitchFamily="18" charset="0"/>
              </a:defRPr>
            </a:lvl1pPr>
          </a:lstStyle>
          <a:p>
            <a:pPr>
              <a:defRPr/>
            </a:pPr>
            <a:fld id="{57C90861-1965-4135-ADFD-52EF4B4333EC}" type="slidenum">
              <a:rPr lang="en-US"/>
              <a:pPr>
                <a:defRPr/>
              </a:pPr>
              <a:t>‹#›</a:t>
            </a:fld>
            <a:endParaRPr lang="en-US" dirty="0"/>
          </a:p>
        </p:txBody>
      </p:sp>
    </p:spTree>
    <p:extLst>
      <p:ext uri="{BB962C8B-B14F-4D97-AF65-F5344CB8AC3E}">
        <p14:creationId xmlns:p14="http://schemas.microsoft.com/office/powerpoint/2010/main" val="1701522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45" tIns="48322" rIns="96645" bIns="48322" numCol="1" anchor="t" anchorCtr="0" compatLnSpc="1">
            <a:prstTxWarp prst="textNoShape">
              <a:avLst/>
            </a:prstTxWarp>
          </a:bodyPr>
          <a:lstStyle>
            <a:lvl1pPr defTabSz="965200" eaLnBrk="0" hangingPunct="0">
              <a:defRPr sz="1300">
                <a:latin typeface="Times New Roman" pitchFamily="18" charset="0"/>
              </a:defRPr>
            </a:lvl1pPr>
          </a:lstStyle>
          <a:p>
            <a:pPr>
              <a:defRPr/>
            </a:pPr>
            <a:endParaRPr lang="en-US" dirty="0"/>
          </a:p>
        </p:txBody>
      </p:sp>
      <p:sp>
        <p:nvSpPr>
          <p:cNvPr id="10243" name="Rectangle 3"/>
          <p:cNvSpPr>
            <a:spLocks noGrp="1" noChangeArrowheads="1"/>
          </p:cNvSpPr>
          <p:nvPr>
            <p:ph type="dt" idx="1"/>
          </p:nvPr>
        </p:nvSpPr>
        <p:spPr bwMode="auto">
          <a:xfrm>
            <a:off x="4144963" y="0"/>
            <a:ext cx="3170237" cy="481013"/>
          </a:xfrm>
          <a:prstGeom prst="rect">
            <a:avLst/>
          </a:prstGeom>
          <a:noFill/>
          <a:ln w="9525">
            <a:noFill/>
            <a:miter lim="800000"/>
            <a:headEnd/>
            <a:tailEnd/>
          </a:ln>
          <a:effectLst/>
        </p:spPr>
        <p:txBody>
          <a:bodyPr vert="horz" wrap="square" lIns="96645" tIns="48322" rIns="96645" bIns="48322" numCol="1" anchor="t" anchorCtr="0" compatLnSpc="1">
            <a:prstTxWarp prst="textNoShape">
              <a:avLst/>
            </a:prstTxWarp>
          </a:bodyPr>
          <a:lstStyle>
            <a:lvl1pPr algn="r" defTabSz="965200" eaLnBrk="0" hangingPunct="0">
              <a:defRPr sz="1300">
                <a:latin typeface="Times New Roman" pitchFamily="18" charset="0"/>
              </a:defRPr>
            </a:lvl1pPr>
          </a:lstStyle>
          <a:p>
            <a:pPr>
              <a:defRPr/>
            </a:pPr>
            <a:endParaRPr lang="en-US" dirty="0"/>
          </a:p>
        </p:txBody>
      </p:sp>
      <p:sp>
        <p:nvSpPr>
          <p:cNvPr id="8196" name="Rectangle 4"/>
          <p:cNvSpPr>
            <a:spLocks noGrp="1" noRot="1" noChangeAspect="1" noChangeArrowheads="1" noTextEdit="1"/>
          </p:cNvSpPr>
          <p:nvPr>
            <p:ph type="sldImg" idx="2"/>
          </p:nvPr>
        </p:nvSpPr>
        <p:spPr bwMode="auto">
          <a:xfrm>
            <a:off x="1262063" y="720725"/>
            <a:ext cx="4799012" cy="3598863"/>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974725" y="4559300"/>
            <a:ext cx="5365750" cy="4321175"/>
          </a:xfrm>
          <a:prstGeom prst="rect">
            <a:avLst/>
          </a:prstGeom>
          <a:noFill/>
          <a:ln w="9525">
            <a:noFill/>
            <a:miter lim="800000"/>
            <a:headEnd/>
            <a:tailEnd/>
          </a:ln>
          <a:effectLst/>
        </p:spPr>
        <p:txBody>
          <a:bodyPr vert="horz" wrap="square" lIns="96645" tIns="48322" rIns="96645" bIns="48322" numCol="1" anchor="t" anchorCtr="0" compatLnSpc="1">
            <a:prstTxWarp prst="textNoShape">
              <a:avLst/>
            </a:prstTxWarp>
          </a:bodyPr>
          <a:lstStyle/>
          <a:p>
            <a:pPr lvl="0"/>
            <a:r>
              <a:rPr lang="en-US" noProof="0" smtClean="0"/>
              <a:t>Click to edit Master text styles</a:t>
            </a:r>
          </a:p>
          <a:p>
            <a:pPr lvl="0"/>
            <a:r>
              <a:rPr lang="en-US" noProof="0" smtClean="0"/>
              <a:t>Second level</a:t>
            </a:r>
          </a:p>
          <a:p>
            <a:pPr lvl="0"/>
            <a:r>
              <a:rPr lang="en-US" noProof="0" smtClean="0"/>
              <a:t>Third level</a:t>
            </a:r>
          </a:p>
          <a:p>
            <a:pPr lvl="0"/>
            <a:r>
              <a:rPr lang="en-US" noProof="0" smtClean="0"/>
              <a:t>Fourth level</a:t>
            </a:r>
          </a:p>
          <a:p>
            <a:pPr lvl="0"/>
            <a:r>
              <a:rPr lang="en-US" noProof="0" smtClean="0"/>
              <a:t>Fifth level</a:t>
            </a:r>
          </a:p>
        </p:txBody>
      </p:sp>
      <p:sp>
        <p:nvSpPr>
          <p:cNvPr id="10246" name="Rectangle 6"/>
          <p:cNvSpPr>
            <a:spLocks noGrp="1" noChangeArrowheads="1"/>
          </p:cNvSpPr>
          <p:nvPr>
            <p:ph type="ftr" sz="quarter" idx="4"/>
          </p:nvPr>
        </p:nvSpPr>
        <p:spPr bwMode="auto">
          <a:xfrm>
            <a:off x="0" y="9120188"/>
            <a:ext cx="3170238" cy="481012"/>
          </a:xfrm>
          <a:prstGeom prst="rect">
            <a:avLst/>
          </a:prstGeom>
          <a:noFill/>
          <a:ln w="9525">
            <a:noFill/>
            <a:miter lim="800000"/>
            <a:headEnd/>
            <a:tailEnd/>
          </a:ln>
          <a:effectLst/>
        </p:spPr>
        <p:txBody>
          <a:bodyPr vert="horz" wrap="square" lIns="96645" tIns="48322" rIns="96645" bIns="48322" numCol="1" anchor="b" anchorCtr="0" compatLnSpc="1">
            <a:prstTxWarp prst="textNoShape">
              <a:avLst/>
            </a:prstTxWarp>
          </a:bodyPr>
          <a:lstStyle>
            <a:lvl1pPr defTabSz="965200" eaLnBrk="0" hangingPunct="0">
              <a:defRPr sz="1300">
                <a:latin typeface="Times New Roman" pitchFamily="18" charset="0"/>
              </a:defRPr>
            </a:lvl1pPr>
          </a:lstStyle>
          <a:p>
            <a:pPr>
              <a:defRPr/>
            </a:pPr>
            <a:endParaRPr lang="en-US" dirty="0"/>
          </a:p>
        </p:txBody>
      </p:sp>
      <p:sp>
        <p:nvSpPr>
          <p:cNvPr id="10247" name="Rectangle 7"/>
          <p:cNvSpPr>
            <a:spLocks noGrp="1" noChangeArrowheads="1"/>
          </p:cNvSpPr>
          <p:nvPr>
            <p:ph type="sldNum" sz="quarter" idx="5"/>
          </p:nvPr>
        </p:nvSpPr>
        <p:spPr bwMode="auto">
          <a:xfrm>
            <a:off x="4144963" y="9120188"/>
            <a:ext cx="3170237" cy="481012"/>
          </a:xfrm>
          <a:prstGeom prst="rect">
            <a:avLst/>
          </a:prstGeom>
          <a:noFill/>
          <a:ln w="9525">
            <a:noFill/>
            <a:miter lim="800000"/>
            <a:headEnd/>
            <a:tailEnd/>
          </a:ln>
          <a:effectLst/>
        </p:spPr>
        <p:txBody>
          <a:bodyPr vert="horz" wrap="square" lIns="96645" tIns="48322" rIns="96645" bIns="48322" numCol="1" anchor="b" anchorCtr="0" compatLnSpc="1">
            <a:prstTxWarp prst="textNoShape">
              <a:avLst/>
            </a:prstTxWarp>
          </a:bodyPr>
          <a:lstStyle>
            <a:lvl1pPr algn="r" defTabSz="965200" eaLnBrk="0" hangingPunct="0">
              <a:defRPr sz="1300">
                <a:latin typeface="Times New Roman" pitchFamily="18" charset="0"/>
              </a:defRPr>
            </a:lvl1pPr>
          </a:lstStyle>
          <a:p>
            <a:pPr>
              <a:defRPr/>
            </a:pPr>
            <a:fld id="{BF988FC4-5766-4819-853A-6088857FC202}" type="slidenum">
              <a:rPr lang="en-US"/>
              <a:pPr>
                <a:defRPr/>
              </a:pPr>
              <a:t>‹#›</a:t>
            </a:fld>
            <a:endParaRPr lang="en-US" dirty="0"/>
          </a:p>
        </p:txBody>
      </p:sp>
    </p:spTree>
    <p:extLst>
      <p:ext uri="{BB962C8B-B14F-4D97-AF65-F5344CB8AC3E}">
        <p14:creationId xmlns:p14="http://schemas.microsoft.com/office/powerpoint/2010/main" val="31510417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742950" indent="-28575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6322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B428E8-B1C7-48BF-82DD-4048CC9E522C}" type="slidenum">
              <a:rPr lang="en-US"/>
              <a:pPr/>
              <a:t>13</a:t>
            </a:fld>
            <a:endParaRPr lang="en-US"/>
          </a:p>
        </p:txBody>
      </p:sp>
      <p:sp>
        <p:nvSpPr>
          <p:cNvPr id="588802" name="Rectangle 2"/>
          <p:cNvSpPr>
            <a:spLocks noGrp="1" noRot="1" noChangeAspect="1" noChangeArrowheads="1" noTextEdit="1"/>
          </p:cNvSpPr>
          <p:nvPr>
            <p:ph type="sldImg"/>
          </p:nvPr>
        </p:nvSpPr>
        <p:spPr>
          <a:ln/>
        </p:spPr>
      </p:sp>
      <p:sp>
        <p:nvSpPr>
          <p:cNvPr id="588803"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4221818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69CDB3-80B3-4C91-9183-15CF3E8EED1D}" type="slidenum">
              <a:rPr lang="en-US"/>
              <a:pPr/>
              <a:t>14</a:t>
            </a:fld>
            <a:endParaRPr lang="en-US"/>
          </a:p>
        </p:txBody>
      </p:sp>
      <p:sp>
        <p:nvSpPr>
          <p:cNvPr id="549890" name="Rectangle 2"/>
          <p:cNvSpPr>
            <a:spLocks noGrp="1" noRot="1" noChangeAspect="1" noChangeArrowheads="1" noTextEdit="1"/>
          </p:cNvSpPr>
          <p:nvPr>
            <p:ph type="sldImg"/>
          </p:nvPr>
        </p:nvSpPr>
        <p:spPr>
          <a:ln/>
        </p:spPr>
      </p:sp>
      <p:sp>
        <p:nvSpPr>
          <p:cNvPr id="549891"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3825282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3BCC03-568F-41DF-A10D-EFBF37313A59}" type="slidenum">
              <a:rPr lang="en-US"/>
              <a:pPr/>
              <a:t>16</a:t>
            </a:fld>
            <a:endParaRPr lang="en-US"/>
          </a:p>
        </p:txBody>
      </p:sp>
      <p:sp>
        <p:nvSpPr>
          <p:cNvPr id="586754" name="Rectangle 2"/>
          <p:cNvSpPr>
            <a:spLocks noGrp="1" noRot="1" noChangeAspect="1" noChangeArrowheads="1" noTextEdit="1"/>
          </p:cNvSpPr>
          <p:nvPr>
            <p:ph type="sldImg"/>
          </p:nvPr>
        </p:nvSpPr>
        <p:spPr>
          <a:ln/>
        </p:spPr>
      </p:sp>
      <p:sp>
        <p:nvSpPr>
          <p:cNvPr id="586755"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1589479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A525E7-01B6-43D4-9F42-242C056EE11F}" type="slidenum">
              <a:rPr lang="en-US"/>
              <a:pPr/>
              <a:t>19</a:t>
            </a:fld>
            <a:endParaRPr lang="en-US"/>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r>
              <a:rPr lang="en-US"/>
              <a:t>Speaker Notes: NA</a:t>
            </a:r>
          </a:p>
          <a:p>
            <a:r>
              <a:rPr lang="en-US"/>
              <a:t>Instructions to speaker:</a:t>
            </a:r>
          </a:p>
          <a:p>
            <a:r>
              <a:rPr lang="en-US"/>
              <a:t>Hit a key to display the text</a:t>
            </a:r>
          </a:p>
        </p:txBody>
      </p:sp>
    </p:spTree>
    <p:extLst>
      <p:ext uri="{BB962C8B-B14F-4D97-AF65-F5344CB8AC3E}">
        <p14:creationId xmlns:p14="http://schemas.microsoft.com/office/powerpoint/2010/main" val="164777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E33154-32EE-473B-9216-BBEA2EB3B4DD}" type="slidenum">
              <a:rPr lang="en-US"/>
              <a:pPr/>
              <a:t>20</a:t>
            </a:fld>
            <a:endParaRPr lang="en-US"/>
          </a:p>
        </p:txBody>
      </p:sp>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endParaRPr lang="en-US" dirty="0"/>
          </a:p>
          <a:p>
            <a:pPr marL="241653" indent="-241653">
              <a:buFontTx/>
              <a:buChar char="•"/>
            </a:pPr>
            <a:endParaRPr lang="en-US" dirty="0"/>
          </a:p>
          <a:p>
            <a:pPr marL="241653" indent="-241653">
              <a:buFontTx/>
              <a:buChar char="•"/>
            </a:pPr>
            <a:endParaRPr lang="en-US" dirty="0"/>
          </a:p>
          <a:p>
            <a:pPr marL="241653" indent="-241653"/>
            <a:endParaRPr lang="en-GB" dirty="0"/>
          </a:p>
        </p:txBody>
      </p:sp>
    </p:spTree>
    <p:extLst>
      <p:ext uri="{BB962C8B-B14F-4D97-AF65-F5344CB8AC3E}">
        <p14:creationId xmlns:p14="http://schemas.microsoft.com/office/powerpoint/2010/main" val="105753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282063-684E-4183-91FA-27B82536BF76}" type="slidenum">
              <a:rPr lang="en-US"/>
              <a:pPr/>
              <a:t>21</a:t>
            </a:fld>
            <a:endParaRPr lang="en-US"/>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3411927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CD8C8E-1C51-430A-A12D-A61DC86F7B5E}" type="slidenum">
              <a:rPr lang="en-US"/>
              <a:pPr/>
              <a:t>22</a:t>
            </a:fld>
            <a:endParaRPr lang="en-US"/>
          </a:p>
        </p:txBody>
      </p:sp>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p:txBody>
          <a:bodyPr/>
          <a:lstStyle/>
          <a:p>
            <a:pPr marL="241653" indent="-241653"/>
            <a:endParaRPr lang="en-US" i="1" dirty="0"/>
          </a:p>
          <a:p>
            <a:pPr marL="241653" indent="-241653"/>
            <a:endParaRPr lang="en-US" dirty="0"/>
          </a:p>
          <a:p>
            <a:pPr marL="241653" indent="-241653"/>
            <a:endParaRPr lang="en-GB" dirty="0"/>
          </a:p>
        </p:txBody>
      </p:sp>
    </p:spTree>
    <p:extLst>
      <p:ext uri="{BB962C8B-B14F-4D97-AF65-F5344CB8AC3E}">
        <p14:creationId xmlns:p14="http://schemas.microsoft.com/office/powerpoint/2010/main" val="2231320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282063-684E-4183-91FA-27B82536BF76}" type="slidenum">
              <a:rPr lang="en-US"/>
              <a:pPr/>
              <a:t>23</a:t>
            </a:fld>
            <a:endParaRPr lang="en-US"/>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1912423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3F1999-4262-4769-908A-9ED1DAB5EC76}" type="slidenum">
              <a:rPr lang="en-US"/>
              <a:pPr/>
              <a:t>24</a:t>
            </a:fld>
            <a:endParaRPr lang="en-US"/>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742368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3F1999-4262-4769-908A-9ED1DAB5EC76}" type="slidenum">
              <a:rPr lang="en-US">
                <a:solidFill>
                  <a:prstClr val="black"/>
                </a:solidFill>
              </a:rPr>
              <a:pPr/>
              <a:t>25</a:t>
            </a:fld>
            <a:endParaRPr lang="en-US">
              <a:solidFill>
                <a:prstClr val="black"/>
              </a:solidFill>
            </a:endParaRPr>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2669362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53212E-AEA6-408C-ADA9-60D668CFA800}" type="slidenum">
              <a:rPr lang="en-US"/>
              <a:pPr/>
              <a:t>2</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r>
              <a:rPr lang="en-US" dirty="0"/>
              <a:t>Speaker Notes: NA</a:t>
            </a:r>
            <a:br>
              <a:rPr lang="en-US" dirty="0"/>
            </a:br>
            <a:r>
              <a:rPr lang="en-US" dirty="0"/>
              <a:t>Speaker instructions: Hit a key to proceed.</a:t>
            </a:r>
          </a:p>
        </p:txBody>
      </p:sp>
    </p:spTree>
    <p:extLst>
      <p:ext uri="{BB962C8B-B14F-4D97-AF65-F5344CB8AC3E}">
        <p14:creationId xmlns:p14="http://schemas.microsoft.com/office/powerpoint/2010/main" val="1964680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028133-A9CB-41D3-926A-0D602E4272F4}" type="slidenum">
              <a:rPr lang="en-US"/>
              <a:pPr/>
              <a:t>26</a:t>
            </a:fld>
            <a:endParaRPr lang="en-US"/>
          </a:p>
        </p:txBody>
      </p:sp>
      <p:sp>
        <p:nvSpPr>
          <p:cNvPr id="613378" name="Rectangle 2"/>
          <p:cNvSpPr>
            <a:spLocks noGrp="1" noRot="1" noChangeAspect="1" noChangeArrowheads="1" noTextEdit="1"/>
          </p:cNvSpPr>
          <p:nvPr>
            <p:ph type="sldImg"/>
          </p:nvPr>
        </p:nvSpPr>
        <p:spPr>
          <a:ln/>
        </p:spPr>
      </p:sp>
      <p:sp>
        <p:nvSpPr>
          <p:cNvPr id="613379" name="Rectangle 3"/>
          <p:cNvSpPr>
            <a:spLocks noGrp="1" noChangeArrowheads="1"/>
          </p:cNvSpPr>
          <p:nvPr>
            <p:ph type="body" idx="1"/>
          </p:nvPr>
        </p:nvSpPr>
        <p:spPr/>
        <p:txBody>
          <a:bodyPr/>
          <a:lstStyle/>
          <a:p>
            <a:pPr marL="241653" indent="-241653"/>
            <a:endParaRPr lang="en-US" i="1" dirty="0"/>
          </a:p>
          <a:p>
            <a:pPr marL="241653" indent="-241653"/>
            <a:endParaRPr lang="en-US" dirty="0"/>
          </a:p>
          <a:p>
            <a:pPr marL="241653" indent="-241653"/>
            <a:endParaRPr lang="en-GB" dirty="0"/>
          </a:p>
        </p:txBody>
      </p:sp>
    </p:spTree>
    <p:extLst>
      <p:ext uri="{BB962C8B-B14F-4D97-AF65-F5344CB8AC3E}">
        <p14:creationId xmlns:p14="http://schemas.microsoft.com/office/powerpoint/2010/main" val="2832421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6171F0-2AF1-4EA2-8A3E-1336A1E1DAF0}" type="slidenum">
              <a:rPr lang="en-US"/>
              <a:pPr/>
              <a:t>28</a:t>
            </a:fld>
            <a:endParaRPr lang="en-US"/>
          </a:p>
        </p:txBody>
      </p:sp>
      <p:sp>
        <p:nvSpPr>
          <p:cNvPr id="536578" name="Rectangle 2"/>
          <p:cNvSpPr>
            <a:spLocks noGrp="1" noRot="1" noChangeAspect="1" noChangeArrowheads="1" noTextEdit="1"/>
          </p:cNvSpPr>
          <p:nvPr>
            <p:ph type="sldImg"/>
          </p:nvPr>
        </p:nvSpPr>
        <p:spPr>
          <a:ln/>
        </p:spPr>
      </p:sp>
      <p:sp>
        <p:nvSpPr>
          <p:cNvPr id="536579" name="Rectangle 3"/>
          <p:cNvSpPr>
            <a:spLocks noGrp="1" noChangeArrowheads="1"/>
          </p:cNvSpPr>
          <p:nvPr>
            <p:ph type="body" idx="1"/>
          </p:nvPr>
        </p:nvSpPr>
        <p:spPr/>
        <p:txBody>
          <a:bodyPr/>
          <a:lstStyle/>
          <a:p>
            <a:pPr marL="241653" indent="-241653"/>
            <a:r>
              <a:rPr lang="en-US" dirty="0"/>
              <a:t>Speaker Notes: </a:t>
            </a:r>
          </a:p>
          <a:p>
            <a:pPr marL="241653" indent="-241653"/>
            <a:r>
              <a:rPr lang="en-US" dirty="0"/>
              <a:t>NA</a:t>
            </a:r>
          </a:p>
          <a:p>
            <a:pPr marL="241653" indent="-241653"/>
            <a:r>
              <a:rPr lang="en-US" dirty="0"/>
              <a:t>Speaker Instructions:</a:t>
            </a:r>
          </a:p>
          <a:p>
            <a:pPr marL="241653" indent="-241653">
              <a:buFontTx/>
              <a:buChar char="-"/>
            </a:pPr>
            <a:r>
              <a:rPr lang="en-US" dirty="0"/>
              <a:t>Hit an arrow key (s) to display text.</a:t>
            </a:r>
          </a:p>
          <a:p>
            <a:pPr marL="241653" indent="-241653">
              <a:buFontTx/>
              <a:buChar char="-"/>
            </a:pPr>
            <a:endParaRPr lang="en-US" dirty="0"/>
          </a:p>
          <a:p>
            <a:pPr marL="241653" indent="-241653"/>
            <a:endParaRPr lang="en-US" dirty="0"/>
          </a:p>
          <a:p>
            <a:pPr marL="241653" indent="-241653"/>
            <a:r>
              <a:rPr lang="en-US" i="1" dirty="0"/>
              <a:t>Continued on the next screen.</a:t>
            </a:r>
          </a:p>
          <a:p>
            <a:pPr marL="241653" indent="-241653">
              <a:buFontTx/>
              <a:buChar char="•"/>
            </a:pPr>
            <a:endParaRPr lang="en-US" dirty="0"/>
          </a:p>
        </p:txBody>
      </p:sp>
    </p:spTree>
    <p:extLst>
      <p:ext uri="{BB962C8B-B14F-4D97-AF65-F5344CB8AC3E}">
        <p14:creationId xmlns:p14="http://schemas.microsoft.com/office/powerpoint/2010/main" val="2065802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176DE1-36B2-415A-A853-3C173B7B4383}" type="slidenum">
              <a:rPr lang="en-US"/>
              <a:pPr/>
              <a:t>31</a:t>
            </a:fld>
            <a:endParaRPr lang="en-US"/>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endParaRPr lang="en-GB" dirty="0"/>
          </a:p>
          <a:p>
            <a:pPr marL="241653" indent="-241653"/>
            <a:endParaRPr lang="en-GB" dirty="0"/>
          </a:p>
        </p:txBody>
      </p:sp>
    </p:spTree>
    <p:extLst>
      <p:ext uri="{BB962C8B-B14F-4D97-AF65-F5344CB8AC3E}">
        <p14:creationId xmlns:p14="http://schemas.microsoft.com/office/powerpoint/2010/main" val="1845516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705609-8A10-4C40-955D-41678B6F2C24}" type="slidenum">
              <a:rPr lang="en-US"/>
              <a:pPr/>
              <a:t>32</a:t>
            </a:fld>
            <a:endParaRPr lang="en-US"/>
          </a:p>
        </p:txBody>
      </p:sp>
      <p:sp>
        <p:nvSpPr>
          <p:cNvPr id="323586" name="Rectangle 2"/>
          <p:cNvSpPr>
            <a:spLocks noGrp="1" noRot="1" noChangeAspect="1" noChangeArrowheads="1" noTextEdit="1"/>
          </p:cNvSpPr>
          <p:nvPr>
            <p:ph type="sldImg"/>
          </p:nvPr>
        </p:nvSpPr>
        <p:spPr>
          <a:xfrm>
            <a:off x="795338" y="806450"/>
            <a:ext cx="5722937" cy="4292600"/>
          </a:xfrm>
          <a:ln/>
        </p:spPr>
      </p:sp>
      <p:sp>
        <p:nvSpPr>
          <p:cNvPr id="323587" name="Rectangle 3"/>
          <p:cNvSpPr>
            <a:spLocks noGrp="1" noChangeArrowheads="1"/>
          </p:cNvSpPr>
          <p:nvPr>
            <p:ph type="body" idx="1"/>
          </p:nvPr>
        </p:nvSpPr>
        <p:spPr>
          <a:xfrm>
            <a:off x="570654" y="5430679"/>
            <a:ext cx="3007360" cy="3180398"/>
          </a:xfrm>
        </p:spPr>
        <p:txBody>
          <a:bodyPr/>
          <a:lstStyle/>
          <a:p>
            <a:endParaRPr lang="en-US"/>
          </a:p>
        </p:txBody>
      </p:sp>
    </p:spTree>
    <p:extLst>
      <p:ext uri="{BB962C8B-B14F-4D97-AF65-F5344CB8AC3E}">
        <p14:creationId xmlns:p14="http://schemas.microsoft.com/office/powerpoint/2010/main" val="2575971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51CC6E-AF1F-4DE5-87E1-8A7367ED1212}" type="slidenum">
              <a:rPr lang="en-US"/>
              <a:pPr/>
              <a:t>33</a:t>
            </a:fld>
            <a:endParaRPr lang="en-US"/>
          </a:p>
        </p:txBody>
      </p:sp>
      <p:sp>
        <p:nvSpPr>
          <p:cNvPr id="327682" name="Rectangle 2"/>
          <p:cNvSpPr>
            <a:spLocks noGrp="1" noRot="1" noChangeAspect="1" noChangeArrowheads="1" noTextEdit="1"/>
          </p:cNvSpPr>
          <p:nvPr>
            <p:ph type="sldImg"/>
          </p:nvPr>
        </p:nvSpPr>
        <p:spPr>
          <a:xfrm>
            <a:off x="795338" y="806450"/>
            <a:ext cx="5722937" cy="4292600"/>
          </a:xfrm>
          <a:ln/>
        </p:spPr>
      </p:sp>
      <p:sp>
        <p:nvSpPr>
          <p:cNvPr id="327683" name="Rectangle 3"/>
          <p:cNvSpPr>
            <a:spLocks noGrp="1" noChangeArrowheads="1"/>
          </p:cNvSpPr>
          <p:nvPr>
            <p:ph type="body" idx="1"/>
          </p:nvPr>
        </p:nvSpPr>
        <p:spPr>
          <a:xfrm>
            <a:off x="570654" y="5430679"/>
            <a:ext cx="3007360" cy="3180398"/>
          </a:xfrm>
        </p:spPr>
        <p:txBody>
          <a:bodyPr/>
          <a:lstStyle/>
          <a:p>
            <a:endParaRPr lang="en-US"/>
          </a:p>
        </p:txBody>
      </p:sp>
    </p:spTree>
    <p:extLst>
      <p:ext uri="{BB962C8B-B14F-4D97-AF65-F5344CB8AC3E}">
        <p14:creationId xmlns:p14="http://schemas.microsoft.com/office/powerpoint/2010/main" val="17818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6C45A5-541D-4013-87E4-8BEFC6C80F9B}" type="slidenum">
              <a:rPr lang="en-US"/>
              <a:pPr/>
              <a:t>35</a:t>
            </a:fld>
            <a:endParaRPr lang="en-US"/>
          </a:p>
        </p:txBody>
      </p:sp>
      <p:sp>
        <p:nvSpPr>
          <p:cNvPr id="452610" name="Rectangle 2"/>
          <p:cNvSpPr>
            <a:spLocks noGrp="1" noRot="1" noChangeAspect="1" noChangeArrowheads="1" noTextEdit="1"/>
          </p:cNvSpPr>
          <p:nvPr>
            <p:ph type="sldImg"/>
          </p:nvPr>
        </p:nvSpPr>
        <p:spPr>
          <a:xfrm>
            <a:off x="1258888" y="720725"/>
            <a:ext cx="4800600" cy="3600450"/>
          </a:xfrm>
          <a:ln/>
        </p:spPr>
      </p:sp>
      <p:sp>
        <p:nvSpPr>
          <p:cNvPr id="452611" name="Rectangle 3"/>
          <p:cNvSpPr>
            <a:spLocks noGrp="1" noChangeArrowheads="1"/>
          </p:cNvSpPr>
          <p:nvPr>
            <p:ph type="body" idx="1"/>
          </p:nvPr>
        </p:nvSpPr>
        <p:spPr/>
        <p:txBody>
          <a:bodyPr/>
          <a:lstStyle/>
          <a:p>
            <a:r>
              <a:rPr lang="en-US" b="1" i="1" u="sng" dirty="0"/>
              <a:t>Highlight</a:t>
            </a:r>
            <a:r>
              <a:rPr lang="en-US" b="1" i="1" dirty="0"/>
              <a:t>:</a:t>
            </a:r>
            <a:r>
              <a:rPr lang="en-US" dirty="0"/>
              <a:t>  the Pareto Principle demonstrates that the ‘Vital Few’ can be separated from the ‘Trivial Many’, to allow the focus to center on the highest leverage aspects.   This is the reason why the Pareto Principle one of the key scoping tools for identifying Lean projects. </a:t>
            </a:r>
          </a:p>
          <a:p>
            <a:endParaRPr lang="en-US" dirty="0"/>
          </a:p>
        </p:txBody>
      </p:sp>
    </p:spTree>
    <p:extLst>
      <p:ext uri="{BB962C8B-B14F-4D97-AF65-F5344CB8AC3E}">
        <p14:creationId xmlns:p14="http://schemas.microsoft.com/office/powerpoint/2010/main" val="3170912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7"/>
          <p:cNvSpPr>
            <a:spLocks noGrp="1" noChangeArrowheads="1"/>
          </p:cNvSpPr>
          <p:nvPr>
            <p:ph type="sldNum" sz="quarter" idx="5"/>
          </p:nvPr>
        </p:nvSpPr>
        <p:spPr>
          <a:ln/>
        </p:spPr>
        <p:txBody>
          <a:bodyPr/>
          <a:lstStyle/>
          <a:p>
            <a:fld id="{01CE5AA2-5A0E-4ECF-8E28-75682E52F10C}" type="slidenum">
              <a:rPr lang="en-US"/>
              <a:pPr/>
              <a:t>37</a:t>
            </a:fld>
            <a:endParaRPr lang="en-US"/>
          </a:p>
        </p:txBody>
      </p:sp>
      <p:sp>
        <p:nvSpPr>
          <p:cNvPr id="428034" name="Rectangle 2"/>
          <p:cNvSpPr>
            <a:spLocks noGrp="1" noRot="1" noChangeAspect="1" noChangeArrowheads="1" noTextEdit="1"/>
          </p:cNvSpPr>
          <p:nvPr>
            <p:ph type="sldImg"/>
          </p:nvPr>
        </p:nvSpPr>
        <p:spPr>
          <a:xfrm>
            <a:off x="1258888" y="720725"/>
            <a:ext cx="4800600" cy="3600450"/>
          </a:xfrm>
          <a:ln/>
        </p:spPr>
      </p:sp>
      <p:sp>
        <p:nvSpPr>
          <p:cNvPr id="428035" name="Rectangle 3"/>
          <p:cNvSpPr>
            <a:spLocks noGrp="1" noChangeArrowheads="1"/>
          </p:cNvSpPr>
          <p:nvPr>
            <p:ph type="body" idx="1"/>
          </p:nvPr>
        </p:nvSpPr>
        <p:spPr/>
        <p:txBody>
          <a:bodyPr/>
          <a:lstStyle/>
          <a:p>
            <a:r>
              <a:rPr lang="en-GB" dirty="0"/>
              <a:t>Defects exist in two states. It is either about to occur, or it has already occurred. Actively search out the conditions that cause errors and eliminate them. </a:t>
            </a:r>
          </a:p>
          <a:p>
            <a:endParaRPr lang="en-GB" dirty="0"/>
          </a:p>
          <a:p>
            <a:r>
              <a:rPr lang="en-GB" dirty="0"/>
              <a:t>Search for Common defect causes</a:t>
            </a:r>
          </a:p>
          <a:p>
            <a:endParaRPr lang="en-GB" dirty="0"/>
          </a:p>
        </p:txBody>
      </p:sp>
      <p:sp>
        <p:nvSpPr>
          <p:cNvPr id="428036" name="Text Box 4"/>
          <p:cNvSpPr txBox="1">
            <a:spLocks noChangeArrowheads="1"/>
          </p:cNvSpPr>
          <p:nvPr/>
        </p:nvSpPr>
        <p:spPr bwMode="auto">
          <a:xfrm>
            <a:off x="999067" y="6645831"/>
            <a:ext cx="1466392"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Defective </a:t>
            </a:r>
          </a:p>
          <a:p>
            <a:pPr eaLnBrk="1" hangingPunct="1"/>
            <a:r>
              <a:rPr lang="en-GB">
                <a:solidFill>
                  <a:schemeClr val="tx1"/>
                </a:solidFill>
                <a:latin typeface="Times New Roman" pitchFamily="18" charset="0"/>
              </a:rPr>
              <a:t>product</a:t>
            </a:r>
          </a:p>
        </p:txBody>
      </p:sp>
      <p:sp>
        <p:nvSpPr>
          <p:cNvPr id="428037" name="Text Box 5"/>
          <p:cNvSpPr txBox="1">
            <a:spLocks noChangeArrowheads="1"/>
          </p:cNvSpPr>
          <p:nvPr/>
        </p:nvSpPr>
        <p:spPr bwMode="auto">
          <a:xfrm>
            <a:off x="2436707" y="5984081"/>
            <a:ext cx="1605852"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Processing </a:t>
            </a:r>
          </a:p>
          <a:p>
            <a:pPr eaLnBrk="1" hangingPunct="1"/>
            <a:r>
              <a:rPr lang="en-GB">
                <a:solidFill>
                  <a:schemeClr val="tx1"/>
                </a:solidFill>
                <a:latin typeface="Times New Roman" pitchFamily="18" charset="0"/>
              </a:rPr>
              <a:t>defect</a:t>
            </a:r>
          </a:p>
        </p:txBody>
      </p:sp>
      <p:sp>
        <p:nvSpPr>
          <p:cNvPr id="428038" name="Text Box 6"/>
          <p:cNvSpPr txBox="1">
            <a:spLocks noChangeArrowheads="1"/>
          </p:cNvSpPr>
          <p:nvPr/>
        </p:nvSpPr>
        <p:spPr bwMode="auto">
          <a:xfrm>
            <a:off x="2546773" y="7304247"/>
            <a:ext cx="1312503"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Material </a:t>
            </a:r>
          </a:p>
          <a:p>
            <a:pPr eaLnBrk="1" hangingPunct="1"/>
            <a:r>
              <a:rPr lang="en-GB">
                <a:solidFill>
                  <a:schemeClr val="tx1"/>
                </a:solidFill>
                <a:latin typeface="Times New Roman" pitchFamily="18" charset="0"/>
              </a:rPr>
              <a:t>Defect</a:t>
            </a:r>
          </a:p>
        </p:txBody>
      </p:sp>
      <p:sp>
        <p:nvSpPr>
          <p:cNvPr id="428039" name="Text Box 7"/>
          <p:cNvSpPr txBox="1">
            <a:spLocks noChangeArrowheads="1"/>
          </p:cNvSpPr>
          <p:nvPr/>
        </p:nvSpPr>
        <p:spPr bwMode="auto">
          <a:xfrm>
            <a:off x="4119881" y="5850732"/>
            <a:ext cx="1570586" cy="466938"/>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Setup error</a:t>
            </a:r>
          </a:p>
        </p:txBody>
      </p:sp>
      <p:sp>
        <p:nvSpPr>
          <p:cNvPr id="428040" name="Text Box 8"/>
          <p:cNvSpPr txBox="1">
            <a:spLocks noChangeArrowheads="1"/>
          </p:cNvSpPr>
          <p:nvPr/>
        </p:nvSpPr>
        <p:spPr bwMode="auto">
          <a:xfrm>
            <a:off x="4084321" y="6309123"/>
            <a:ext cx="1706842"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Adjustment </a:t>
            </a:r>
          </a:p>
          <a:p>
            <a:pPr eaLnBrk="1" hangingPunct="1"/>
            <a:r>
              <a:rPr lang="en-GB">
                <a:solidFill>
                  <a:schemeClr val="tx1"/>
                </a:solidFill>
                <a:latin typeface="Times New Roman" pitchFamily="18" charset="0"/>
              </a:rPr>
              <a:t>error</a:t>
            </a:r>
          </a:p>
        </p:txBody>
      </p:sp>
      <p:sp>
        <p:nvSpPr>
          <p:cNvPr id="428041" name="Text Box 9"/>
          <p:cNvSpPr txBox="1">
            <a:spLocks noChangeArrowheads="1"/>
          </p:cNvSpPr>
          <p:nvPr/>
        </p:nvSpPr>
        <p:spPr bwMode="auto">
          <a:xfrm>
            <a:off x="5408507" y="5342335"/>
            <a:ext cx="1375020"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Process </a:t>
            </a:r>
          </a:p>
          <a:p>
            <a:pPr eaLnBrk="1" hangingPunct="1"/>
            <a:r>
              <a:rPr lang="en-GB">
                <a:solidFill>
                  <a:schemeClr val="tx1"/>
                </a:solidFill>
                <a:latin typeface="Times New Roman" pitchFamily="18" charset="0"/>
              </a:rPr>
              <a:t>Omission</a:t>
            </a:r>
          </a:p>
        </p:txBody>
      </p:sp>
      <p:sp>
        <p:nvSpPr>
          <p:cNvPr id="428042" name="Text Box 10"/>
          <p:cNvSpPr txBox="1">
            <a:spLocks noChangeArrowheads="1"/>
          </p:cNvSpPr>
          <p:nvPr/>
        </p:nvSpPr>
        <p:spPr bwMode="auto">
          <a:xfrm>
            <a:off x="5454227" y="6177439"/>
            <a:ext cx="1213117"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Process </a:t>
            </a:r>
          </a:p>
          <a:p>
            <a:pPr eaLnBrk="1" hangingPunct="1"/>
            <a:r>
              <a:rPr lang="en-GB">
                <a:solidFill>
                  <a:schemeClr val="tx1"/>
                </a:solidFill>
                <a:latin typeface="Times New Roman" pitchFamily="18" charset="0"/>
              </a:rPr>
              <a:t>error</a:t>
            </a:r>
          </a:p>
        </p:txBody>
      </p:sp>
      <p:sp>
        <p:nvSpPr>
          <p:cNvPr id="428043" name="Text Box 11"/>
          <p:cNvSpPr txBox="1">
            <a:spLocks noChangeArrowheads="1"/>
          </p:cNvSpPr>
          <p:nvPr/>
        </p:nvSpPr>
        <p:spPr bwMode="auto">
          <a:xfrm>
            <a:off x="4224867" y="7022546"/>
            <a:ext cx="1187469"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Missing</a:t>
            </a:r>
          </a:p>
          <a:p>
            <a:pPr eaLnBrk="1" hangingPunct="1"/>
            <a:r>
              <a:rPr lang="en-GB">
                <a:solidFill>
                  <a:schemeClr val="tx1"/>
                </a:solidFill>
                <a:latin typeface="Times New Roman" pitchFamily="18" charset="0"/>
              </a:rPr>
              <a:t> parts</a:t>
            </a:r>
          </a:p>
        </p:txBody>
      </p:sp>
      <p:sp>
        <p:nvSpPr>
          <p:cNvPr id="428044" name="Text Box 12"/>
          <p:cNvSpPr txBox="1">
            <a:spLocks noChangeArrowheads="1"/>
          </p:cNvSpPr>
          <p:nvPr/>
        </p:nvSpPr>
        <p:spPr bwMode="auto">
          <a:xfrm>
            <a:off x="4172374" y="7739302"/>
            <a:ext cx="1381432"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Incorrect </a:t>
            </a:r>
          </a:p>
          <a:p>
            <a:pPr eaLnBrk="1" hangingPunct="1"/>
            <a:r>
              <a:rPr lang="en-GB">
                <a:solidFill>
                  <a:schemeClr val="tx1"/>
                </a:solidFill>
                <a:latin typeface="Times New Roman" pitchFamily="18" charset="0"/>
              </a:rPr>
              <a:t>parts</a:t>
            </a:r>
          </a:p>
        </p:txBody>
      </p:sp>
      <p:sp>
        <p:nvSpPr>
          <p:cNvPr id="428045" name="Line 13"/>
          <p:cNvSpPr>
            <a:spLocks noChangeShapeType="1"/>
          </p:cNvSpPr>
          <p:nvPr/>
        </p:nvSpPr>
        <p:spPr bwMode="auto">
          <a:xfrm flipV="1">
            <a:off x="1959188" y="6502480"/>
            <a:ext cx="374226" cy="311705"/>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46" name="Line 14"/>
          <p:cNvSpPr>
            <a:spLocks noChangeShapeType="1"/>
          </p:cNvSpPr>
          <p:nvPr/>
        </p:nvSpPr>
        <p:spPr bwMode="auto">
          <a:xfrm>
            <a:off x="2001521" y="7120890"/>
            <a:ext cx="443653" cy="260033"/>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47" name="Line 15"/>
          <p:cNvSpPr>
            <a:spLocks noChangeShapeType="1"/>
          </p:cNvSpPr>
          <p:nvPr/>
        </p:nvSpPr>
        <p:spPr bwMode="auto">
          <a:xfrm flipV="1">
            <a:off x="3466255" y="5947410"/>
            <a:ext cx="484293" cy="273368"/>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48" name="Line 16"/>
          <p:cNvSpPr>
            <a:spLocks noChangeShapeType="1"/>
          </p:cNvSpPr>
          <p:nvPr/>
        </p:nvSpPr>
        <p:spPr bwMode="auto">
          <a:xfrm>
            <a:off x="3479801" y="6319124"/>
            <a:ext cx="497840" cy="148351"/>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49" name="Line 17"/>
          <p:cNvSpPr>
            <a:spLocks noChangeShapeType="1"/>
          </p:cNvSpPr>
          <p:nvPr/>
        </p:nvSpPr>
        <p:spPr bwMode="auto">
          <a:xfrm flipV="1">
            <a:off x="3423920" y="7332583"/>
            <a:ext cx="731520" cy="211693"/>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50" name="Line 18"/>
          <p:cNvSpPr>
            <a:spLocks noChangeShapeType="1"/>
          </p:cNvSpPr>
          <p:nvPr/>
        </p:nvSpPr>
        <p:spPr bwMode="auto">
          <a:xfrm>
            <a:off x="3423920" y="7629287"/>
            <a:ext cx="675641" cy="233363"/>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51" name="Line 19"/>
          <p:cNvSpPr>
            <a:spLocks noChangeShapeType="1"/>
          </p:cNvSpPr>
          <p:nvPr/>
        </p:nvSpPr>
        <p:spPr bwMode="auto">
          <a:xfrm flipV="1">
            <a:off x="5108787" y="5822395"/>
            <a:ext cx="248919" cy="101679"/>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52" name="Line 20"/>
          <p:cNvSpPr>
            <a:spLocks noChangeShapeType="1"/>
          </p:cNvSpPr>
          <p:nvPr/>
        </p:nvSpPr>
        <p:spPr bwMode="auto">
          <a:xfrm>
            <a:off x="5135880" y="5995751"/>
            <a:ext cx="277707" cy="175021"/>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53" name="Line 21"/>
          <p:cNvSpPr>
            <a:spLocks noChangeShapeType="1"/>
          </p:cNvSpPr>
          <p:nvPr/>
        </p:nvSpPr>
        <p:spPr bwMode="auto">
          <a:xfrm flipV="1">
            <a:off x="5162974" y="6479143"/>
            <a:ext cx="237067" cy="38338"/>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54" name="Rectangle 22"/>
          <p:cNvSpPr>
            <a:spLocks noChangeArrowheads="1"/>
          </p:cNvSpPr>
          <p:nvPr/>
        </p:nvSpPr>
        <p:spPr bwMode="auto">
          <a:xfrm>
            <a:off x="1071881" y="8439389"/>
            <a:ext cx="6498987" cy="836270"/>
          </a:xfrm>
          <a:prstGeom prst="rect">
            <a:avLst/>
          </a:prstGeom>
          <a:noFill/>
          <a:ln w="9525">
            <a:noFill/>
            <a:miter lim="800000"/>
            <a:headEnd/>
            <a:tailEnd/>
          </a:ln>
          <a:effectLst/>
        </p:spPr>
        <p:txBody>
          <a:bodyPr wrap="none" lIns="96661" tIns="48331" rIns="96661" bIns="48331">
            <a:spAutoFit/>
          </a:bodyPr>
          <a:lstStyle/>
          <a:p>
            <a:pPr algn="l" eaLnBrk="1" hangingPunct="1"/>
            <a:r>
              <a:rPr lang="en-GB">
                <a:solidFill>
                  <a:schemeClr val="tx1"/>
                </a:solidFill>
              </a:rPr>
              <a:t>Errors may be Human or Process related</a:t>
            </a:r>
          </a:p>
          <a:p>
            <a:pPr algn="l" eaLnBrk="1" hangingPunct="1"/>
            <a:r>
              <a:rPr lang="en-GB">
                <a:solidFill>
                  <a:schemeClr val="tx1"/>
                </a:solidFill>
              </a:rPr>
              <a:t>Defects may be Repetitive or Unique</a:t>
            </a:r>
          </a:p>
        </p:txBody>
      </p:sp>
    </p:spTree>
    <p:extLst>
      <p:ext uri="{BB962C8B-B14F-4D97-AF65-F5344CB8AC3E}">
        <p14:creationId xmlns:p14="http://schemas.microsoft.com/office/powerpoint/2010/main" val="3644505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6DD94A-4861-4ADE-909D-B83A7D9DD26A}" type="slidenum">
              <a:rPr lang="en-US"/>
              <a:pPr/>
              <a:t>43</a:t>
            </a:fld>
            <a:endParaRPr lang="en-US"/>
          </a:p>
        </p:txBody>
      </p:sp>
      <p:sp>
        <p:nvSpPr>
          <p:cNvPr id="632834" name="Rectangle 2"/>
          <p:cNvSpPr>
            <a:spLocks noGrp="1" noRot="1" noChangeAspect="1" noChangeArrowheads="1" noTextEdit="1"/>
          </p:cNvSpPr>
          <p:nvPr>
            <p:ph type="sldImg"/>
          </p:nvPr>
        </p:nvSpPr>
        <p:spPr>
          <a:xfrm>
            <a:off x="795338" y="806450"/>
            <a:ext cx="5722937" cy="4292600"/>
          </a:xfrm>
          <a:ln/>
        </p:spPr>
      </p:sp>
      <p:sp>
        <p:nvSpPr>
          <p:cNvPr id="632835" name="Rectangle 3"/>
          <p:cNvSpPr>
            <a:spLocks noGrp="1" noChangeArrowheads="1"/>
          </p:cNvSpPr>
          <p:nvPr>
            <p:ph type="body" idx="1"/>
          </p:nvPr>
        </p:nvSpPr>
        <p:spPr>
          <a:xfrm>
            <a:off x="570654" y="5430679"/>
            <a:ext cx="3007360" cy="3180398"/>
          </a:xfrm>
        </p:spPr>
        <p:txBody>
          <a:bodyPr/>
          <a:lstStyle/>
          <a:p>
            <a:endParaRPr lang="en-US"/>
          </a:p>
        </p:txBody>
      </p:sp>
    </p:spTree>
    <p:extLst>
      <p:ext uri="{BB962C8B-B14F-4D97-AF65-F5344CB8AC3E}">
        <p14:creationId xmlns:p14="http://schemas.microsoft.com/office/powerpoint/2010/main" val="3597721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A525E7-01B6-43D4-9F42-242C056EE11F}" type="slidenum">
              <a:rPr lang="en-US"/>
              <a:pPr/>
              <a:t>4</a:t>
            </a:fld>
            <a:endParaRPr lang="en-US"/>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r>
              <a:rPr lang="en-US"/>
              <a:t>Speaker Notes: NA</a:t>
            </a:r>
          </a:p>
          <a:p>
            <a:r>
              <a:rPr lang="en-US"/>
              <a:t>Instructions to speaker:</a:t>
            </a:r>
          </a:p>
          <a:p>
            <a:r>
              <a:rPr lang="en-US"/>
              <a:t>Hit a key to display the text</a:t>
            </a:r>
          </a:p>
        </p:txBody>
      </p:sp>
    </p:spTree>
    <p:extLst>
      <p:ext uri="{BB962C8B-B14F-4D97-AF65-F5344CB8AC3E}">
        <p14:creationId xmlns:p14="http://schemas.microsoft.com/office/powerpoint/2010/main" val="1200103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36712A-77E7-492C-B232-59A14F4D7F57}" type="slidenum">
              <a:rPr lang="en-US"/>
              <a:pPr/>
              <a:t>5</a:t>
            </a:fld>
            <a:endParaRPr lang="en-US"/>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endParaRPr lang="en-GB" dirty="0"/>
          </a:p>
          <a:p>
            <a:pPr marL="241653" indent="-241653"/>
            <a:endParaRPr lang="en-GB" dirty="0"/>
          </a:p>
        </p:txBody>
      </p:sp>
    </p:spTree>
    <p:extLst>
      <p:ext uri="{BB962C8B-B14F-4D97-AF65-F5344CB8AC3E}">
        <p14:creationId xmlns:p14="http://schemas.microsoft.com/office/powerpoint/2010/main" val="3373132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992017-517B-4349-9769-A31E978BA5E9}" type="slidenum">
              <a:rPr lang="en-US"/>
              <a:pPr/>
              <a:t>6</a:t>
            </a:fld>
            <a:endParaRPr lang="en-US"/>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AutoNum type="arabicPeriod"/>
            </a:pPr>
            <a:r>
              <a:rPr lang="en-US" dirty="0"/>
              <a:t>Hit a key to display the text </a:t>
            </a:r>
            <a:r>
              <a:rPr lang="en-US" dirty="0" err="1"/>
              <a:t>Muda</a:t>
            </a:r>
            <a:r>
              <a:rPr lang="en-US" dirty="0"/>
              <a:t>, Mura and </a:t>
            </a:r>
            <a:r>
              <a:rPr lang="en-US" dirty="0" err="1"/>
              <a:t>Muri</a:t>
            </a:r>
            <a:r>
              <a:rPr lang="en-US" dirty="0"/>
              <a:t> one after another.</a:t>
            </a:r>
          </a:p>
          <a:p>
            <a:pPr marL="241653" indent="-241653">
              <a:buFontTx/>
              <a:buAutoNum type="arabicPeriod"/>
            </a:pPr>
            <a:r>
              <a:rPr lang="en-US" dirty="0"/>
              <a:t>Hit a key to display the table.</a:t>
            </a:r>
          </a:p>
          <a:p>
            <a:pPr marL="241653" indent="-241653"/>
            <a:endParaRPr lang="en-US" dirty="0"/>
          </a:p>
          <a:p>
            <a:pPr marL="241653" indent="-241653">
              <a:buFontTx/>
              <a:buAutoNum type="arabicPeriod"/>
            </a:pPr>
            <a:endParaRPr lang="en-GB" dirty="0"/>
          </a:p>
          <a:p>
            <a:pPr marL="241653" indent="-241653"/>
            <a:endParaRPr lang="en-GB" dirty="0"/>
          </a:p>
        </p:txBody>
      </p:sp>
    </p:spTree>
    <p:extLst>
      <p:ext uri="{BB962C8B-B14F-4D97-AF65-F5344CB8AC3E}">
        <p14:creationId xmlns:p14="http://schemas.microsoft.com/office/powerpoint/2010/main" val="353480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CF8B915-DF5C-4E53-9F21-4973CBCB2C6F}" type="slidenum">
              <a:rPr lang="en-US"/>
              <a:pPr/>
              <a:t>7</a:t>
            </a:fld>
            <a:endParaRPr lang="en-US"/>
          </a:p>
        </p:txBody>
      </p:sp>
      <p:sp>
        <p:nvSpPr>
          <p:cNvPr id="583682" name="Slide Image Placeholder 1"/>
          <p:cNvSpPr>
            <a:spLocks noGrp="1" noRot="1" noChangeAspect="1" noTextEdit="1"/>
          </p:cNvSpPr>
          <p:nvPr>
            <p:ph type="sldImg"/>
          </p:nvPr>
        </p:nvSpPr>
        <p:spPr>
          <a:xfrm>
            <a:off x="1258888" y="720725"/>
            <a:ext cx="4800600" cy="3600450"/>
          </a:xfrm>
          <a:ln/>
        </p:spPr>
      </p:sp>
      <p:sp>
        <p:nvSpPr>
          <p:cNvPr id="583683" name="Notes Placeholder 2"/>
          <p:cNvSpPr>
            <a:spLocks noGrp="1"/>
          </p:cNvSpPr>
          <p:nvPr>
            <p:ph type="body" idx="1"/>
          </p:nvPr>
        </p:nvSpPr>
        <p:spPr>
          <a:xfrm>
            <a:off x="731520" y="4560570"/>
            <a:ext cx="5852160" cy="4320540"/>
          </a:xfrm>
        </p:spPr>
        <p:txBody>
          <a:bodyPr lIns="96653" tIns="48326" rIns="96653" bIns="48326"/>
          <a:lstStyle/>
          <a:p>
            <a:pPr>
              <a:spcBef>
                <a:spcPct val="0"/>
              </a:spcBef>
            </a:pPr>
            <a:endParaRPr lang="en-US"/>
          </a:p>
        </p:txBody>
      </p:sp>
      <p:sp>
        <p:nvSpPr>
          <p:cNvPr id="583684" name="Slide Number Placeholder 3"/>
          <p:cNvSpPr txBox="1">
            <a:spLocks noGrp="1"/>
          </p:cNvSpPr>
          <p:nvPr/>
        </p:nvSpPr>
        <p:spPr bwMode="auto">
          <a:xfrm>
            <a:off x="4143587" y="9119474"/>
            <a:ext cx="3169920" cy="480060"/>
          </a:xfrm>
          <a:prstGeom prst="rect">
            <a:avLst/>
          </a:prstGeom>
          <a:noFill/>
          <a:ln w="9525">
            <a:noFill/>
            <a:miter lim="800000"/>
            <a:headEnd/>
            <a:tailEnd/>
          </a:ln>
        </p:spPr>
        <p:txBody>
          <a:bodyPr lIns="96653" tIns="48326" rIns="96653" bIns="48326" anchor="b"/>
          <a:lstStyle/>
          <a:p>
            <a:pPr algn="r" eaLnBrk="1" hangingPunct="1"/>
            <a:fld id="{84F9642A-7DCD-4B82-914D-7A5BB31EB7C1}" type="slidenum">
              <a:rPr lang="en-US">
                <a:solidFill>
                  <a:schemeClr val="tx1"/>
                </a:solidFill>
                <a:latin typeface="Calibri" pitchFamily="34" charset="0"/>
              </a:rPr>
              <a:pPr algn="r" eaLnBrk="1" hangingPunct="1"/>
              <a:t>7</a:t>
            </a:fld>
            <a:endParaRPr lang="en-US">
              <a:solidFill>
                <a:schemeClr val="tx1"/>
              </a:solidFill>
              <a:latin typeface="Calibri" pitchFamily="34" charset="0"/>
            </a:endParaRPr>
          </a:p>
        </p:txBody>
      </p:sp>
    </p:spTree>
    <p:extLst>
      <p:ext uri="{BB962C8B-B14F-4D97-AF65-F5344CB8AC3E}">
        <p14:creationId xmlns:p14="http://schemas.microsoft.com/office/powerpoint/2010/main" val="1259763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3BCC03-568F-41DF-A10D-EFBF37313A59}" type="slidenum">
              <a:rPr lang="en-US"/>
              <a:pPr/>
              <a:t>10</a:t>
            </a:fld>
            <a:endParaRPr lang="en-US"/>
          </a:p>
        </p:txBody>
      </p:sp>
      <p:sp>
        <p:nvSpPr>
          <p:cNvPr id="586754" name="Rectangle 2"/>
          <p:cNvSpPr>
            <a:spLocks noGrp="1" noRot="1" noChangeAspect="1" noChangeArrowheads="1" noTextEdit="1"/>
          </p:cNvSpPr>
          <p:nvPr>
            <p:ph type="sldImg"/>
          </p:nvPr>
        </p:nvSpPr>
        <p:spPr>
          <a:ln/>
        </p:spPr>
      </p:sp>
      <p:sp>
        <p:nvSpPr>
          <p:cNvPr id="586755"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603730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62C54A-4812-463F-BB21-7677A23DD9AF}" type="slidenum">
              <a:rPr lang="en-US"/>
              <a:pPr/>
              <a:t>11</a:t>
            </a:fld>
            <a:endParaRPr lang="en-US"/>
          </a:p>
        </p:txBody>
      </p:sp>
      <p:sp>
        <p:nvSpPr>
          <p:cNvPr id="545794" name="Rectangle 2"/>
          <p:cNvSpPr>
            <a:spLocks noGrp="1" noRot="1" noChangeAspect="1" noChangeArrowheads="1" noTextEdit="1"/>
          </p:cNvSpPr>
          <p:nvPr>
            <p:ph type="sldImg"/>
          </p:nvPr>
        </p:nvSpPr>
        <p:spPr>
          <a:ln/>
        </p:spPr>
      </p:sp>
      <p:sp>
        <p:nvSpPr>
          <p:cNvPr id="545795"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3647080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B428E8-B1C7-48BF-82DD-4048CC9E522C}" type="slidenum">
              <a:rPr lang="en-US"/>
              <a:pPr/>
              <a:t>12</a:t>
            </a:fld>
            <a:endParaRPr lang="en-US"/>
          </a:p>
        </p:txBody>
      </p:sp>
      <p:sp>
        <p:nvSpPr>
          <p:cNvPr id="588802" name="Rectangle 2"/>
          <p:cNvSpPr>
            <a:spLocks noGrp="1" noRot="1" noChangeAspect="1" noChangeArrowheads="1" noTextEdit="1"/>
          </p:cNvSpPr>
          <p:nvPr>
            <p:ph type="sldImg"/>
          </p:nvPr>
        </p:nvSpPr>
        <p:spPr>
          <a:ln/>
        </p:spPr>
      </p:sp>
      <p:sp>
        <p:nvSpPr>
          <p:cNvPr id="588803"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8695041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0AAB3C45-CA8C-4F49-82D6-C9852E174F89}"/>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10" name="AddClassification"/>
          <p:cNvSpPr txBox="1">
            <a:spLocks noChangeArrowheads="1"/>
          </p:cNvSpPr>
          <p:nvPr userDrawn="1"/>
        </p:nvSpPr>
        <p:spPr bwMode="auto">
          <a:xfrm>
            <a:off x="3606833" y="6212904"/>
            <a:ext cx="19303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800" b="0" dirty="0">
                <a:solidFill>
                  <a:schemeClr val="bg1"/>
                </a:solidFill>
                <a:latin typeface="Verdana" pitchFamily="34" charset="0"/>
                <a:ea typeface="Verdana" pitchFamily="34" charset="0"/>
                <a:cs typeface="Verdana" pitchFamily="34" charset="0"/>
              </a:rPr>
              <a:t>© Atos | Syntel - For internal use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9556" y="6316801"/>
            <a:ext cx="1635224" cy="114767"/>
          </a:xfrm>
          <a:prstGeom prst="rect">
            <a:avLst/>
          </a:prstGeom>
        </p:spPr>
      </p:pic>
      <p:sp>
        <p:nvSpPr>
          <p:cNvPr id="11" name="Title 4">
            <a:extLst>
              <a:ext uri="{FF2B5EF4-FFF2-40B4-BE49-F238E27FC236}">
                <a16:creationId xmlns:a16="http://schemas.microsoft.com/office/drawing/2014/main" xmlns="" id="{42A67D0E-7482-4A6A-9596-65138D4180BE}"/>
              </a:ext>
            </a:extLst>
          </p:cNvPr>
          <p:cNvSpPr>
            <a:spLocks noGrp="1"/>
          </p:cNvSpPr>
          <p:nvPr>
            <p:ph type="title" hasCustomPrompt="1"/>
          </p:nvPr>
        </p:nvSpPr>
        <p:spPr>
          <a:xfrm>
            <a:off x="292899" y="3069928"/>
            <a:ext cx="8370094" cy="718145"/>
          </a:xfrm>
          <a:prstGeom prst="rect">
            <a:avLst/>
          </a:prstGeom>
        </p:spPr>
        <p:txBody>
          <a:bodyPr lIns="0" tIns="0" rIns="0" bIns="0" anchor="ctr">
            <a:spAutoFit/>
          </a:bodyPr>
          <a:lstStyle>
            <a:lvl1pPr>
              <a:lnSpc>
                <a:spcPts val="5625"/>
              </a:lnSpc>
              <a:defRPr sz="4800" b="0" i="0" baseline="0">
                <a:solidFill>
                  <a:schemeClr val="bg1"/>
                </a:solidFill>
                <a:latin typeface="+mj-lt"/>
                <a:ea typeface="Stag Sans Light" charset="0"/>
                <a:cs typeface="Stag Sans Light" charset="0"/>
              </a:defRPr>
            </a:lvl1pPr>
          </a:lstStyle>
          <a:p>
            <a:r>
              <a:rPr lang="en-US" dirty="0" smtClean="0"/>
              <a:t>Cover Title</a:t>
            </a:r>
            <a:endParaRPr lang="en-US" dirty="0"/>
          </a:p>
        </p:txBody>
      </p:sp>
      <p:pic>
        <p:nvPicPr>
          <p:cNvPr id="12" name="Picture 11">
            <a:extLst>
              <a:ext uri="{FF2B5EF4-FFF2-40B4-BE49-F238E27FC236}">
                <a16:creationId xmlns:a16="http://schemas.microsoft.com/office/drawing/2014/main" xmlns="" id="{EBD77CA9-E9B2-4B00-9505-00DBB336A8D2}"/>
              </a:ext>
            </a:extLst>
          </p:cNvPr>
          <p:cNvPicPr>
            <a:picLocks noChangeAspect="1"/>
          </p:cNvPicPr>
          <p:nvPr userDrawn="1"/>
        </p:nvPicPr>
        <p:blipFill>
          <a:blip r:embed="rId4"/>
          <a:stretch>
            <a:fillRect/>
          </a:stretch>
        </p:blipFill>
        <p:spPr>
          <a:xfrm>
            <a:off x="7062713" y="6030111"/>
            <a:ext cx="1911299" cy="444636"/>
          </a:xfrm>
          <a:prstGeom prst="rect">
            <a:avLst/>
          </a:prstGeom>
        </p:spPr>
      </p:pic>
      <p:sp>
        <p:nvSpPr>
          <p:cNvPr id="3" name="Text Placeholder 2"/>
          <p:cNvSpPr>
            <a:spLocks noGrp="1"/>
          </p:cNvSpPr>
          <p:nvPr>
            <p:ph type="body" sz="quarter" idx="10" hasCustomPrompt="1"/>
          </p:nvPr>
        </p:nvSpPr>
        <p:spPr>
          <a:xfrm>
            <a:off x="292900" y="5703555"/>
            <a:ext cx="2785201" cy="287259"/>
          </a:xfrm>
        </p:spPr>
        <p:txBody>
          <a:bodyPr wrap="none" anchor="ctr">
            <a:noAutofit/>
          </a:bodyPr>
          <a:lstStyle>
            <a:lvl1pPr marL="0" indent="0">
              <a:buNone/>
              <a:defRPr sz="1400">
                <a:solidFill>
                  <a:schemeClr val="bg1"/>
                </a:solidFill>
              </a:defRPr>
            </a:lvl1pPr>
          </a:lstStyle>
          <a:p>
            <a:pPr lvl="0"/>
            <a:r>
              <a:rPr lang="en-US" dirty="0" smtClean="0"/>
              <a:t>Date</a:t>
            </a:r>
            <a:endParaRPr lang="en-GB" dirty="0"/>
          </a:p>
        </p:txBody>
      </p:sp>
    </p:spTree>
    <p:extLst>
      <p:ext uri="{BB962C8B-B14F-4D97-AF65-F5344CB8AC3E}">
        <p14:creationId xmlns:p14="http://schemas.microsoft.com/office/powerpoint/2010/main" val="379225059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 slide #6">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46034"/>
            <a:ext cx="9186488" cy="2734060"/>
          </a:xfrm>
          <a:prstGeom prst="rect">
            <a:avLst/>
          </a:prstGeom>
        </p:spPr>
      </p:pic>
      <p:sp>
        <p:nvSpPr>
          <p:cNvPr id="4"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774337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 slide #7">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80130"/>
            <a:ext cx="9186488" cy="2697741"/>
          </a:xfrm>
          <a:prstGeom prst="rect">
            <a:avLst/>
          </a:prstGeom>
        </p:spPr>
      </p:pic>
      <p:sp>
        <p:nvSpPr>
          <p:cNvPr id="4"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4084380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mber slide #8">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46034"/>
            <a:ext cx="9186488" cy="2734060"/>
          </a:xfrm>
          <a:prstGeom prst="rect">
            <a:avLst/>
          </a:prstGeom>
        </p:spPr>
      </p:pic>
      <p:sp>
        <p:nvSpPr>
          <p:cNvPr id="4"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37263591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mber slide #9">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46034"/>
            <a:ext cx="9186488" cy="2734060"/>
          </a:xfrm>
          <a:prstGeom prst="rect">
            <a:avLst/>
          </a:prstGeom>
        </p:spPr>
      </p:pic>
      <p:sp>
        <p:nvSpPr>
          <p:cNvPr id="4"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6257296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mber slide #10">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2047296"/>
            <a:ext cx="9204416" cy="2731537"/>
          </a:xfrm>
          <a:prstGeom prst="rect">
            <a:avLst/>
          </a:prstGeom>
        </p:spPr>
      </p:pic>
      <p:sp>
        <p:nvSpPr>
          <p:cNvPr id="4"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7779690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mber slide #1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272" y="2080354"/>
            <a:ext cx="9197784" cy="2697292"/>
          </a:xfrm>
          <a:prstGeom prst="rect">
            <a:avLst/>
          </a:prstGeom>
        </p:spPr>
      </p:pic>
      <p:sp>
        <p:nvSpPr>
          <p:cNvPr id="4"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5984911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umber slide #12">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46008"/>
            <a:ext cx="9186488" cy="2734113"/>
          </a:xfrm>
          <a:prstGeom prst="rect">
            <a:avLst/>
          </a:prstGeom>
        </p:spPr>
      </p:pic>
      <p:sp>
        <p:nvSpPr>
          <p:cNvPr id="4"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7963869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mber slide #1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45026"/>
            <a:ext cx="9186488" cy="2736077"/>
          </a:xfrm>
          <a:prstGeom prst="rect">
            <a:avLst/>
          </a:prstGeom>
        </p:spPr>
      </p:pic>
      <p:sp>
        <p:nvSpPr>
          <p:cNvPr id="5"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72306248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mber slide #14">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80130"/>
            <a:ext cx="9186488" cy="2697741"/>
          </a:xfrm>
          <a:prstGeom prst="rect">
            <a:avLst/>
          </a:prstGeom>
        </p:spPr>
      </p:pic>
      <p:sp>
        <p:nvSpPr>
          <p:cNvPr id="5"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9413705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umber slide #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78112"/>
            <a:ext cx="9186488" cy="2701776"/>
          </a:xfrm>
          <a:prstGeom prst="rect">
            <a:avLst/>
          </a:prstGeom>
        </p:spPr>
      </p:pic>
      <p:sp>
        <p:nvSpPr>
          <p:cNvPr id="4"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0012143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5" name="Straight Connector 4"/>
          <p:cNvCxnSpPr>
            <a:cxnSpLocks/>
          </p:cNvCxnSpPr>
          <p:nvPr userDrawn="1"/>
        </p:nvCxnSpPr>
        <p:spPr>
          <a:xfrm>
            <a:off x="326874" y="6167837"/>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userDrawn="1"/>
        </p:nvCxnSpPr>
        <p:spPr>
          <a:xfrm>
            <a:off x="329209" y="1259909"/>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289248" y="164637"/>
            <a:ext cx="8677656" cy="960107"/>
          </a:xfrm>
        </p:spPr>
        <p:txBody>
          <a:bodyPr/>
          <a:lstStyle>
            <a:lvl1pPr marL="0" indent="0">
              <a:buNone/>
              <a:defRPr sz="2400" b="1" baseline="0"/>
            </a:lvl1pPr>
            <a:lvl2pPr marL="0" indent="0">
              <a:buNone/>
              <a:defRPr sz="1800"/>
            </a:lvl2pPr>
          </a:lstStyle>
          <a:p>
            <a:pPr lvl="0"/>
            <a:r>
              <a:rPr lang="en-US" smtClean="0"/>
              <a:t>Click to edit Master text styles</a:t>
            </a:r>
          </a:p>
          <a:p>
            <a:pPr lvl="1"/>
            <a:r>
              <a:rPr lang="en-US" smtClean="0"/>
              <a:t>Second level</a:t>
            </a:r>
          </a:p>
        </p:txBody>
      </p:sp>
      <p:sp>
        <p:nvSpPr>
          <p:cNvPr id="6" name="Text Placeholder 5"/>
          <p:cNvSpPr>
            <a:spLocks noGrp="1"/>
          </p:cNvSpPr>
          <p:nvPr>
            <p:ph type="body" sz="quarter" idx="11"/>
          </p:nvPr>
        </p:nvSpPr>
        <p:spPr>
          <a:xfrm>
            <a:off x="289249" y="1454401"/>
            <a:ext cx="8677656" cy="45378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2737977175"/>
      </p:ext>
    </p:extLst>
  </p:cSld>
  <p:clrMapOvr>
    <a:masterClrMapping/>
  </p:clrMapOvr>
  <p:timing>
    <p:tnLst>
      <p:par>
        <p:cTn id="1" dur="indefinite" restart="never" nodeType="tmRoot"/>
      </p:par>
    </p:tnLst>
  </p:timing>
  <p:hf hdr="0" ftr="0" dt="0"/>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mber slide #16">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2047296"/>
            <a:ext cx="9204416" cy="2731537"/>
          </a:xfrm>
          <a:prstGeom prst="rect">
            <a:avLst/>
          </a:prstGeom>
        </p:spPr>
      </p:pic>
      <p:sp>
        <p:nvSpPr>
          <p:cNvPr id="5"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65054601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umber slide #17">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2079346"/>
            <a:ext cx="9204416" cy="2699309"/>
          </a:xfrm>
          <a:prstGeom prst="rect">
            <a:avLst/>
          </a:prstGeom>
        </p:spPr>
      </p:pic>
      <p:sp>
        <p:nvSpPr>
          <p:cNvPr id="5"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7412506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umber slide #18">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2045026"/>
            <a:ext cx="9204416" cy="2736077"/>
          </a:xfrm>
          <a:prstGeom prst="rect">
            <a:avLst/>
          </a:prstGeom>
        </p:spPr>
      </p:pic>
      <p:sp>
        <p:nvSpPr>
          <p:cNvPr id="5"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9604739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umber slide #19">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2045253"/>
            <a:ext cx="9204416" cy="2735623"/>
          </a:xfrm>
          <a:prstGeom prst="rect">
            <a:avLst/>
          </a:prstGeom>
        </p:spPr>
      </p:pic>
      <p:sp>
        <p:nvSpPr>
          <p:cNvPr id="5"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5185278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umber slide #20">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2067175"/>
            <a:ext cx="9204416" cy="2723651"/>
          </a:xfrm>
          <a:prstGeom prst="rect">
            <a:avLst/>
          </a:prstGeom>
        </p:spPr>
      </p:pic>
      <p:sp>
        <p:nvSpPr>
          <p:cNvPr id="5" name="Text Placeholder 4"/>
          <p:cNvSpPr>
            <a:spLocks noGrp="1"/>
          </p:cNvSpPr>
          <p:nvPr>
            <p:ph type="body" sz="quarter" idx="10"/>
          </p:nvPr>
        </p:nvSpPr>
        <p:spPr>
          <a:xfrm>
            <a:off x="4981575" y="2247901"/>
            <a:ext cx="3994149"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76431261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41E1C74D-134F-4EB2-9532-ED3805FDC89F}"/>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10" name="TextBox 9"/>
          <p:cNvSpPr txBox="1"/>
          <p:nvPr userDrawn="1"/>
        </p:nvSpPr>
        <p:spPr>
          <a:xfrm>
            <a:off x="296546" y="1218353"/>
            <a:ext cx="4014753" cy="923330"/>
          </a:xfrm>
          <a:prstGeom prst="rect">
            <a:avLst/>
          </a:prstGeom>
          <a:noFill/>
        </p:spPr>
        <p:txBody>
          <a:bodyPr wrap="none" lIns="0" tIns="0" rIns="0" bIns="0" rtlCol="0">
            <a:spAutoFit/>
          </a:bodyPr>
          <a:lstStyle/>
          <a:p>
            <a:r>
              <a:rPr lang="en-GB" sz="6000" dirty="0" smtClean="0">
                <a:solidFill>
                  <a:schemeClr val="bg1"/>
                </a:solidFill>
              </a:rPr>
              <a:t>Thank You</a:t>
            </a:r>
            <a:endParaRPr lang="en-GB" sz="6000" dirty="0">
              <a:solidFill>
                <a:schemeClr val="bg1"/>
              </a:solidFill>
            </a:endParaRPr>
          </a:p>
        </p:txBody>
      </p:sp>
      <p:sp>
        <p:nvSpPr>
          <p:cNvPr id="7" name="AddNotifier#1"/>
          <p:cNvSpPr txBox="1">
            <a:spLocks noChangeArrowheads="1"/>
          </p:cNvSpPr>
          <p:nvPr userDrawn="1"/>
        </p:nvSpPr>
        <p:spPr bwMode="auto">
          <a:xfrm>
            <a:off x="296544" y="5611000"/>
            <a:ext cx="5273676" cy="847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700" kern="1200" dirty="0">
                <a:solidFill>
                  <a:schemeClr val="bg1"/>
                </a:solidFill>
                <a:latin typeface="Verdana" pitchFamily="34" charset="0"/>
                <a:ea typeface="Verdana" pitchFamily="34" charset="0"/>
                <a:cs typeface="Verdana" pitchFamily="34" charset="0"/>
              </a:rPr>
              <a:t>Atos, the Atos logo, Atos Codex, Atos Consulting, Atos </a:t>
            </a:r>
            <a:r>
              <a:rPr lang="en-US" sz="700" kern="1200" dirty="0" smtClean="0">
                <a:solidFill>
                  <a:schemeClr val="bg1"/>
                </a:solidFill>
                <a:latin typeface="Verdana" pitchFamily="34" charset="0"/>
                <a:ea typeface="Verdana" pitchFamily="34" charset="0"/>
                <a:cs typeface="Verdana" pitchFamily="34" charset="0"/>
              </a:rPr>
              <a:t>Syntel</a:t>
            </a:r>
            <a:r>
              <a:rPr lang="en-US" sz="700" kern="1200" dirty="0">
                <a:solidFill>
                  <a:schemeClr val="bg1"/>
                </a:solidFill>
                <a:latin typeface="Verdana" pitchFamily="34" charset="0"/>
                <a:ea typeface="Verdana" pitchFamily="34" charset="0"/>
                <a:cs typeface="Verdana" pitchFamily="34" charset="0"/>
              </a:rPr>
              <a:t>, Atos Worldgrid, Bull, Canopy, equensWorldline, Unify, Worldline and Zero Email are registered trademarks of the Atos group. September 2018. © 2018 Atos. Confidential information owned by Atos, to be used by the recipient only. This document, or any part of </a:t>
            </a:r>
            <a:r>
              <a:rPr lang="en-US" sz="700" kern="1200" dirty="0" smtClean="0">
                <a:solidFill>
                  <a:schemeClr val="bg1"/>
                </a:solidFill>
                <a:latin typeface="Verdana" pitchFamily="34" charset="0"/>
                <a:ea typeface="Verdana" pitchFamily="34" charset="0"/>
                <a:cs typeface="Verdana" pitchFamily="34" charset="0"/>
              </a:rPr>
              <a:t>it, may </a:t>
            </a:r>
            <a:r>
              <a:rPr lang="en-US" sz="700" kern="1200" dirty="0">
                <a:solidFill>
                  <a:schemeClr val="bg1"/>
                </a:solidFill>
                <a:latin typeface="Verdana" pitchFamily="34" charset="0"/>
                <a:ea typeface="Verdana" pitchFamily="34" charset="0"/>
                <a:cs typeface="Verdana" pitchFamily="34" charset="0"/>
              </a:rPr>
              <a:t>not be reproduced, copied, circulated and/or distributed nor quoted without prior written approval from Atos.</a:t>
            </a:r>
            <a:endParaRPr lang="en-US" sz="700" dirty="0">
              <a:solidFill>
                <a:schemeClr val="bg1"/>
              </a:solidFill>
              <a:latin typeface="Verdana" pitchFamily="34" charset="0"/>
              <a:ea typeface="Verdana" pitchFamily="34" charset="0"/>
              <a:cs typeface="Verdana" pitchFamily="34" charset="0"/>
            </a:endParaRPr>
          </a:p>
        </p:txBody>
      </p:sp>
      <p:pic>
        <p:nvPicPr>
          <p:cNvPr id="9" name="Picture 8">
            <a:extLst>
              <a:ext uri="{FF2B5EF4-FFF2-40B4-BE49-F238E27FC236}">
                <a16:creationId xmlns:a16="http://schemas.microsoft.com/office/drawing/2014/main" xmlns="" id="{EBD77CA9-E9B2-4B00-9505-00DBB336A8D2}"/>
              </a:ext>
            </a:extLst>
          </p:cNvPr>
          <p:cNvPicPr>
            <a:picLocks noChangeAspect="1"/>
          </p:cNvPicPr>
          <p:nvPr userDrawn="1"/>
        </p:nvPicPr>
        <p:blipFill>
          <a:blip r:embed="rId3"/>
          <a:stretch>
            <a:fillRect/>
          </a:stretch>
        </p:blipFill>
        <p:spPr>
          <a:xfrm>
            <a:off x="7062713" y="6030111"/>
            <a:ext cx="1911299" cy="444636"/>
          </a:xfrm>
          <a:prstGeom prst="rect">
            <a:avLst/>
          </a:prstGeom>
        </p:spPr>
      </p:pic>
    </p:spTree>
    <p:extLst>
      <p:ext uri="{BB962C8B-B14F-4D97-AF65-F5344CB8AC3E}">
        <p14:creationId xmlns:p14="http://schemas.microsoft.com/office/powerpoint/2010/main" val="228048789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Title 5"/>
          <p:cNvSpPr>
            <a:spLocks noGrp="1"/>
          </p:cNvSpPr>
          <p:nvPr>
            <p:ph type="title"/>
          </p:nvPr>
        </p:nvSpPr>
        <p:spPr>
          <a:xfrm>
            <a:off x="457200" y="274638"/>
            <a:ext cx="8229600" cy="1143000"/>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14055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233363" y="6121400"/>
            <a:ext cx="1000125" cy="261938"/>
          </a:xfrm>
          <a:prstGeom prst="rect">
            <a:avLst/>
          </a:prstGeom>
          <a:ln/>
        </p:spPr>
        <p:txBody>
          <a:bodyPr/>
          <a:lstStyle>
            <a:lvl1pPr>
              <a:defRPr/>
            </a:lvl1pPr>
          </a:lstStyle>
          <a:p>
            <a:pPr>
              <a:defRPr/>
            </a:pPr>
            <a:fld id="{88CD6F69-DAB1-488E-9313-A0972D85BB1C}" type="slidenum">
              <a:rPr lang="en-US" altLang="en-US"/>
              <a:pPr>
                <a:defRPr/>
              </a:pPr>
              <a:t>‹#›</a:t>
            </a:fld>
            <a:endParaRPr lang="en-US" altLang="en-US" dirty="0"/>
          </a:p>
        </p:txBody>
      </p:sp>
      <p:sp>
        <p:nvSpPr>
          <p:cNvPr id="5" name="Rectangle 7"/>
          <p:cNvSpPr>
            <a:spLocks noGrp="1" noChangeArrowheads="1"/>
          </p:cNvSpPr>
          <p:nvPr>
            <p:ph type="ftr" sz="quarter" idx="11"/>
          </p:nvPr>
        </p:nvSpPr>
        <p:spPr>
          <a:xfrm>
            <a:off x="5805488" y="6137275"/>
            <a:ext cx="3338512" cy="230188"/>
          </a:xfrm>
          <a:prstGeom prst="rect">
            <a:avLst/>
          </a:prstGeom>
          <a:ln/>
        </p:spPr>
        <p:txBody>
          <a:bodyPr/>
          <a:lstStyle>
            <a:lvl1pPr>
              <a:defRPr/>
            </a:lvl1pPr>
          </a:lstStyle>
          <a:p>
            <a:pPr>
              <a:defRPr/>
            </a:pPr>
            <a:endParaRPr lang="en-US" dirty="0"/>
          </a:p>
        </p:txBody>
      </p:sp>
    </p:spTree>
    <p:extLst>
      <p:ext uri="{BB962C8B-B14F-4D97-AF65-F5344CB8AC3E}">
        <p14:creationId xmlns:p14="http://schemas.microsoft.com/office/powerpoint/2010/main" val="40752667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77719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9894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5" name="Straight Connector 4"/>
          <p:cNvCxnSpPr>
            <a:cxnSpLocks/>
          </p:cNvCxnSpPr>
          <p:nvPr userDrawn="1"/>
        </p:nvCxnSpPr>
        <p:spPr>
          <a:xfrm>
            <a:off x="326874" y="6167837"/>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userDrawn="1"/>
        </p:nvCxnSpPr>
        <p:spPr>
          <a:xfrm>
            <a:off x="329209" y="1259909"/>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7" name="Text Placeholder 3"/>
          <p:cNvSpPr>
            <a:spLocks noGrp="1"/>
          </p:cNvSpPr>
          <p:nvPr>
            <p:ph type="body" sz="quarter" idx="10"/>
          </p:nvPr>
        </p:nvSpPr>
        <p:spPr>
          <a:xfrm>
            <a:off x="289248" y="164637"/>
            <a:ext cx="8677656" cy="960107"/>
          </a:xfrm>
        </p:spPr>
        <p:txBody>
          <a:bodyPr/>
          <a:lstStyle>
            <a:lvl1pPr marL="0" indent="0">
              <a:buNone/>
              <a:defRPr sz="2400" b="1" baseline="0"/>
            </a:lvl1pPr>
            <a:lvl2pPr marL="0" indent="0">
              <a:buNone/>
              <a:defRPr sz="18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243609730"/>
      </p:ext>
    </p:extLst>
  </p:cSld>
  <p:clrMapOvr>
    <a:masterClrMapping/>
  </p:clrMapOvr>
  <p:timing>
    <p:tnLst>
      <p:par>
        <p:cTn id="1" dur="indefinite" restart="never" nodeType="tmRoot"/>
      </p:par>
    </p:tnLst>
  </p:timing>
  <p:hf hdr="0" ftr="0" dt="0"/>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xfrm>
            <a:off x="233363" y="6121400"/>
            <a:ext cx="1000125" cy="261938"/>
          </a:xfrm>
          <a:prstGeom prst="rect">
            <a:avLst/>
          </a:prstGeom>
          <a:ln/>
        </p:spPr>
        <p:txBody>
          <a:bodyPr/>
          <a:lstStyle>
            <a:lvl1pPr>
              <a:defRPr/>
            </a:lvl1pPr>
          </a:lstStyle>
          <a:p>
            <a:pPr>
              <a:defRPr/>
            </a:pPr>
            <a:fld id="{BCB5AEFB-5092-4A7D-8648-465EC8376AEE}" type="slidenum">
              <a:rPr lang="en-US" altLang="en-US"/>
              <a:pPr>
                <a:defRPr/>
              </a:pPr>
              <a:t>‹#›</a:t>
            </a:fld>
            <a:endParaRPr lang="en-US" altLang="en-US" dirty="0"/>
          </a:p>
        </p:txBody>
      </p:sp>
      <p:sp>
        <p:nvSpPr>
          <p:cNvPr id="4" name="Rectangle 7"/>
          <p:cNvSpPr>
            <a:spLocks noGrp="1" noChangeArrowheads="1"/>
          </p:cNvSpPr>
          <p:nvPr>
            <p:ph type="ftr" sz="quarter" idx="11"/>
          </p:nvPr>
        </p:nvSpPr>
        <p:spPr>
          <a:xfrm>
            <a:off x="5805488" y="6137275"/>
            <a:ext cx="3338512" cy="230188"/>
          </a:xfrm>
          <a:prstGeom prst="rect">
            <a:avLst/>
          </a:prstGeom>
          <a:ln/>
        </p:spPr>
        <p:txBody>
          <a:bodyPr/>
          <a:lstStyle>
            <a:lvl1pPr>
              <a:defRPr/>
            </a:lvl1pPr>
          </a:lstStyle>
          <a:p>
            <a:pPr>
              <a:defRPr/>
            </a:pPr>
            <a:endParaRPr lang="en-US" dirty="0"/>
          </a:p>
        </p:txBody>
      </p:sp>
    </p:spTree>
    <p:extLst>
      <p:ext uri="{BB962C8B-B14F-4D97-AF65-F5344CB8AC3E}">
        <p14:creationId xmlns:p14="http://schemas.microsoft.com/office/powerpoint/2010/main" val="31691706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p:bg bwMode="gray">
      <p:bgPr>
        <a:solidFill>
          <a:srgbClr val="0066A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0AAB3C45-CA8C-4F49-82D6-C9852E174F89}"/>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10" name="AddClassification"/>
          <p:cNvSpPr txBox="1">
            <a:spLocks noChangeArrowheads="1"/>
          </p:cNvSpPr>
          <p:nvPr userDrawn="1"/>
        </p:nvSpPr>
        <p:spPr bwMode="auto">
          <a:xfrm>
            <a:off x="3606833" y="6212904"/>
            <a:ext cx="19303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fontAlgn="auto">
              <a:spcBef>
                <a:spcPts val="0"/>
              </a:spcBef>
              <a:spcAft>
                <a:spcPts val="0"/>
              </a:spcAft>
            </a:pPr>
            <a:r>
              <a:rPr lang="en-US" sz="800" dirty="0">
                <a:solidFill>
                  <a:prstClr val="white"/>
                </a:solidFill>
                <a:latin typeface="Verdana" pitchFamily="34" charset="0"/>
                <a:ea typeface="Verdana" pitchFamily="34" charset="0"/>
                <a:cs typeface="Verdana" pitchFamily="34" charset="0"/>
              </a:rPr>
              <a:t>© Atos | Syntel - For internal use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9556" y="6316801"/>
            <a:ext cx="1635224" cy="114767"/>
          </a:xfrm>
          <a:prstGeom prst="rect">
            <a:avLst/>
          </a:prstGeom>
        </p:spPr>
      </p:pic>
      <p:sp>
        <p:nvSpPr>
          <p:cNvPr id="11" name="Title 4">
            <a:extLst>
              <a:ext uri="{FF2B5EF4-FFF2-40B4-BE49-F238E27FC236}">
                <a16:creationId xmlns:a16="http://schemas.microsoft.com/office/drawing/2014/main" xmlns="" id="{42A67D0E-7482-4A6A-9596-65138D4180BE}"/>
              </a:ext>
            </a:extLst>
          </p:cNvPr>
          <p:cNvSpPr>
            <a:spLocks noGrp="1"/>
          </p:cNvSpPr>
          <p:nvPr>
            <p:ph type="title" hasCustomPrompt="1"/>
          </p:nvPr>
        </p:nvSpPr>
        <p:spPr>
          <a:xfrm>
            <a:off x="292899" y="3069928"/>
            <a:ext cx="8370094" cy="718145"/>
          </a:xfrm>
          <a:prstGeom prst="rect">
            <a:avLst/>
          </a:prstGeom>
        </p:spPr>
        <p:txBody>
          <a:bodyPr lIns="0" tIns="0" rIns="0" bIns="0" anchor="ctr">
            <a:spAutoFit/>
          </a:bodyPr>
          <a:lstStyle>
            <a:lvl1pPr>
              <a:lnSpc>
                <a:spcPts val="5625"/>
              </a:lnSpc>
              <a:defRPr sz="4800" b="0" i="0" baseline="0">
                <a:solidFill>
                  <a:schemeClr val="bg1"/>
                </a:solidFill>
                <a:latin typeface="+mj-lt"/>
                <a:ea typeface="Stag Sans Light" charset="0"/>
                <a:cs typeface="Stag Sans Light" charset="0"/>
              </a:defRPr>
            </a:lvl1pPr>
          </a:lstStyle>
          <a:p>
            <a:r>
              <a:rPr lang="en-US" dirty="0" smtClean="0"/>
              <a:t>Cover Title</a:t>
            </a:r>
            <a:endParaRPr lang="en-US" dirty="0"/>
          </a:p>
        </p:txBody>
      </p:sp>
      <p:pic>
        <p:nvPicPr>
          <p:cNvPr id="12" name="Picture 11">
            <a:extLst>
              <a:ext uri="{FF2B5EF4-FFF2-40B4-BE49-F238E27FC236}">
                <a16:creationId xmlns:a16="http://schemas.microsoft.com/office/drawing/2014/main" xmlns="" id="{EBD77CA9-E9B2-4B00-9505-00DBB336A8D2}"/>
              </a:ext>
            </a:extLst>
          </p:cNvPr>
          <p:cNvPicPr>
            <a:picLocks noChangeAspect="1"/>
          </p:cNvPicPr>
          <p:nvPr userDrawn="1"/>
        </p:nvPicPr>
        <p:blipFill>
          <a:blip r:embed="rId4"/>
          <a:stretch>
            <a:fillRect/>
          </a:stretch>
        </p:blipFill>
        <p:spPr>
          <a:xfrm>
            <a:off x="7062713" y="6030111"/>
            <a:ext cx="1911299" cy="444636"/>
          </a:xfrm>
          <a:prstGeom prst="rect">
            <a:avLst/>
          </a:prstGeom>
        </p:spPr>
      </p:pic>
      <p:sp>
        <p:nvSpPr>
          <p:cNvPr id="3" name="Text Placeholder 2"/>
          <p:cNvSpPr>
            <a:spLocks noGrp="1"/>
          </p:cNvSpPr>
          <p:nvPr>
            <p:ph type="body" sz="quarter" idx="10" hasCustomPrompt="1"/>
          </p:nvPr>
        </p:nvSpPr>
        <p:spPr>
          <a:xfrm>
            <a:off x="292900" y="5703555"/>
            <a:ext cx="2785201" cy="287259"/>
          </a:xfrm>
        </p:spPr>
        <p:txBody>
          <a:bodyPr wrap="none" anchor="ctr">
            <a:noAutofit/>
          </a:bodyPr>
          <a:lstStyle>
            <a:lvl1pPr marL="0" indent="0">
              <a:buNone/>
              <a:defRPr sz="1400">
                <a:solidFill>
                  <a:schemeClr val="bg1"/>
                </a:solidFill>
              </a:defRPr>
            </a:lvl1pPr>
          </a:lstStyle>
          <a:p>
            <a:pPr lvl="0"/>
            <a:r>
              <a:rPr lang="en-US" dirty="0" smtClean="0"/>
              <a:t>Date</a:t>
            </a:r>
            <a:endParaRPr lang="en-GB" dirty="0"/>
          </a:p>
        </p:txBody>
      </p:sp>
    </p:spTree>
    <p:extLst>
      <p:ext uri="{BB962C8B-B14F-4D97-AF65-F5344CB8AC3E}">
        <p14:creationId xmlns:p14="http://schemas.microsoft.com/office/powerpoint/2010/main" val="391460495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5" name="Straight Connector 4"/>
          <p:cNvCxnSpPr>
            <a:cxnSpLocks/>
          </p:cNvCxnSpPr>
          <p:nvPr userDrawn="1"/>
        </p:nvCxnSpPr>
        <p:spPr>
          <a:xfrm>
            <a:off x="326874" y="6167837"/>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userDrawn="1"/>
        </p:nvCxnSpPr>
        <p:spPr>
          <a:xfrm>
            <a:off x="329209" y="1259909"/>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289248" y="164637"/>
            <a:ext cx="8677656" cy="960107"/>
          </a:xfrm>
        </p:spPr>
        <p:txBody>
          <a:bodyPr/>
          <a:lstStyle>
            <a:lvl1pPr marL="0" indent="0">
              <a:buNone/>
              <a:defRPr sz="2400" b="1" baseline="0"/>
            </a:lvl1pPr>
            <a:lvl2pPr marL="0" indent="0">
              <a:buNone/>
              <a:defRPr sz="1800"/>
            </a:lvl2pPr>
          </a:lstStyle>
          <a:p>
            <a:pPr lvl="0"/>
            <a:r>
              <a:rPr lang="en-US" smtClean="0"/>
              <a:t>Click to edit Master text styles</a:t>
            </a:r>
          </a:p>
          <a:p>
            <a:pPr lvl="1"/>
            <a:r>
              <a:rPr lang="en-US" smtClean="0"/>
              <a:t>Second level</a:t>
            </a:r>
          </a:p>
        </p:txBody>
      </p:sp>
      <p:sp>
        <p:nvSpPr>
          <p:cNvPr id="6" name="Text Placeholder 5"/>
          <p:cNvSpPr>
            <a:spLocks noGrp="1"/>
          </p:cNvSpPr>
          <p:nvPr>
            <p:ph type="body" sz="quarter" idx="11"/>
          </p:nvPr>
        </p:nvSpPr>
        <p:spPr>
          <a:xfrm>
            <a:off x="289249" y="1454401"/>
            <a:ext cx="8677656" cy="45378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263461747"/>
      </p:ext>
    </p:extLst>
  </p:cSld>
  <p:clrMapOvr>
    <a:masterClrMapping/>
  </p:clrMapOvr>
  <p:timing>
    <p:tnLst>
      <p:par>
        <p:cTn id="1" dur="indefinite" restart="never" nodeType="tmRoot"/>
      </p:par>
    </p:tnLst>
  </p:timing>
  <p:hf hdr="0" ftr="0" dt="0"/>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5" name="Straight Connector 4"/>
          <p:cNvCxnSpPr>
            <a:cxnSpLocks/>
          </p:cNvCxnSpPr>
          <p:nvPr userDrawn="1"/>
        </p:nvCxnSpPr>
        <p:spPr>
          <a:xfrm>
            <a:off x="326874" y="6167837"/>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userDrawn="1"/>
        </p:nvCxnSpPr>
        <p:spPr>
          <a:xfrm>
            <a:off x="329209" y="1259909"/>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7" name="Text Placeholder 3"/>
          <p:cNvSpPr>
            <a:spLocks noGrp="1"/>
          </p:cNvSpPr>
          <p:nvPr>
            <p:ph type="body" sz="quarter" idx="10"/>
          </p:nvPr>
        </p:nvSpPr>
        <p:spPr>
          <a:xfrm>
            <a:off x="289248" y="164637"/>
            <a:ext cx="8677656" cy="960107"/>
          </a:xfrm>
        </p:spPr>
        <p:txBody>
          <a:bodyPr/>
          <a:lstStyle>
            <a:lvl1pPr marL="0" indent="0">
              <a:buNone/>
              <a:defRPr sz="2400" b="1" baseline="0"/>
            </a:lvl1pPr>
            <a:lvl2pPr marL="0" indent="0">
              <a:buNone/>
              <a:defRPr sz="18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34975363"/>
      </p:ext>
    </p:extLst>
  </p:cSld>
  <p:clrMapOvr>
    <a:masterClrMapping/>
  </p:clrMapOvr>
  <p:timing>
    <p:tnLst>
      <p:par>
        <p:cTn id="1" dur="indefinite" restart="never" nodeType="tmRoot"/>
      </p:par>
    </p:tnLst>
  </p:timing>
  <p:hf hdr="0" ftr="0" dt="0"/>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No 2nd top lin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89249" y="1454401"/>
            <a:ext cx="8677656" cy="4537884"/>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cxnSp>
        <p:nvCxnSpPr>
          <p:cNvPr id="5" name="Straight Connector 4"/>
          <p:cNvCxnSpPr>
            <a:cxnSpLocks/>
          </p:cNvCxnSpPr>
          <p:nvPr userDrawn="1"/>
        </p:nvCxnSpPr>
        <p:spPr>
          <a:xfrm>
            <a:off x="326874" y="6167837"/>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6" name="Text Placeholder 3"/>
          <p:cNvSpPr>
            <a:spLocks noGrp="1"/>
          </p:cNvSpPr>
          <p:nvPr>
            <p:ph type="body" sz="quarter" idx="10"/>
          </p:nvPr>
        </p:nvSpPr>
        <p:spPr>
          <a:xfrm>
            <a:off x="289248" y="164637"/>
            <a:ext cx="8677656" cy="960107"/>
          </a:xfrm>
        </p:spPr>
        <p:txBody>
          <a:bodyPr/>
          <a:lstStyle>
            <a:lvl1pPr marL="0" indent="0">
              <a:buNone/>
              <a:defRPr sz="2400" b="1" baseline="0"/>
            </a:lvl1pPr>
            <a:lvl2pPr marL="0" indent="0">
              <a:buNone/>
              <a:defRPr sz="18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35414402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Number slide #1">
    <p:bg>
      <p:bgPr>
        <a:solidFill>
          <a:srgbClr val="0066A1"/>
        </a:solidFill>
        <a:effectLst/>
      </p:bgPr>
    </p:bg>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 y="2079122"/>
            <a:ext cx="9166852" cy="2699757"/>
          </a:xfrm>
          <a:prstGeom prst="rect">
            <a:avLst/>
          </a:prstGeom>
        </p:spPr>
      </p:pic>
      <p:sp>
        <p:nvSpPr>
          <p:cNvPr id="5" name="Text Placeholder 4"/>
          <p:cNvSpPr>
            <a:spLocks noGrp="1"/>
          </p:cNvSpPr>
          <p:nvPr>
            <p:ph type="body" sz="quarter" idx="10"/>
          </p:nvPr>
        </p:nvSpPr>
        <p:spPr>
          <a:xfrm>
            <a:off x="3203849" y="2247901"/>
            <a:ext cx="5771877"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2157765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Number slide #2">
    <p:bg>
      <p:bgPr>
        <a:solidFill>
          <a:srgbClr val="0066A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52" y="2046008"/>
            <a:ext cx="9192464" cy="2734113"/>
          </a:xfrm>
          <a:prstGeom prst="rect">
            <a:avLst/>
          </a:prstGeom>
        </p:spPr>
      </p:pic>
      <p:sp>
        <p:nvSpPr>
          <p:cNvPr id="5"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523560073"/>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Number slide #3">
    <p:bg>
      <p:bgPr>
        <a:solidFill>
          <a:srgbClr val="0066A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45253"/>
            <a:ext cx="9180512" cy="2735623"/>
          </a:xfrm>
          <a:prstGeom prst="rect">
            <a:avLst/>
          </a:prstGeom>
        </p:spPr>
      </p:pic>
      <p:sp>
        <p:nvSpPr>
          <p:cNvPr id="6"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79221324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umber slide #4">
    <p:bg>
      <p:bgPr>
        <a:solidFill>
          <a:srgbClr val="0066A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79122"/>
            <a:ext cx="9180512" cy="2699757"/>
          </a:xfrm>
          <a:prstGeom prst="rect">
            <a:avLst/>
          </a:prstGeom>
        </p:spPr>
      </p:pic>
      <p:sp>
        <p:nvSpPr>
          <p:cNvPr id="4"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82010591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umber slide #5">
    <p:bg>
      <p:bgPr>
        <a:solidFill>
          <a:srgbClr val="0066A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78112"/>
            <a:ext cx="9180512" cy="2701776"/>
          </a:xfrm>
          <a:prstGeom prst="rect">
            <a:avLst/>
          </a:prstGeom>
        </p:spPr>
      </p:pic>
      <p:sp>
        <p:nvSpPr>
          <p:cNvPr id="4"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5990771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2nd top lin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89249" y="1454401"/>
            <a:ext cx="8677656" cy="4537884"/>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cxnSp>
        <p:nvCxnSpPr>
          <p:cNvPr id="5" name="Straight Connector 4"/>
          <p:cNvCxnSpPr>
            <a:cxnSpLocks/>
          </p:cNvCxnSpPr>
          <p:nvPr userDrawn="1"/>
        </p:nvCxnSpPr>
        <p:spPr>
          <a:xfrm>
            <a:off x="326874" y="6167837"/>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6" name="Text Placeholder 3"/>
          <p:cNvSpPr>
            <a:spLocks noGrp="1"/>
          </p:cNvSpPr>
          <p:nvPr>
            <p:ph type="body" sz="quarter" idx="10"/>
          </p:nvPr>
        </p:nvSpPr>
        <p:spPr>
          <a:xfrm>
            <a:off x="289248" y="164637"/>
            <a:ext cx="8677656" cy="960107"/>
          </a:xfrm>
        </p:spPr>
        <p:txBody>
          <a:bodyPr/>
          <a:lstStyle>
            <a:lvl1pPr marL="0" indent="0">
              <a:buNone/>
              <a:defRPr sz="2400" b="1" baseline="0"/>
            </a:lvl1pPr>
            <a:lvl2pPr marL="0" indent="0">
              <a:buNone/>
              <a:defRPr sz="18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4215885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Number slide #6">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46034"/>
            <a:ext cx="9186488" cy="2734060"/>
          </a:xfrm>
          <a:prstGeom prst="rect">
            <a:avLst/>
          </a:prstGeom>
        </p:spPr>
      </p:pic>
      <p:sp>
        <p:nvSpPr>
          <p:cNvPr id="4"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59520436"/>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Number slide #7">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80130"/>
            <a:ext cx="9186488" cy="2697741"/>
          </a:xfrm>
          <a:prstGeom prst="rect">
            <a:avLst/>
          </a:prstGeom>
        </p:spPr>
      </p:pic>
      <p:sp>
        <p:nvSpPr>
          <p:cNvPr id="4"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967412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Number slide #8">
    <p:bg>
      <p:bgPr>
        <a:solidFill>
          <a:srgbClr val="0066A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46034"/>
            <a:ext cx="9186488" cy="2734060"/>
          </a:xfrm>
          <a:prstGeom prst="rect">
            <a:avLst/>
          </a:prstGeom>
        </p:spPr>
      </p:pic>
      <p:sp>
        <p:nvSpPr>
          <p:cNvPr id="4"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9867735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Number slide #9">
    <p:bg>
      <p:bgPr>
        <a:solidFill>
          <a:srgbClr val="0066A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46034"/>
            <a:ext cx="9186488" cy="2734060"/>
          </a:xfrm>
          <a:prstGeom prst="rect">
            <a:avLst/>
          </a:prstGeom>
        </p:spPr>
      </p:pic>
      <p:sp>
        <p:nvSpPr>
          <p:cNvPr id="4"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00355617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Number slide #10">
    <p:bg>
      <p:bgPr>
        <a:solidFill>
          <a:srgbClr val="0066A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2047296"/>
            <a:ext cx="9204416" cy="2731537"/>
          </a:xfrm>
          <a:prstGeom prst="rect">
            <a:avLst/>
          </a:prstGeom>
        </p:spPr>
      </p:pic>
      <p:sp>
        <p:nvSpPr>
          <p:cNvPr id="4"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351587787"/>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Number slide #11">
    <p:bg>
      <p:bgPr>
        <a:solidFill>
          <a:srgbClr val="0066A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272" y="2080354"/>
            <a:ext cx="9197784" cy="2697292"/>
          </a:xfrm>
          <a:prstGeom prst="rect">
            <a:avLst/>
          </a:prstGeom>
        </p:spPr>
      </p:pic>
      <p:sp>
        <p:nvSpPr>
          <p:cNvPr id="4"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12729578"/>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Number slide #12">
    <p:bg>
      <p:bgPr>
        <a:solidFill>
          <a:srgbClr val="0066A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46008"/>
            <a:ext cx="9186488" cy="2734113"/>
          </a:xfrm>
          <a:prstGeom prst="rect">
            <a:avLst/>
          </a:prstGeom>
        </p:spPr>
      </p:pic>
      <p:sp>
        <p:nvSpPr>
          <p:cNvPr id="4"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07709714"/>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Number slide #13">
    <p:bg>
      <p:bgPr>
        <a:solidFill>
          <a:srgbClr val="0066A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45026"/>
            <a:ext cx="9186488" cy="2736077"/>
          </a:xfrm>
          <a:prstGeom prst="rect">
            <a:avLst/>
          </a:prstGeom>
        </p:spPr>
      </p:pic>
      <p:sp>
        <p:nvSpPr>
          <p:cNvPr id="5"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83155856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Number slide #14">
    <p:bg>
      <p:bgPr>
        <a:solidFill>
          <a:srgbClr val="0066A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80130"/>
            <a:ext cx="9186488" cy="2697741"/>
          </a:xfrm>
          <a:prstGeom prst="rect">
            <a:avLst/>
          </a:prstGeom>
        </p:spPr>
      </p:pic>
      <p:sp>
        <p:nvSpPr>
          <p:cNvPr id="5"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815642665"/>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Number slide #15">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78112"/>
            <a:ext cx="9186488" cy="2701776"/>
          </a:xfrm>
          <a:prstGeom prst="rect">
            <a:avLst/>
          </a:prstGeom>
        </p:spPr>
      </p:pic>
      <p:sp>
        <p:nvSpPr>
          <p:cNvPr id="4"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63386973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mber slide #1">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 y="2079122"/>
            <a:ext cx="9166852" cy="2699757"/>
          </a:xfrm>
          <a:prstGeom prst="rect">
            <a:avLst/>
          </a:prstGeom>
        </p:spPr>
      </p:pic>
      <p:sp>
        <p:nvSpPr>
          <p:cNvPr id="5" name="Text Placeholder 4"/>
          <p:cNvSpPr>
            <a:spLocks noGrp="1"/>
          </p:cNvSpPr>
          <p:nvPr>
            <p:ph type="body" sz="quarter" idx="10"/>
          </p:nvPr>
        </p:nvSpPr>
        <p:spPr>
          <a:xfrm>
            <a:off x="3203849" y="2247901"/>
            <a:ext cx="5771877"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844045967"/>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Number slide #16">
    <p:bg>
      <p:bgPr>
        <a:solidFill>
          <a:srgbClr val="0066A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2047296"/>
            <a:ext cx="9204416" cy="2731537"/>
          </a:xfrm>
          <a:prstGeom prst="rect">
            <a:avLst/>
          </a:prstGeom>
        </p:spPr>
      </p:pic>
      <p:sp>
        <p:nvSpPr>
          <p:cNvPr id="5"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72502032"/>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Number slide #17">
    <p:bg>
      <p:bgPr>
        <a:solidFill>
          <a:srgbClr val="0066A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2079346"/>
            <a:ext cx="9204416" cy="2699309"/>
          </a:xfrm>
          <a:prstGeom prst="rect">
            <a:avLst/>
          </a:prstGeom>
        </p:spPr>
      </p:pic>
      <p:sp>
        <p:nvSpPr>
          <p:cNvPr id="5"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900248237"/>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Number slide #18">
    <p:bg>
      <p:bgPr>
        <a:solidFill>
          <a:srgbClr val="0066A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2045026"/>
            <a:ext cx="9204416" cy="2736077"/>
          </a:xfrm>
          <a:prstGeom prst="rect">
            <a:avLst/>
          </a:prstGeom>
        </p:spPr>
      </p:pic>
      <p:sp>
        <p:nvSpPr>
          <p:cNvPr id="5"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1511736"/>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Number slide #19">
    <p:bg>
      <p:bgPr>
        <a:solidFill>
          <a:srgbClr val="0066A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2045253"/>
            <a:ext cx="9204416" cy="2735623"/>
          </a:xfrm>
          <a:prstGeom prst="rect">
            <a:avLst/>
          </a:prstGeom>
        </p:spPr>
      </p:pic>
      <p:sp>
        <p:nvSpPr>
          <p:cNvPr id="5"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665669013"/>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Number slide #20">
    <p:bg>
      <p:bgPr>
        <a:solidFill>
          <a:srgbClr val="0066A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2067175"/>
            <a:ext cx="9204416" cy="2723651"/>
          </a:xfrm>
          <a:prstGeom prst="rect">
            <a:avLst/>
          </a:prstGeom>
        </p:spPr>
      </p:pic>
      <p:sp>
        <p:nvSpPr>
          <p:cNvPr id="5" name="Text Placeholder 4"/>
          <p:cNvSpPr>
            <a:spLocks noGrp="1"/>
          </p:cNvSpPr>
          <p:nvPr>
            <p:ph type="body" sz="quarter" idx="10"/>
          </p:nvPr>
        </p:nvSpPr>
        <p:spPr>
          <a:xfrm>
            <a:off x="4981575" y="2247901"/>
            <a:ext cx="3994149"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183123525"/>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
    <p:bg bwMode="gray">
      <p:bgPr>
        <a:solidFill>
          <a:srgbClr val="0066A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41E1C74D-134F-4EB2-9532-ED3805FDC89F}"/>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10" name="TextBox 9"/>
          <p:cNvSpPr txBox="1"/>
          <p:nvPr userDrawn="1"/>
        </p:nvSpPr>
        <p:spPr>
          <a:xfrm>
            <a:off x="296546" y="1218353"/>
            <a:ext cx="4014753" cy="923330"/>
          </a:xfrm>
          <a:prstGeom prst="rect">
            <a:avLst/>
          </a:prstGeom>
          <a:noFill/>
        </p:spPr>
        <p:txBody>
          <a:bodyPr wrap="none" lIns="0" tIns="0" rIns="0" bIns="0" rtlCol="0">
            <a:spAutoFit/>
          </a:bodyPr>
          <a:lstStyle/>
          <a:p>
            <a:pPr fontAlgn="auto">
              <a:spcBef>
                <a:spcPts val="0"/>
              </a:spcBef>
              <a:spcAft>
                <a:spcPts val="0"/>
              </a:spcAft>
            </a:pPr>
            <a:r>
              <a:rPr lang="en-GB" sz="6000" dirty="0" smtClean="0">
                <a:solidFill>
                  <a:prstClr val="white"/>
                </a:solidFill>
                <a:latin typeface="Verdana"/>
              </a:rPr>
              <a:t>Thank You</a:t>
            </a:r>
            <a:endParaRPr lang="en-GB" sz="6000" dirty="0">
              <a:solidFill>
                <a:prstClr val="white"/>
              </a:solidFill>
              <a:latin typeface="Verdana"/>
            </a:endParaRPr>
          </a:p>
        </p:txBody>
      </p:sp>
      <p:sp>
        <p:nvSpPr>
          <p:cNvPr id="7" name="AddNotifier#1"/>
          <p:cNvSpPr txBox="1">
            <a:spLocks noChangeArrowheads="1"/>
          </p:cNvSpPr>
          <p:nvPr userDrawn="1"/>
        </p:nvSpPr>
        <p:spPr bwMode="auto">
          <a:xfrm>
            <a:off x="296544" y="5611000"/>
            <a:ext cx="5273676" cy="847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auto">
              <a:spcBef>
                <a:spcPts val="0"/>
              </a:spcBef>
              <a:spcAft>
                <a:spcPts val="0"/>
              </a:spcAft>
            </a:pPr>
            <a:r>
              <a:rPr lang="en-US" sz="700" dirty="0">
                <a:solidFill>
                  <a:prstClr val="white"/>
                </a:solidFill>
                <a:latin typeface="Verdana" pitchFamily="34" charset="0"/>
                <a:ea typeface="Verdana" pitchFamily="34" charset="0"/>
                <a:cs typeface="Verdana" pitchFamily="34" charset="0"/>
              </a:rPr>
              <a:t>Atos, the Atos logo, Atos Codex, Atos Consulting, Atos </a:t>
            </a:r>
            <a:r>
              <a:rPr lang="en-US" sz="700" dirty="0" smtClean="0">
                <a:solidFill>
                  <a:prstClr val="white"/>
                </a:solidFill>
                <a:latin typeface="Verdana" pitchFamily="34" charset="0"/>
                <a:ea typeface="Verdana" pitchFamily="34" charset="0"/>
                <a:cs typeface="Verdana" pitchFamily="34" charset="0"/>
              </a:rPr>
              <a:t>Syntel</a:t>
            </a:r>
            <a:r>
              <a:rPr lang="en-US" sz="700" dirty="0">
                <a:solidFill>
                  <a:prstClr val="white"/>
                </a:solidFill>
                <a:latin typeface="Verdana" pitchFamily="34" charset="0"/>
                <a:ea typeface="Verdana" pitchFamily="34" charset="0"/>
                <a:cs typeface="Verdana" pitchFamily="34" charset="0"/>
              </a:rPr>
              <a:t>, Atos Worldgrid, Bull, Canopy, equensWorldline, Unify, Worldline and Zero Email are registered trademarks of the Atos group. September 2018. © 2018 Atos. Confidential information owned by Atos, to be used by the recipient only. This document, or any part of </a:t>
            </a:r>
            <a:r>
              <a:rPr lang="en-US" sz="700" dirty="0" smtClean="0">
                <a:solidFill>
                  <a:prstClr val="white"/>
                </a:solidFill>
                <a:latin typeface="Verdana" pitchFamily="34" charset="0"/>
                <a:ea typeface="Verdana" pitchFamily="34" charset="0"/>
                <a:cs typeface="Verdana" pitchFamily="34" charset="0"/>
              </a:rPr>
              <a:t>it, may </a:t>
            </a:r>
            <a:r>
              <a:rPr lang="en-US" sz="700" dirty="0">
                <a:solidFill>
                  <a:prstClr val="white"/>
                </a:solidFill>
                <a:latin typeface="Verdana" pitchFamily="34" charset="0"/>
                <a:ea typeface="Verdana" pitchFamily="34" charset="0"/>
                <a:cs typeface="Verdana" pitchFamily="34" charset="0"/>
              </a:rPr>
              <a:t>not be reproduced, copied, circulated and/or distributed nor quoted without prior written approval from Atos.</a:t>
            </a:r>
          </a:p>
        </p:txBody>
      </p:sp>
      <p:pic>
        <p:nvPicPr>
          <p:cNvPr id="9" name="Picture 8">
            <a:extLst>
              <a:ext uri="{FF2B5EF4-FFF2-40B4-BE49-F238E27FC236}">
                <a16:creationId xmlns:a16="http://schemas.microsoft.com/office/drawing/2014/main" xmlns="" id="{EBD77CA9-E9B2-4B00-9505-00DBB336A8D2}"/>
              </a:ext>
            </a:extLst>
          </p:cNvPr>
          <p:cNvPicPr>
            <a:picLocks noChangeAspect="1"/>
          </p:cNvPicPr>
          <p:nvPr userDrawn="1"/>
        </p:nvPicPr>
        <p:blipFill>
          <a:blip r:embed="rId3"/>
          <a:stretch>
            <a:fillRect/>
          </a:stretch>
        </p:blipFill>
        <p:spPr>
          <a:xfrm>
            <a:off x="7062713" y="6030111"/>
            <a:ext cx="1911299" cy="444636"/>
          </a:xfrm>
          <a:prstGeom prst="rect">
            <a:avLst/>
          </a:prstGeom>
        </p:spPr>
      </p:pic>
    </p:spTree>
    <p:extLst>
      <p:ext uri="{BB962C8B-B14F-4D97-AF65-F5344CB8AC3E}">
        <p14:creationId xmlns:p14="http://schemas.microsoft.com/office/powerpoint/2010/main" val="46790682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ver">
    <p:bg bwMode="gray">
      <p:bgPr>
        <a:solidFill>
          <a:srgbClr val="0066A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0AAB3C45-CA8C-4F49-82D6-C9852E174F89}"/>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10" name="AddClassification"/>
          <p:cNvSpPr txBox="1">
            <a:spLocks noChangeArrowheads="1"/>
          </p:cNvSpPr>
          <p:nvPr userDrawn="1"/>
        </p:nvSpPr>
        <p:spPr bwMode="auto">
          <a:xfrm>
            <a:off x="3606833" y="6212904"/>
            <a:ext cx="19303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fontAlgn="auto">
              <a:spcBef>
                <a:spcPts val="0"/>
              </a:spcBef>
              <a:spcAft>
                <a:spcPts val="0"/>
              </a:spcAft>
            </a:pPr>
            <a:r>
              <a:rPr lang="en-US" sz="800" dirty="0">
                <a:solidFill>
                  <a:prstClr val="white"/>
                </a:solidFill>
                <a:latin typeface="Verdana" pitchFamily="34" charset="0"/>
                <a:ea typeface="Verdana" pitchFamily="34" charset="0"/>
                <a:cs typeface="Verdana" pitchFamily="34" charset="0"/>
              </a:rPr>
              <a:t>© Atos | Syntel - For internal use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9556" y="6316801"/>
            <a:ext cx="1635224" cy="114767"/>
          </a:xfrm>
          <a:prstGeom prst="rect">
            <a:avLst/>
          </a:prstGeom>
        </p:spPr>
      </p:pic>
      <p:sp>
        <p:nvSpPr>
          <p:cNvPr id="11" name="Title 4">
            <a:extLst>
              <a:ext uri="{FF2B5EF4-FFF2-40B4-BE49-F238E27FC236}">
                <a16:creationId xmlns:a16="http://schemas.microsoft.com/office/drawing/2014/main" xmlns="" id="{42A67D0E-7482-4A6A-9596-65138D4180BE}"/>
              </a:ext>
            </a:extLst>
          </p:cNvPr>
          <p:cNvSpPr>
            <a:spLocks noGrp="1"/>
          </p:cNvSpPr>
          <p:nvPr>
            <p:ph type="title" hasCustomPrompt="1"/>
          </p:nvPr>
        </p:nvSpPr>
        <p:spPr>
          <a:xfrm>
            <a:off x="292899" y="3069928"/>
            <a:ext cx="8370094" cy="718145"/>
          </a:xfrm>
          <a:prstGeom prst="rect">
            <a:avLst/>
          </a:prstGeom>
        </p:spPr>
        <p:txBody>
          <a:bodyPr lIns="0" tIns="0" rIns="0" bIns="0" anchor="ctr">
            <a:spAutoFit/>
          </a:bodyPr>
          <a:lstStyle>
            <a:lvl1pPr>
              <a:lnSpc>
                <a:spcPts val="5625"/>
              </a:lnSpc>
              <a:defRPr sz="4800" b="0" i="0" baseline="0">
                <a:solidFill>
                  <a:schemeClr val="bg1"/>
                </a:solidFill>
                <a:latin typeface="+mj-lt"/>
                <a:ea typeface="Stag Sans Light" charset="0"/>
                <a:cs typeface="Stag Sans Light" charset="0"/>
              </a:defRPr>
            </a:lvl1pPr>
          </a:lstStyle>
          <a:p>
            <a:r>
              <a:rPr lang="en-US" dirty="0" smtClean="0"/>
              <a:t>Cover Title</a:t>
            </a:r>
            <a:endParaRPr lang="en-US" dirty="0"/>
          </a:p>
        </p:txBody>
      </p:sp>
      <p:pic>
        <p:nvPicPr>
          <p:cNvPr id="12" name="Picture 11">
            <a:extLst>
              <a:ext uri="{FF2B5EF4-FFF2-40B4-BE49-F238E27FC236}">
                <a16:creationId xmlns:a16="http://schemas.microsoft.com/office/drawing/2014/main" xmlns="" id="{EBD77CA9-E9B2-4B00-9505-00DBB336A8D2}"/>
              </a:ext>
            </a:extLst>
          </p:cNvPr>
          <p:cNvPicPr>
            <a:picLocks noChangeAspect="1"/>
          </p:cNvPicPr>
          <p:nvPr userDrawn="1"/>
        </p:nvPicPr>
        <p:blipFill>
          <a:blip r:embed="rId4"/>
          <a:stretch>
            <a:fillRect/>
          </a:stretch>
        </p:blipFill>
        <p:spPr>
          <a:xfrm>
            <a:off x="7062713" y="6030111"/>
            <a:ext cx="1911299" cy="444636"/>
          </a:xfrm>
          <a:prstGeom prst="rect">
            <a:avLst/>
          </a:prstGeom>
        </p:spPr>
      </p:pic>
      <p:sp>
        <p:nvSpPr>
          <p:cNvPr id="3" name="Text Placeholder 2"/>
          <p:cNvSpPr>
            <a:spLocks noGrp="1"/>
          </p:cNvSpPr>
          <p:nvPr>
            <p:ph type="body" sz="quarter" idx="10" hasCustomPrompt="1"/>
          </p:nvPr>
        </p:nvSpPr>
        <p:spPr>
          <a:xfrm>
            <a:off x="292900" y="5703555"/>
            <a:ext cx="2785201" cy="287259"/>
          </a:xfrm>
        </p:spPr>
        <p:txBody>
          <a:bodyPr wrap="none" anchor="ctr">
            <a:noAutofit/>
          </a:bodyPr>
          <a:lstStyle>
            <a:lvl1pPr marL="0" indent="0">
              <a:buNone/>
              <a:defRPr sz="1400">
                <a:solidFill>
                  <a:schemeClr val="bg1"/>
                </a:solidFill>
              </a:defRPr>
            </a:lvl1pPr>
          </a:lstStyle>
          <a:p>
            <a:pPr lvl="0"/>
            <a:r>
              <a:rPr lang="en-US" dirty="0" smtClean="0"/>
              <a:t>Date</a:t>
            </a:r>
            <a:endParaRPr lang="en-GB" dirty="0"/>
          </a:p>
        </p:txBody>
      </p:sp>
    </p:spTree>
    <p:extLst>
      <p:ext uri="{BB962C8B-B14F-4D97-AF65-F5344CB8AC3E}">
        <p14:creationId xmlns:p14="http://schemas.microsoft.com/office/powerpoint/2010/main" val="198421300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5" name="Straight Connector 4"/>
          <p:cNvCxnSpPr>
            <a:cxnSpLocks/>
          </p:cNvCxnSpPr>
          <p:nvPr userDrawn="1"/>
        </p:nvCxnSpPr>
        <p:spPr>
          <a:xfrm>
            <a:off x="326874" y="6167837"/>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userDrawn="1"/>
        </p:nvCxnSpPr>
        <p:spPr>
          <a:xfrm>
            <a:off x="329209" y="1259909"/>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289248" y="164637"/>
            <a:ext cx="8677656" cy="960107"/>
          </a:xfrm>
        </p:spPr>
        <p:txBody>
          <a:bodyPr/>
          <a:lstStyle>
            <a:lvl1pPr marL="0" indent="0">
              <a:buNone/>
              <a:defRPr sz="2400" b="1" baseline="0"/>
            </a:lvl1pPr>
            <a:lvl2pPr marL="0" indent="0">
              <a:buNone/>
              <a:defRPr sz="1800"/>
            </a:lvl2pPr>
          </a:lstStyle>
          <a:p>
            <a:pPr lvl="0"/>
            <a:r>
              <a:rPr lang="en-US" smtClean="0"/>
              <a:t>Click to edit Master text styles</a:t>
            </a:r>
          </a:p>
          <a:p>
            <a:pPr lvl="1"/>
            <a:r>
              <a:rPr lang="en-US" smtClean="0"/>
              <a:t>Second level</a:t>
            </a:r>
          </a:p>
        </p:txBody>
      </p:sp>
      <p:sp>
        <p:nvSpPr>
          <p:cNvPr id="6" name="Text Placeholder 5"/>
          <p:cNvSpPr>
            <a:spLocks noGrp="1"/>
          </p:cNvSpPr>
          <p:nvPr>
            <p:ph type="body" sz="quarter" idx="11"/>
          </p:nvPr>
        </p:nvSpPr>
        <p:spPr>
          <a:xfrm>
            <a:off x="289249" y="1454401"/>
            <a:ext cx="8677656" cy="45378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1620773502"/>
      </p:ext>
    </p:extLst>
  </p:cSld>
  <p:clrMapOvr>
    <a:masterClrMapping/>
  </p:clrMapOvr>
  <p:timing>
    <p:tnLst>
      <p:par>
        <p:cTn id="1" dur="indefinite" restart="never" nodeType="tmRoot"/>
      </p:par>
    </p:tnLst>
  </p:timing>
  <p:hf hdr="0" ftr="0" dt="0"/>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5" name="Straight Connector 4"/>
          <p:cNvCxnSpPr>
            <a:cxnSpLocks/>
          </p:cNvCxnSpPr>
          <p:nvPr userDrawn="1"/>
        </p:nvCxnSpPr>
        <p:spPr>
          <a:xfrm>
            <a:off x="326874" y="6167837"/>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userDrawn="1"/>
        </p:nvCxnSpPr>
        <p:spPr>
          <a:xfrm>
            <a:off x="329209" y="1259909"/>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7" name="Text Placeholder 3"/>
          <p:cNvSpPr>
            <a:spLocks noGrp="1"/>
          </p:cNvSpPr>
          <p:nvPr>
            <p:ph type="body" sz="quarter" idx="10"/>
          </p:nvPr>
        </p:nvSpPr>
        <p:spPr>
          <a:xfrm>
            <a:off x="289248" y="164637"/>
            <a:ext cx="8677656" cy="960107"/>
          </a:xfrm>
        </p:spPr>
        <p:txBody>
          <a:bodyPr/>
          <a:lstStyle>
            <a:lvl1pPr marL="0" indent="0">
              <a:buNone/>
              <a:defRPr sz="2400" b="1" baseline="0"/>
            </a:lvl1pPr>
            <a:lvl2pPr marL="0" indent="0">
              <a:buNone/>
              <a:defRPr sz="18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73792426"/>
      </p:ext>
    </p:extLst>
  </p:cSld>
  <p:clrMapOvr>
    <a:masterClrMapping/>
  </p:clrMapOvr>
  <p:timing>
    <p:tnLst>
      <p:par>
        <p:cTn id="1" dur="indefinite" restart="never" nodeType="tmRoot"/>
      </p:par>
    </p:tnLst>
  </p:timing>
  <p:hf hdr="0" ftr="0" dt="0"/>
  <p:extLst mod="1">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No 2nd top lin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89249" y="1454401"/>
            <a:ext cx="8677656" cy="4537884"/>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cxnSp>
        <p:nvCxnSpPr>
          <p:cNvPr id="5" name="Straight Connector 4"/>
          <p:cNvCxnSpPr>
            <a:cxnSpLocks/>
          </p:cNvCxnSpPr>
          <p:nvPr userDrawn="1"/>
        </p:nvCxnSpPr>
        <p:spPr>
          <a:xfrm>
            <a:off x="326874" y="6167837"/>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6" name="Text Placeholder 3"/>
          <p:cNvSpPr>
            <a:spLocks noGrp="1"/>
          </p:cNvSpPr>
          <p:nvPr>
            <p:ph type="body" sz="quarter" idx="10"/>
          </p:nvPr>
        </p:nvSpPr>
        <p:spPr>
          <a:xfrm>
            <a:off x="289248" y="164637"/>
            <a:ext cx="8677656" cy="960107"/>
          </a:xfrm>
        </p:spPr>
        <p:txBody>
          <a:bodyPr/>
          <a:lstStyle>
            <a:lvl1pPr marL="0" indent="0">
              <a:buNone/>
              <a:defRPr sz="2400" b="1" baseline="0"/>
            </a:lvl1pPr>
            <a:lvl2pPr marL="0" indent="0">
              <a:buNone/>
              <a:defRPr sz="18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02761820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 slide #2">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52" y="2046008"/>
            <a:ext cx="9192464" cy="2734113"/>
          </a:xfrm>
          <a:prstGeom prst="rect">
            <a:avLst/>
          </a:prstGeom>
        </p:spPr>
      </p:pic>
      <p:sp>
        <p:nvSpPr>
          <p:cNvPr id="5"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09966978"/>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Number slide #1">
    <p:bg>
      <p:bgPr>
        <a:solidFill>
          <a:srgbClr val="0066A1"/>
        </a:solidFill>
        <a:effectLst/>
      </p:bgPr>
    </p:bg>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 y="2079122"/>
            <a:ext cx="9166852" cy="2699757"/>
          </a:xfrm>
          <a:prstGeom prst="rect">
            <a:avLst/>
          </a:prstGeom>
        </p:spPr>
      </p:pic>
      <p:sp>
        <p:nvSpPr>
          <p:cNvPr id="5" name="Text Placeholder 4"/>
          <p:cNvSpPr>
            <a:spLocks noGrp="1"/>
          </p:cNvSpPr>
          <p:nvPr>
            <p:ph type="body" sz="quarter" idx="10"/>
          </p:nvPr>
        </p:nvSpPr>
        <p:spPr>
          <a:xfrm>
            <a:off x="3203849" y="2247901"/>
            <a:ext cx="5771877"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444012954"/>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Number slide #2">
    <p:bg>
      <p:bgPr>
        <a:solidFill>
          <a:srgbClr val="0066A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52" y="2046008"/>
            <a:ext cx="9192464" cy="2734113"/>
          </a:xfrm>
          <a:prstGeom prst="rect">
            <a:avLst/>
          </a:prstGeom>
        </p:spPr>
      </p:pic>
      <p:sp>
        <p:nvSpPr>
          <p:cNvPr id="5"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721873739"/>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Number slide #3">
    <p:bg>
      <p:bgPr>
        <a:solidFill>
          <a:srgbClr val="0066A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45253"/>
            <a:ext cx="9180512" cy="2735623"/>
          </a:xfrm>
          <a:prstGeom prst="rect">
            <a:avLst/>
          </a:prstGeom>
        </p:spPr>
      </p:pic>
      <p:sp>
        <p:nvSpPr>
          <p:cNvPr id="6"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526020824"/>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Number slide #4">
    <p:bg>
      <p:bgPr>
        <a:solidFill>
          <a:srgbClr val="0066A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79122"/>
            <a:ext cx="9180512" cy="2699757"/>
          </a:xfrm>
          <a:prstGeom prst="rect">
            <a:avLst/>
          </a:prstGeom>
        </p:spPr>
      </p:pic>
      <p:sp>
        <p:nvSpPr>
          <p:cNvPr id="4"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024421500"/>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Number slide #5">
    <p:bg>
      <p:bgPr>
        <a:solidFill>
          <a:srgbClr val="0066A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78112"/>
            <a:ext cx="9180512" cy="2701776"/>
          </a:xfrm>
          <a:prstGeom prst="rect">
            <a:avLst/>
          </a:prstGeom>
        </p:spPr>
      </p:pic>
      <p:sp>
        <p:nvSpPr>
          <p:cNvPr id="4"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024348144"/>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Number slide #6">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46034"/>
            <a:ext cx="9186488" cy="2734060"/>
          </a:xfrm>
          <a:prstGeom prst="rect">
            <a:avLst/>
          </a:prstGeom>
        </p:spPr>
      </p:pic>
      <p:sp>
        <p:nvSpPr>
          <p:cNvPr id="4"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485783368"/>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Number slide #7">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80130"/>
            <a:ext cx="9186488" cy="2697741"/>
          </a:xfrm>
          <a:prstGeom prst="rect">
            <a:avLst/>
          </a:prstGeom>
        </p:spPr>
      </p:pic>
      <p:sp>
        <p:nvSpPr>
          <p:cNvPr id="4"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317902338"/>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Number slide #8">
    <p:bg>
      <p:bgPr>
        <a:solidFill>
          <a:srgbClr val="0066A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46034"/>
            <a:ext cx="9186488" cy="2734060"/>
          </a:xfrm>
          <a:prstGeom prst="rect">
            <a:avLst/>
          </a:prstGeom>
        </p:spPr>
      </p:pic>
      <p:sp>
        <p:nvSpPr>
          <p:cNvPr id="4"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828258814"/>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Number slide #9">
    <p:bg>
      <p:bgPr>
        <a:solidFill>
          <a:srgbClr val="0066A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46034"/>
            <a:ext cx="9186488" cy="2734060"/>
          </a:xfrm>
          <a:prstGeom prst="rect">
            <a:avLst/>
          </a:prstGeom>
        </p:spPr>
      </p:pic>
      <p:sp>
        <p:nvSpPr>
          <p:cNvPr id="4"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221832934"/>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Number slide #10">
    <p:bg>
      <p:bgPr>
        <a:solidFill>
          <a:srgbClr val="0066A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2047296"/>
            <a:ext cx="9204416" cy="2731537"/>
          </a:xfrm>
          <a:prstGeom prst="rect">
            <a:avLst/>
          </a:prstGeom>
        </p:spPr>
      </p:pic>
      <p:sp>
        <p:nvSpPr>
          <p:cNvPr id="4"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92709912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mber slide #3">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45253"/>
            <a:ext cx="9180512" cy="2735623"/>
          </a:xfrm>
          <a:prstGeom prst="rect">
            <a:avLst/>
          </a:prstGeom>
        </p:spPr>
      </p:pic>
      <p:sp>
        <p:nvSpPr>
          <p:cNvPr id="6"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650286582"/>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Number slide #11">
    <p:bg>
      <p:bgPr>
        <a:solidFill>
          <a:srgbClr val="0066A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272" y="2080354"/>
            <a:ext cx="9197784" cy="2697292"/>
          </a:xfrm>
          <a:prstGeom prst="rect">
            <a:avLst/>
          </a:prstGeom>
        </p:spPr>
      </p:pic>
      <p:sp>
        <p:nvSpPr>
          <p:cNvPr id="4"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760104834"/>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Number slide #12">
    <p:bg>
      <p:bgPr>
        <a:solidFill>
          <a:srgbClr val="0066A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46008"/>
            <a:ext cx="9186488" cy="2734113"/>
          </a:xfrm>
          <a:prstGeom prst="rect">
            <a:avLst/>
          </a:prstGeom>
        </p:spPr>
      </p:pic>
      <p:sp>
        <p:nvSpPr>
          <p:cNvPr id="4"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356417675"/>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Number slide #13">
    <p:bg>
      <p:bgPr>
        <a:solidFill>
          <a:srgbClr val="0066A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45026"/>
            <a:ext cx="9186488" cy="2736077"/>
          </a:xfrm>
          <a:prstGeom prst="rect">
            <a:avLst/>
          </a:prstGeom>
        </p:spPr>
      </p:pic>
      <p:sp>
        <p:nvSpPr>
          <p:cNvPr id="5"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911426266"/>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Number slide #14">
    <p:bg>
      <p:bgPr>
        <a:solidFill>
          <a:srgbClr val="0066A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80130"/>
            <a:ext cx="9186488" cy="2697741"/>
          </a:xfrm>
          <a:prstGeom prst="rect">
            <a:avLst/>
          </a:prstGeom>
        </p:spPr>
      </p:pic>
      <p:sp>
        <p:nvSpPr>
          <p:cNvPr id="5"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4594308"/>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Number slide #15">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78112"/>
            <a:ext cx="9186488" cy="2701776"/>
          </a:xfrm>
          <a:prstGeom prst="rect">
            <a:avLst/>
          </a:prstGeom>
        </p:spPr>
      </p:pic>
      <p:sp>
        <p:nvSpPr>
          <p:cNvPr id="4"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39306221"/>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Number slide #16">
    <p:bg>
      <p:bgPr>
        <a:solidFill>
          <a:srgbClr val="0066A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2047296"/>
            <a:ext cx="9204416" cy="2731537"/>
          </a:xfrm>
          <a:prstGeom prst="rect">
            <a:avLst/>
          </a:prstGeom>
        </p:spPr>
      </p:pic>
      <p:sp>
        <p:nvSpPr>
          <p:cNvPr id="5"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682926293"/>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Number slide #17">
    <p:bg>
      <p:bgPr>
        <a:solidFill>
          <a:srgbClr val="0066A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2079346"/>
            <a:ext cx="9204416" cy="2699309"/>
          </a:xfrm>
          <a:prstGeom prst="rect">
            <a:avLst/>
          </a:prstGeom>
        </p:spPr>
      </p:pic>
      <p:sp>
        <p:nvSpPr>
          <p:cNvPr id="5"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088363762"/>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Number slide #18">
    <p:bg>
      <p:bgPr>
        <a:solidFill>
          <a:srgbClr val="0066A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2045026"/>
            <a:ext cx="9204416" cy="2736077"/>
          </a:xfrm>
          <a:prstGeom prst="rect">
            <a:avLst/>
          </a:prstGeom>
        </p:spPr>
      </p:pic>
      <p:sp>
        <p:nvSpPr>
          <p:cNvPr id="5"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46028419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Number slide #19">
    <p:bg>
      <p:bgPr>
        <a:solidFill>
          <a:srgbClr val="0066A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2045253"/>
            <a:ext cx="9204416" cy="2735623"/>
          </a:xfrm>
          <a:prstGeom prst="rect">
            <a:avLst/>
          </a:prstGeom>
        </p:spPr>
      </p:pic>
      <p:sp>
        <p:nvSpPr>
          <p:cNvPr id="5" name="Text Placeholder 4"/>
          <p:cNvSpPr>
            <a:spLocks noGrp="1"/>
          </p:cNvSpPr>
          <p:nvPr>
            <p:ph type="body" sz="quarter" idx="10"/>
          </p:nvPr>
        </p:nvSpPr>
        <p:spPr>
          <a:xfrm>
            <a:off x="4686300" y="2247901"/>
            <a:ext cx="4289424"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38650172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Number slide #20">
    <p:bg>
      <p:bgPr>
        <a:solidFill>
          <a:srgbClr val="0066A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2067175"/>
            <a:ext cx="9204416" cy="2723651"/>
          </a:xfrm>
          <a:prstGeom prst="rect">
            <a:avLst/>
          </a:prstGeom>
        </p:spPr>
      </p:pic>
      <p:sp>
        <p:nvSpPr>
          <p:cNvPr id="5" name="Text Placeholder 4"/>
          <p:cNvSpPr>
            <a:spLocks noGrp="1"/>
          </p:cNvSpPr>
          <p:nvPr>
            <p:ph type="body" sz="quarter" idx="10"/>
          </p:nvPr>
        </p:nvSpPr>
        <p:spPr>
          <a:xfrm>
            <a:off x="4981575" y="2247901"/>
            <a:ext cx="3994149"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317679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mber slide #4">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79122"/>
            <a:ext cx="9180512" cy="2699757"/>
          </a:xfrm>
          <a:prstGeom prst="rect">
            <a:avLst/>
          </a:prstGeom>
        </p:spPr>
      </p:pic>
      <p:sp>
        <p:nvSpPr>
          <p:cNvPr id="4"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602843007"/>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losing">
    <p:bg bwMode="gray">
      <p:bgPr>
        <a:solidFill>
          <a:srgbClr val="0066A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41E1C74D-134F-4EB2-9532-ED3805FDC89F}"/>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10" name="TextBox 9"/>
          <p:cNvSpPr txBox="1"/>
          <p:nvPr userDrawn="1"/>
        </p:nvSpPr>
        <p:spPr>
          <a:xfrm>
            <a:off x="296546" y="1218353"/>
            <a:ext cx="4014753" cy="923330"/>
          </a:xfrm>
          <a:prstGeom prst="rect">
            <a:avLst/>
          </a:prstGeom>
          <a:noFill/>
        </p:spPr>
        <p:txBody>
          <a:bodyPr wrap="none" lIns="0" tIns="0" rIns="0" bIns="0" rtlCol="0">
            <a:spAutoFit/>
          </a:bodyPr>
          <a:lstStyle/>
          <a:p>
            <a:pPr fontAlgn="auto">
              <a:spcBef>
                <a:spcPts val="0"/>
              </a:spcBef>
              <a:spcAft>
                <a:spcPts val="0"/>
              </a:spcAft>
            </a:pPr>
            <a:r>
              <a:rPr lang="en-GB" sz="6000" dirty="0" smtClean="0">
                <a:solidFill>
                  <a:prstClr val="white"/>
                </a:solidFill>
                <a:latin typeface="Verdana"/>
              </a:rPr>
              <a:t>Thank You</a:t>
            </a:r>
            <a:endParaRPr lang="en-GB" sz="6000" dirty="0">
              <a:solidFill>
                <a:prstClr val="white"/>
              </a:solidFill>
              <a:latin typeface="Verdana"/>
            </a:endParaRPr>
          </a:p>
        </p:txBody>
      </p:sp>
      <p:sp>
        <p:nvSpPr>
          <p:cNvPr id="7" name="AddNotifier#1"/>
          <p:cNvSpPr txBox="1">
            <a:spLocks noChangeArrowheads="1"/>
          </p:cNvSpPr>
          <p:nvPr userDrawn="1"/>
        </p:nvSpPr>
        <p:spPr bwMode="auto">
          <a:xfrm>
            <a:off x="296544" y="5611000"/>
            <a:ext cx="5273676" cy="847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auto">
              <a:spcBef>
                <a:spcPts val="0"/>
              </a:spcBef>
              <a:spcAft>
                <a:spcPts val="0"/>
              </a:spcAft>
            </a:pPr>
            <a:r>
              <a:rPr lang="en-US" sz="700" dirty="0">
                <a:solidFill>
                  <a:prstClr val="white"/>
                </a:solidFill>
                <a:latin typeface="Verdana" pitchFamily="34" charset="0"/>
                <a:ea typeface="Verdana" pitchFamily="34" charset="0"/>
                <a:cs typeface="Verdana" pitchFamily="34" charset="0"/>
              </a:rPr>
              <a:t>Atos, the Atos logo, Atos Codex, Atos Consulting, Atos </a:t>
            </a:r>
            <a:r>
              <a:rPr lang="en-US" sz="700" dirty="0" smtClean="0">
                <a:solidFill>
                  <a:prstClr val="white"/>
                </a:solidFill>
                <a:latin typeface="Verdana" pitchFamily="34" charset="0"/>
                <a:ea typeface="Verdana" pitchFamily="34" charset="0"/>
                <a:cs typeface="Verdana" pitchFamily="34" charset="0"/>
              </a:rPr>
              <a:t>Syntel</a:t>
            </a:r>
            <a:r>
              <a:rPr lang="en-US" sz="700" dirty="0">
                <a:solidFill>
                  <a:prstClr val="white"/>
                </a:solidFill>
                <a:latin typeface="Verdana" pitchFamily="34" charset="0"/>
                <a:ea typeface="Verdana" pitchFamily="34" charset="0"/>
                <a:cs typeface="Verdana" pitchFamily="34" charset="0"/>
              </a:rPr>
              <a:t>, Atos Worldgrid, Bull, Canopy, equensWorldline, Unify, Worldline and Zero Email are registered trademarks of the Atos group. September 2018. © 2018 Atos. Confidential information owned by Atos, to be used by the recipient only. This document, or any part of </a:t>
            </a:r>
            <a:r>
              <a:rPr lang="en-US" sz="700" dirty="0" smtClean="0">
                <a:solidFill>
                  <a:prstClr val="white"/>
                </a:solidFill>
                <a:latin typeface="Verdana" pitchFamily="34" charset="0"/>
                <a:ea typeface="Verdana" pitchFamily="34" charset="0"/>
                <a:cs typeface="Verdana" pitchFamily="34" charset="0"/>
              </a:rPr>
              <a:t>it, may </a:t>
            </a:r>
            <a:r>
              <a:rPr lang="en-US" sz="700" dirty="0">
                <a:solidFill>
                  <a:prstClr val="white"/>
                </a:solidFill>
                <a:latin typeface="Verdana" pitchFamily="34" charset="0"/>
                <a:ea typeface="Verdana" pitchFamily="34" charset="0"/>
                <a:cs typeface="Verdana" pitchFamily="34" charset="0"/>
              </a:rPr>
              <a:t>not be reproduced, copied, circulated and/or distributed nor quoted without prior written approval from Atos.</a:t>
            </a:r>
          </a:p>
        </p:txBody>
      </p:sp>
      <p:pic>
        <p:nvPicPr>
          <p:cNvPr id="9" name="Picture 8">
            <a:extLst>
              <a:ext uri="{FF2B5EF4-FFF2-40B4-BE49-F238E27FC236}">
                <a16:creationId xmlns:a16="http://schemas.microsoft.com/office/drawing/2014/main" xmlns="" id="{EBD77CA9-E9B2-4B00-9505-00DBB336A8D2}"/>
              </a:ext>
            </a:extLst>
          </p:cNvPr>
          <p:cNvPicPr>
            <a:picLocks noChangeAspect="1"/>
          </p:cNvPicPr>
          <p:nvPr userDrawn="1"/>
        </p:nvPicPr>
        <p:blipFill>
          <a:blip r:embed="rId3"/>
          <a:stretch>
            <a:fillRect/>
          </a:stretch>
        </p:blipFill>
        <p:spPr>
          <a:xfrm>
            <a:off x="7062713" y="6030111"/>
            <a:ext cx="1911299" cy="444636"/>
          </a:xfrm>
          <a:prstGeom prst="rect">
            <a:avLst/>
          </a:prstGeom>
        </p:spPr>
      </p:pic>
    </p:spTree>
    <p:extLst>
      <p:ext uri="{BB962C8B-B14F-4D97-AF65-F5344CB8AC3E}">
        <p14:creationId xmlns:p14="http://schemas.microsoft.com/office/powerpoint/2010/main" val="352882888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mber slide #5">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2078112"/>
            <a:ext cx="9180512" cy="2701776"/>
          </a:xfrm>
          <a:prstGeom prst="rect">
            <a:avLst/>
          </a:prstGeom>
        </p:spPr>
      </p:pic>
      <p:sp>
        <p:nvSpPr>
          <p:cNvPr id="4" name="Text Placeholder 4"/>
          <p:cNvSpPr>
            <a:spLocks noGrp="1"/>
          </p:cNvSpPr>
          <p:nvPr>
            <p:ph type="body" sz="quarter" idx="10"/>
          </p:nvPr>
        </p:nvSpPr>
        <p:spPr>
          <a:xfrm>
            <a:off x="3203848" y="2247901"/>
            <a:ext cx="5771876" cy="2374900"/>
          </a:xfrm>
        </p:spPr>
        <p:txBody>
          <a:bodyPr/>
          <a:lstStyle>
            <a:lvl1pPr marL="0" indent="0">
              <a:spcBef>
                <a:spcPts val="0"/>
              </a:spcBef>
              <a:buNone/>
              <a:defRPr sz="2800" b="1">
                <a:solidFill>
                  <a:schemeClr val="bg1"/>
                </a:solidFill>
              </a:defRPr>
            </a:lvl1pPr>
            <a:lvl2pPr marL="0" indent="0">
              <a:spcBef>
                <a:spcPts val="0"/>
              </a:spcBef>
              <a:buNone/>
              <a:defRPr sz="2400">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5425099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theme" Target="../theme/theme2.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theme" Target="../theme/theme3.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10" name="AddCustomFooter#1"/>
          <p:cNvSpPr txBox="1"/>
          <p:nvPr userDrawn="1"/>
        </p:nvSpPr>
        <p:spPr>
          <a:xfrm>
            <a:off x="280245" y="6439429"/>
            <a:ext cx="2079095" cy="123111"/>
          </a:xfrm>
          <a:prstGeom prst="rect">
            <a:avLst/>
          </a:prstGeom>
          <a:noFill/>
        </p:spPr>
        <p:txBody>
          <a:bodyPr wrap="none" lIns="0" tIns="0" rIns="0" bIns="0" rtlCol="0" anchor="ctr">
            <a:spAutoFit/>
          </a:bodyPr>
          <a:lstStyle/>
          <a:p>
            <a:fld id="{6971936E-DEB9-479F-A215-67E5B2252768}" type="slidenum">
              <a:rPr lang="en-US" sz="800" baseline="0" smtClean="0">
                <a:latin typeface="Verdana" pitchFamily="34" charset="0"/>
                <a:ea typeface="Verdana" pitchFamily="34" charset="0"/>
                <a:cs typeface="Verdana" pitchFamily="34" charset="0"/>
              </a:rPr>
              <a:t>‹#›</a:t>
            </a:fld>
            <a:r>
              <a:rPr lang="en-US" sz="800" baseline="0" dirty="0" smtClean="0">
                <a:latin typeface="Verdana" pitchFamily="34" charset="0"/>
                <a:ea typeface="Verdana" pitchFamily="34" charset="0"/>
                <a:cs typeface="Verdana" pitchFamily="34" charset="0"/>
              </a:rPr>
              <a:t> | </a:t>
            </a:r>
            <a:r>
              <a:rPr lang="en-US" sz="800" baseline="0" dirty="0">
                <a:latin typeface="Verdana" pitchFamily="34" charset="0"/>
                <a:ea typeface="Verdana" pitchFamily="34" charset="0"/>
                <a:cs typeface="Verdana" pitchFamily="34" charset="0"/>
              </a:rPr>
              <a:t>© Atos | Syntel - For internal use </a:t>
            </a:r>
            <a:endParaRPr lang="nl-NL" sz="800" dirty="0">
              <a:latin typeface="Verdana" pitchFamily="34" charset="0"/>
              <a:ea typeface="Verdana" pitchFamily="34" charset="0"/>
              <a:cs typeface="Verdana" pitchFamily="34" charset="0"/>
            </a:endParaRPr>
          </a:p>
        </p:txBody>
      </p:sp>
      <p:sp>
        <p:nvSpPr>
          <p:cNvPr id="14" name="Text Placeholder 2"/>
          <p:cNvSpPr>
            <a:spLocks noGrp="1"/>
          </p:cNvSpPr>
          <p:nvPr>
            <p:ph type="body" idx="1"/>
          </p:nvPr>
        </p:nvSpPr>
        <p:spPr>
          <a:xfrm>
            <a:off x="289249" y="1454401"/>
            <a:ext cx="8675238" cy="4537884"/>
          </a:xfrm>
          <a:prstGeom prst="rect">
            <a:avLst/>
          </a:prstGeom>
        </p:spPr>
        <p:txBody>
          <a:bodyPr vert="horz" lIns="0" tIns="0" rIns="0" bIns="0" rtlCol="0">
            <a:noAutofit/>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6" name="Title Placeholder 1"/>
          <p:cNvSpPr>
            <a:spLocks noGrp="1"/>
          </p:cNvSpPr>
          <p:nvPr>
            <p:ph type="title"/>
          </p:nvPr>
        </p:nvSpPr>
        <p:spPr>
          <a:xfrm>
            <a:off x="289249" y="164637"/>
            <a:ext cx="8675239" cy="756000"/>
          </a:xfrm>
          <a:prstGeom prst="rect">
            <a:avLst/>
          </a:prstGeom>
        </p:spPr>
        <p:txBody>
          <a:bodyPr vert="horz" lIns="0" tIns="45720" rIns="0" bIns="45720" rtlCol="0" anchor="t" anchorCtr="0">
            <a:noAutofit/>
          </a:bodyPr>
          <a:lstStyle/>
          <a:p>
            <a:r>
              <a:rPr lang="nl-NL" dirty="0"/>
              <a:t>Click to edit the </a:t>
            </a:r>
            <a:r>
              <a:rPr lang="nl-NL" dirty="0" smtClean="0"/>
              <a:t>header</a:t>
            </a:r>
            <a:br>
              <a:rPr lang="nl-NL" dirty="0" smtClean="0"/>
            </a:br>
            <a:endParaRPr lang="nl-NL" dirty="0"/>
          </a:p>
        </p:txBody>
      </p:sp>
      <p:cxnSp>
        <p:nvCxnSpPr>
          <p:cNvPr id="6" name="Straight Connector 5"/>
          <p:cNvCxnSpPr>
            <a:cxnSpLocks/>
          </p:cNvCxnSpPr>
          <p:nvPr userDrawn="1"/>
        </p:nvCxnSpPr>
        <p:spPr>
          <a:xfrm>
            <a:off x="289249" y="1259909"/>
            <a:ext cx="8860432" cy="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606E602D-FA1B-4AE5-B8F2-F42DAE337BD8}"/>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7521717" y="6366895"/>
            <a:ext cx="1452294" cy="337855"/>
          </a:xfrm>
          <a:prstGeom prst="rect">
            <a:avLst/>
          </a:prstGeom>
        </p:spPr>
      </p:pic>
      <p:cxnSp>
        <p:nvCxnSpPr>
          <p:cNvPr id="12" name="Straight Connector 11"/>
          <p:cNvCxnSpPr>
            <a:cxnSpLocks/>
          </p:cNvCxnSpPr>
          <p:nvPr userDrawn="1"/>
        </p:nvCxnSpPr>
        <p:spPr>
          <a:xfrm>
            <a:off x="289249" y="6167837"/>
            <a:ext cx="8860536"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93183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baseline="0">
          <a:solidFill>
            <a:schemeClr val="tx1"/>
          </a:solidFill>
          <a:latin typeface="Verdana" pitchFamily="34" charset="0"/>
          <a:ea typeface="Verdana" pitchFamily="34" charset="0"/>
          <a:cs typeface="Verdana" pitchFamily="34" charset="0"/>
        </a:defRPr>
      </a:lvl1pPr>
    </p:titleStyle>
    <p:bodyStyle>
      <a:lvl1pPr marL="270000" indent="-270000" algn="l" defTabSz="914400" rtl="0" eaLnBrk="1" latinLnBrk="0" hangingPunct="1">
        <a:spcBef>
          <a:spcPts val="0"/>
        </a:spcBef>
        <a:spcAft>
          <a:spcPts val="300"/>
        </a:spcAft>
        <a:buClr>
          <a:schemeClr val="tx2"/>
        </a:buClr>
        <a:buFont typeface="Lucida Sans Unicode" pitchFamily="34" charset="0"/>
        <a:buChar char="▶"/>
        <a:defRPr sz="1400" kern="1200" baseline="0">
          <a:solidFill>
            <a:schemeClr val="tx1"/>
          </a:solidFill>
          <a:latin typeface="Verdana" pitchFamily="34" charset="0"/>
          <a:ea typeface="Verdana" pitchFamily="34" charset="0"/>
          <a:cs typeface="Verdana" pitchFamily="34" charset="0"/>
        </a:defRPr>
      </a:lvl1pPr>
      <a:lvl2pPr marL="548640" indent="-270000" algn="l" defTabSz="914400" rtl="0" eaLnBrk="1" latinLnBrk="0" hangingPunct="1">
        <a:spcBef>
          <a:spcPts val="0"/>
        </a:spcBef>
        <a:spcAft>
          <a:spcPts val="300"/>
        </a:spcAft>
        <a:buClr>
          <a:schemeClr val="tx2"/>
        </a:buClr>
        <a:buFont typeface="Arial" pitchFamily="34" charset="0"/>
        <a:buChar char="–"/>
        <a:defRPr sz="1400" kern="1200" baseline="0">
          <a:solidFill>
            <a:schemeClr val="tx1"/>
          </a:solidFill>
          <a:latin typeface="Verdana" pitchFamily="34" charset="0"/>
          <a:ea typeface="Verdana" pitchFamily="34" charset="0"/>
          <a:cs typeface="Verdana" pitchFamily="34" charset="0"/>
        </a:defRPr>
      </a:lvl2pPr>
      <a:lvl3pPr marL="822960" indent="-270000" algn="l" defTabSz="914400" rtl="0" eaLnBrk="1" latinLnBrk="0" hangingPunct="1">
        <a:spcBef>
          <a:spcPts val="0"/>
        </a:spcBef>
        <a:spcAft>
          <a:spcPts val="300"/>
        </a:spcAft>
        <a:buClr>
          <a:schemeClr val="tx2"/>
        </a:buClr>
        <a:buFont typeface="Arial" pitchFamily="34" charset="0"/>
        <a:buChar char="•"/>
        <a:defRPr sz="1400" kern="1200">
          <a:solidFill>
            <a:schemeClr val="tx1"/>
          </a:solidFill>
          <a:latin typeface="Verdana" pitchFamily="34" charset="0"/>
          <a:ea typeface="Verdana" pitchFamily="34" charset="0"/>
          <a:cs typeface="Verdana" pitchFamily="34" charset="0"/>
        </a:defRPr>
      </a:lvl3pPr>
      <a:lvl4pPr marL="1097280" indent="-270000" algn="l" defTabSz="914400" rtl="0" eaLnBrk="1" latinLnBrk="0" hangingPunct="1">
        <a:spcBef>
          <a:spcPts val="0"/>
        </a:spcBef>
        <a:spcAft>
          <a:spcPts val="300"/>
        </a:spcAft>
        <a:buClr>
          <a:schemeClr val="tx2"/>
        </a:buClr>
        <a:buFont typeface="Arial" pitchFamily="34" charset="0"/>
        <a:buChar char="–"/>
        <a:defRPr sz="1400" kern="1200" baseline="0">
          <a:solidFill>
            <a:schemeClr val="tx1"/>
          </a:solidFill>
          <a:latin typeface="Verdana" pitchFamily="34" charset="0"/>
          <a:ea typeface="Verdana" pitchFamily="34" charset="0"/>
          <a:cs typeface="Verdana" pitchFamily="34" charset="0"/>
        </a:defRPr>
      </a:lvl4pPr>
      <a:lvl5pPr marL="1371600" indent="-270000" algn="l" defTabSz="914400" rtl="0" eaLnBrk="1" latinLnBrk="0" hangingPunct="1">
        <a:spcBef>
          <a:spcPts val="0"/>
        </a:spcBef>
        <a:spcAft>
          <a:spcPts val="300"/>
        </a:spcAft>
        <a:buClr>
          <a:schemeClr val="tx2"/>
        </a:buClr>
        <a:buFont typeface="Arial" pitchFamily="34" charset="0"/>
        <a:buChar char="»"/>
        <a:defRPr sz="14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686">
          <p15:clr>
            <a:srgbClr val="F26B43"/>
          </p15:clr>
        </p15:guide>
        <p15:guide id="4294967295" pos="182">
          <p15:clr>
            <a:srgbClr val="F26B43"/>
          </p15:clr>
        </p15:guide>
        <p15:guide id="4294967295" pos="5654">
          <p15:clr>
            <a:srgbClr val="F26B43"/>
          </p15:clr>
        </p15:guide>
        <p15:guide id="4294967295" orient="horz" pos="28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10" name="AddCustomFooter#1"/>
          <p:cNvSpPr txBox="1"/>
          <p:nvPr userDrawn="1"/>
        </p:nvSpPr>
        <p:spPr>
          <a:xfrm>
            <a:off x="280245" y="6439429"/>
            <a:ext cx="2079095" cy="123111"/>
          </a:xfrm>
          <a:prstGeom prst="rect">
            <a:avLst/>
          </a:prstGeom>
          <a:noFill/>
        </p:spPr>
        <p:txBody>
          <a:bodyPr wrap="none" lIns="0" tIns="0" rIns="0" bIns="0" rtlCol="0" anchor="ctr">
            <a:spAutoFit/>
          </a:bodyPr>
          <a:lstStyle/>
          <a:p>
            <a:pPr fontAlgn="auto">
              <a:spcBef>
                <a:spcPts val="0"/>
              </a:spcBef>
              <a:spcAft>
                <a:spcPts val="0"/>
              </a:spcAft>
            </a:pPr>
            <a:fld id="{6971936E-DEB9-479F-A215-67E5B2252768}" type="slidenum">
              <a:rPr lang="en-US" sz="800" smtClean="0">
                <a:solidFill>
                  <a:prstClr val="black"/>
                </a:solidFill>
                <a:ea typeface="Verdana" pitchFamily="34" charset="0"/>
                <a:cs typeface="Verdana" pitchFamily="34" charset="0"/>
              </a:rPr>
              <a:pPr fontAlgn="auto">
                <a:spcBef>
                  <a:spcPts val="0"/>
                </a:spcBef>
                <a:spcAft>
                  <a:spcPts val="0"/>
                </a:spcAft>
              </a:pPr>
              <a:t>‹#›</a:t>
            </a:fld>
            <a:r>
              <a:rPr lang="en-US" sz="800" dirty="0" smtClean="0">
                <a:solidFill>
                  <a:prstClr val="black"/>
                </a:solidFill>
                <a:ea typeface="Verdana" pitchFamily="34" charset="0"/>
                <a:cs typeface="Verdana" pitchFamily="34" charset="0"/>
              </a:rPr>
              <a:t> | </a:t>
            </a:r>
            <a:r>
              <a:rPr lang="en-US" sz="800" dirty="0">
                <a:solidFill>
                  <a:prstClr val="black"/>
                </a:solidFill>
                <a:ea typeface="Verdana" pitchFamily="34" charset="0"/>
                <a:cs typeface="Verdana" pitchFamily="34" charset="0"/>
              </a:rPr>
              <a:t>© Atos | Syntel - For internal use </a:t>
            </a:r>
            <a:endParaRPr lang="nl-NL" sz="800" dirty="0">
              <a:solidFill>
                <a:prstClr val="black"/>
              </a:solidFill>
              <a:ea typeface="Verdana" pitchFamily="34" charset="0"/>
              <a:cs typeface="Verdana" pitchFamily="34" charset="0"/>
            </a:endParaRPr>
          </a:p>
        </p:txBody>
      </p:sp>
      <p:sp>
        <p:nvSpPr>
          <p:cNvPr id="14" name="Text Placeholder 2"/>
          <p:cNvSpPr>
            <a:spLocks noGrp="1"/>
          </p:cNvSpPr>
          <p:nvPr>
            <p:ph type="body" idx="1"/>
          </p:nvPr>
        </p:nvSpPr>
        <p:spPr>
          <a:xfrm>
            <a:off x="289249" y="1454401"/>
            <a:ext cx="8675238" cy="4537884"/>
          </a:xfrm>
          <a:prstGeom prst="rect">
            <a:avLst/>
          </a:prstGeom>
        </p:spPr>
        <p:txBody>
          <a:bodyPr vert="horz" lIns="0" tIns="0" rIns="0" bIns="0" rtlCol="0">
            <a:noAutofit/>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6" name="Title Placeholder 1"/>
          <p:cNvSpPr>
            <a:spLocks noGrp="1"/>
          </p:cNvSpPr>
          <p:nvPr>
            <p:ph type="title"/>
          </p:nvPr>
        </p:nvSpPr>
        <p:spPr>
          <a:xfrm>
            <a:off x="289249" y="164637"/>
            <a:ext cx="8675239" cy="756000"/>
          </a:xfrm>
          <a:prstGeom prst="rect">
            <a:avLst/>
          </a:prstGeom>
        </p:spPr>
        <p:txBody>
          <a:bodyPr vert="horz" lIns="0" tIns="45720" rIns="0" bIns="45720" rtlCol="0" anchor="t" anchorCtr="0">
            <a:noAutofit/>
          </a:bodyPr>
          <a:lstStyle/>
          <a:p>
            <a:r>
              <a:rPr lang="nl-NL" dirty="0"/>
              <a:t>Click to edit the </a:t>
            </a:r>
            <a:r>
              <a:rPr lang="nl-NL" dirty="0" smtClean="0"/>
              <a:t>header</a:t>
            </a:r>
            <a:br>
              <a:rPr lang="nl-NL" dirty="0" smtClean="0"/>
            </a:br>
            <a:endParaRPr lang="nl-NL" dirty="0"/>
          </a:p>
        </p:txBody>
      </p:sp>
      <p:cxnSp>
        <p:nvCxnSpPr>
          <p:cNvPr id="6" name="Straight Connector 5"/>
          <p:cNvCxnSpPr>
            <a:cxnSpLocks/>
          </p:cNvCxnSpPr>
          <p:nvPr userDrawn="1"/>
        </p:nvCxnSpPr>
        <p:spPr>
          <a:xfrm>
            <a:off x="289249" y="1259909"/>
            <a:ext cx="8860432" cy="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606E602D-FA1B-4AE5-B8F2-F42DAE337BD8}"/>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7521717" y="6366895"/>
            <a:ext cx="1452294" cy="337855"/>
          </a:xfrm>
          <a:prstGeom prst="rect">
            <a:avLst/>
          </a:prstGeom>
        </p:spPr>
      </p:pic>
      <p:cxnSp>
        <p:nvCxnSpPr>
          <p:cNvPr id="12" name="Straight Connector 11"/>
          <p:cNvCxnSpPr>
            <a:cxnSpLocks/>
          </p:cNvCxnSpPr>
          <p:nvPr userDrawn="1"/>
        </p:nvCxnSpPr>
        <p:spPr>
          <a:xfrm>
            <a:off x="289249" y="6167837"/>
            <a:ext cx="8860536"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148840"/>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baseline="0">
          <a:solidFill>
            <a:schemeClr val="tx1"/>
          </a:solidFill>
          <a:latin typeface="Verdana" pitchFamily="34" charset="0"/>
          <a:ea typeface="Verdana" pitchFamily="34" charset="0"/>
          <a:cs typeface="Verdana" pitchFamily="34" charset="0"/>
        </a:defRPr>
      </a:lvl1pPr>
    </p:titleStyle>
    <p:bodyStyle>
      <a:lvl1pPr marL="270000" indent="-270000" algn="l" defTabSz="914400" rtl="0" eaLnBrk="1" latinLnBrk="0" hangingPunct="1">
        <a:spcBef>
          <a:spcPts val="0"/>
        </a:spcBef>
        <a:spcAft>
          <a:spcPts val="300"/>
        </a:spcAft>
        <a:buClr>
          <a:schemeClr val="tx2"/>
        </a:buClr>
        <a:buFont typeface="Lucida Sans Unicode" pitchFamily="34" charset="0"/>
        <a:buChar char="▶"/>
        <a:defRPr sz="1400" kern="1200" baseline="0">
          <a:solidFill>
            <a:schemeClr val="tx1"/>
          </a:solidFill>
          <a:latin typeface="Verdana" pitchFamily="34" charset="0"/>
          <a:ea typeface="Verdana" pitchFamily="34" charset="0"/>
          <a:cs typeface="Verdana" pitchFamily="34" charset="0"/>
        </a:defRPr>
      </a:lvl1pPr>
      <a:lvl2pPr marL="548640" indent="-270000" algn="l" defTabSz="914400" rtl="0" eaLnBrk="1" latinLnBrk="0" hangingPunct="1">
        <a:spcBef>
          <a:spcPts val="0"/>
        </a:spcBef>
        <a:spcAft>
          <a:spcPts val="300"/>
        </a:spcAft>
        <a:buClr>
          <a:schemeClr val="tx2"/>
        </a:buClr>
        <a:buFont typeface="Arial" pitchFamily="34" charset="0"/>
        <a:buChar char="–"/>
        <a:defRPr sz="1400" kern="1200" baseline="0">
          <a:solidFill>
            <a:schemeClr val="tx1"/>
          </a:solidFill>
          <a:latin typeface="Verdana" pitchFamily="34" charset="0"/>
          <a:ea typeface="Verdana" pitchFamily="34" charset="0"/>
          <a:cs typeface="Verdana" pitchFamily="34" charset="0"/>
        </a:defRPr>
      </a:lvl2pPr>
      <a:lvl3pPr marL="822960" indent="-270000" algn="l" defTabSz="914400" rtl="0" eaLnBrk="1" latinLnBrk="0" hangingPunct="1">
        <a:spcBef>
          <a:spcPts val="0"/>
        </a:spcBef>
        <a:spcAft>
          <a:spcPts val="300"/>
        </a:spcAft>
        <a:buClr>
          <a:schemeClr val="tx2"/>
        </a:buClr>
        <a:buFont typeface="Arial" pitchFamily="34" charset="0"/>
        <a:buChar char="•"/>
        <a:defRPr sz="1400" kern="1200">
          <a:solidFill>
            <a:schemeClr val="tx1"/>
          </a:solidFill>
          <a:latin typeface="Verdana" pitchFamily="34" charset="0"/>
          <a:ea typeface="Verdana" pitchFamily="34" charset="0"/>
          <a:cs typeface="Verdana" pitchFamily="34" charset="0"/>
        </a:defRPr>
      </a:lvl3pPr>
      <a:lvl4pPr marL="1097280" indent="-270000" algn="l" defTabSz="914400" rtl="0" eaLnBrk="1" latinLnBrk="0" hangingPunct="1">
        <a:spcBef>
          <a:spcPts val="0"/>
        </a:spcBef>
        <a:spcAft>
          <a:spcPts val="300"/>
        </a:spcAft>
        <a:buClr>
          <a:schemeClr val="tx2"/>
        </a:buClr>
        <a:buFont typeface="Arial" pitchFamily="34" charset="0"/>
        <a:buChar char="–"/>
        <a:defRPr sz="1400" kern="1200" baseline="0">
          <a:solidFill>
            <a:schemeClr val="tx1"/>
          </a:solidFill>
          <a:latin typeface="Verdana" pitchFamily="34" charset="0"/>
          <a:ea typeface="Verdana" pitchFamily="34" charset="0"/>
          <a:cs typeface="Verdana" pitchFamily="34" charset="0"/>
        </a:defRPr>
      </a:lvl4pPr>
      <a:lvl5pPr marL="1371600" indent="-270000" algn="l" defTabSz="914400" rtl="0" eaLnBrk="1" latinLnBrk="0" hangingPunct="1">
        <a:spcBef>
          <a:spcPts val="0"/>
        </a:spcBef>
        <a:spcAft>
          <a:spcPts val="300"/>
        </a:spcAft>
        <a:buClr>
          <a:schemeClr val="tx2"/>
        </a:buClr>
        <a:buFont typeface="Arial" pitchFamily="34" charset="0"/>
        <a:buChar char="»"/>
        <a:defRPr sz="14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686">
          <p15:clr>
            <a:srgbClr val="F26B43"/>
          </p15:clr>
        </p15:guide>
        <p15:guide id="4294967295" pos="182">
          <p15:clr>
            <a:srgbClr val="F26B43"/>
          </p15:clr>
        </p15:guide>
        <p15:guide id="4294967295" pos="5654">
          <p15:clr>
            <a:srgbClr val="F26B43"/>
          </p15:clr>
        </p15:guide>
        <p15:guide id="4294967295" orient="horz" pos="28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10" name="AddCustomFooter#1"/>
          <p:cNvSpPr txBox="1"/>
          <p:nvPr userDrawn="1"/>
        </p:nvSpPr>
        <p:spPr>
          <a:xfrm>
            <a:off x="280245" y="6439429"/>
            <a:ext cx="2079095" cy="123111"/>
          </a:xfrm>
          <a:prstGeom prst="rect">
            <a:avLst/>
          </a:prstGeom>
          <a:noFill/>
        </p:spPr>
        <p:txBody>
          <a:bodyPr wrap="none" lIns="0" tIns="0" rIns="0" bIns="0" rtlCol="0" anchor="ctr">
            <a:spAutoFit/>
          </a:bodyPr>
          <a:lstStyle/>
          <a:p>
            <a:pPr fontAlgn="auto">
              <a:spcBef>
                <a:spcPts val="0"/>
              </a:spcBef>
              <a:spcAft>
                <a:spcPts val="0"/>
              </a:spcAft>
            </a:pPr>
            <a:fld id="{6971936E-DEB9-479F-A215-67E5B2252768}" type="slidenum">
              <a:rPr lang="en-US" sz="800" smtClean="0">
                <a:solidFill>
                  <a:prstClr val="black"/>
                </a:solidFill>
                <a:ea typeface="Verdana" pitchFamily="34" charset="0"/>
                <a:cs typeface="Verdana" pitchFamily="34" charset="0"/>
              </a:rPr>
              <a:pPr fontAlgn="auto">
                <a:spcBef>
                  <a:spcPts val="0"/>
                </a:spcBef>
                <a:spcAft>
                  <a:spcPts val="0"/>
                </a:spcAft>
              </a:pPr>
              <a:t>‹#›</a:t>
            </a:fld>
            <a:r>
              <a:rPr lang="en-US" sz="800" dirty="0" smtClean="0">
                <a:solidFill>
                  <a:prstClr val="black"/>
                </a:solidFill>
                <a:ea typeface="Verdana" pitchFamily="34" charset="0"/>
                <a:cs typeface="Verdana" pitchFamily="34" charset="0"/>
              </a:rPr>
              <a:t> | </a:t>
            </a:r>
            <a:r>
              <a:rPr lang="en-US" sz="800" dirty="0">
                <a:solidFill>
                  <a:prstClr val="black"/>
                </a:solidFill>
                <a:ea typeface="Verdana" pitchFamily="34" charset="0"/>
                <a:cs typeface="Verdana" pitchFamily="34" charset="0"/>
              </a:rPr>
              <a:t>© Atos | Syntel - For internal use </a:t>
            </a:r>
            <a:endParaRPr lang="nl-NL" sz="800" dirty="0">
              <a:solidFill>
                <a:prstClr val="black"/>
              </a:solidFill>
              <a:ea typeface="Verdana" pitchFamily="34" charset="0"/>
              <a:cs typeface="Verdana" pitchFamily="34" charset="0"/>
            </a:endParaRPr>
          </a:p>
        </p:txBody>
      </p:sp>
      <p:sp>
        <p:nvSpPr>
          <p:cNvPr id="14" name="Text Placeholder 2"/>
          <p:cNvSpPr>
            <a:spLocks noGrp="1"/>
          </p:cNvSpPr>
          <p:nvPr>
            <p:ph type="body" idx="1"/>
          </p:nvPr>
        </p:nvSpPr>
        <p:spPr>
          <a:xfrm>
            <a:off x="289249" y="1454401"/>
            <a:ext cx="8675238" cy="4537884"/>
          </a:xfrm>
          <a:prstGeom prst="rect">
            <a:avLst/>
          </a:prstGeom>
        </p:spPr>
        <p:txBody>
          <a:bodyPr vert="horz" lIns="0" tIns="0" rIns="0" bIns="0" rtlCol="0">
            <a:noAutofit/>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6" name="Title Placeholder 1"/>
          <p:cNvSpPr>
            <a:spLocks noGrp="1"/>
          </p:cNvSpPr>
          <p:nvPr>
            <p:ph type="title"/>
          </p:nvPr>
        </p:nvSpPr>
        <p:spPr>
          <a:xfrm>
            <a:off x="289249" y="164637"/>
            <a:ext cx="8675239" cy="756000"/>
          </a:xfrm>
          <a:prstGeom prst="rect">
            <a:avLst/>
          </a:prstGeom>
        </p:spPr>
        <p:txBody>
          <a:bodyPr vert="horz" lIns="0" tIns="45720" rIns="0" bIns="45720" rtlCol="0" anchor="t" anchorCtr="0">
            <a:noAutofit/>
          </a:bodyPr>
          <a:lstStyle/>
          <a:p>
            <a:r>
              <a:rPr lang="nl-NL" dirty="0"/>
              <a:t>Click to edit the </a:t>
            </a:r>
            <a:r>
              <a:rPr lang="nl-NL" dirty="0" smtClean="0"/>
              <a:t>header</a:t>
            </a:r>
            <a:br>
              <a:rPr lang="nl-NL" dirty="0" smtClean="0"/>
            </a:br>
            <a:endParaRPr lang="nl-NL" dirty="0"/>
          </a:p>
        </p:txBody>
      </p:sp>
      <p:cxnSp>
        <p:nvCxnSpPr>
          <p:cNvPr id="6" name="Straight Connector 5"/>
          <p:cNvCxnSpPr>
            <a:cxnSpLocks/>
          </p:cNvCxnSpPr>
          <p:nvPr userDrawn="1"/>
        </p:nvCxnSpPr>
        <p:spPr>
          <a:xfrm>
            <a:off x="289249" y="1259909"/>
            <a:ext cx="8860432" cy="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606E602D-FA1B-4AE5-B8F2-F42DAE337BD8}"/>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7521717" y="6366895"/>
            <a:ext cx="1452294" cy="337855"/>
          </a:xfrm>
          <a:prstGeom prst="rect">
            <a:avLst/>
          </a:prstGeom>
        </p:spPr>
      </p:pic>
      <p:cxnSp>
        <p:nvCxnSpPr>
          <p:cNvPr id="12" name="Straight Connector 11"/>
          <p:cNvCxnSpPr>
            <a:cxnSpLocks/>
          </p:cNvCxnSpPr>
          <p:nvPr userDrawn="1"/>
        </p:nvCxnSpPr>
        <p:spPr>
          <a:xfrm>
            <a:off x="289249" y="6167837"/>
            <a:ext cx="8860536"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813591"/>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baseline="0">
          <a:solidFill>
            <a:schemeClr val="tx1"/>
          </a:solidFill>
          <a:latin typeface="Verdana" pitchFamily="34" charset="0"/>
          <a:ea typeface="Verdana" pitchFamily="34" charset="0"/>
          <a:cs typeface="Verdana" pitchFamily="34" charset="0"/>
        </a:defRPr>
      </a:lvl1pPr>
    </p:titleStyle>
    <p:bodyStyle>
      <a:lvl1pPr marL="270000" indent="-270000" algn="l" defTabSz="914400" rtl="0" eaLnBrk="1" latinLnBrk="0" hangingPunct="1">
        <a:spcBef>
          <a:spcPts val="0"/>
        </a:spcBef>
        <a:spcAft>
          <a:spcPts val="300"/>
        </a:spcAft>
        <a:buClr>
          <a:schemeClr val="tx2"/>
        </a:buClr>
        <a:buFont typeface="Lucida Sans Unicode" pitchFamily="34" charset="0"/>
        <a:buChar char="▶"/>
        <a:defRPr sz="1400" kern="1200" baseline="0">
          <a:solidFill>
            <a:schemeClr val="tx1"/>
          </a:solidFill>
          <a:latin typeface="Verdana" pitchFamily="34" charset="0"/>
          <a:ea typeface="Verdana" pitchFamily="34" charset="0"/>
          <a:cs typeface="Verdana" pitchFamily="34" charset="0"/>
        </a:defRPr>
      </a:lvl1pPr>
      <a:lvl2pPr marL="548640" indent="-270000" algn="l" defTabSz="914400" rtl="0" eaLnBrk="1" latinLnBrk="0" hangingPunct="1">
        <a:spcBef>
          <a:spcPts val="0"/>
        </a:spcBef>
        <a:spcAft>
          <a:spcPts val="300"/>
        </a:spcAft>
        <a:buClr>
          <a:schemeClr val="tx2"/>
        </a:buClr>
        <a:buFont typeface="Arial" pitchFamily="34" charset="0"/>
        <a:buChar char="–"/>
        <a:defRPr sz="1400" kern="1200" baseline="0">
          <a:solidFill>
            <a:schemeClr val="tx1"/>
          </a:solidFill>
          <a:latin typeface="Verdana" pitchFamily="34" charset="0"/>
          <a:ea typeface="Verdana" pitchFamily="34" charset="0"/>
          <a:cs typeface="Verdana" pitchFamily="34" charset="0"/>
        </a:defRPr>
      </a:lvl2pPr>
      <a:lvl3pPr marL="822960" indent="-270000" algn="l" defTabSz="914400" rtl="0" eaLnBrk="1" latinLnBrk="0" hangingPunct="1">
        <a:spcBef>
          <a:spcPts val="0"/>
        </a:spcBef>
        <a:spcAft>
          <a:spcPts val="300"/>
        </a:spcAft>
        <a:buClr>
          <a:schemeClr val="tx2"/>
        </a:buClr>
        <a:buFont typeface="Arial" pitchFamily="34" charset="0"/>
        <a:buChar char="•"/>
        <a:defRPr sz="1400" kern="1200">
          <a:solidFill>
            <a:schemeClr val="tx1"/>
          </a:solidFill>
          <a:latin typeface="Verdana" pitchFamily="34" charset="0"/>
          <a:ea typeface="Verdana" pitchFamily="34" charset="0"/>
          <a:cs typeface="Verdana" pitchFamily="34" charset="0"/>
        </a:defRPr>
      </a:lvl3pPr>
      <a:lvl4pPr marL="1097280" indent="-270000" algn="l" defTabSz="914400" rtl="0" eaLnBrk="1" latinLnBrk="0" hangingPunct="1">
        <a:spcBef>
          <a:spcPts val="0"/>
        </a:spcBef>
        <a:spcAft>
          <a:spcPts val="300"/>
        </a:spcAft>
        <a:buClr>
          <a:schemeClr val="tx2"/>
        </a:buClr>
        <a:buFont typeface="Arial" pitchFamily="34" charset="0"/>
        <a:buChar char="–"/>
        <a:defRPr sz="1400" kern="1200" baseline="0">
          <a:solidFill>
            <a:schemeClr val="tx1"/>
          </a:solidFill>
          <a:latin typeface="Verdana" pitchFamily="34" charset="0"/>
          <a:ea typeface="Verdana" pitchFamily="34" charset="0"/>
          <a:cs typeface="Verdana" pitchFamily="34" charset="0"/>
        </a:defRPr>
      </a:lvl4pPr>
      <a:lvl5pPr marL="1371600" indent="-270000" algn="l" defTabSz="914400" rtl="0" eaLnBrk="1" latinLnBrk="0" hangingPunct="1">
        <a:spcBef>
          <a:spcPts val="0"/>
        </a:spcBef>
        <a:spcAft>
          <a:spcPts val="300"/>
        </a:spcAft>
        <a:buClr>
          <a:schemeClr val="tx2"/>
        </a:buClr>
        <a:buFont typeface="Arial" pitchFamily="34" charset="0"/>
        <a:buChar char="»"/>
        <a:defRPr sz="14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686">
          <p15:clr>
            <a:srgbClr val="F26B43"/>
          </p15:clr>
        </p15:guide>
        <p15:guide id="4294967295" pos="182">
          <p15:clr>
            <a:srgbClr val="F26B43"/>
          </p15:clr>
        </p15:guide>
        <p15:guide id="4294967295" pos="5654">
          <p15:clr>
            <a:srgbClr val="F26B43"/>
          </p15:clr>
        </p15:guide>
        <p15:guide id="4294967295" orient="horz" pos="28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8.xml"/><Relationship Id="rId5" Type="http://schemas.openxmlformats.org/officeDocument/2006/relationships/image" Target="../media/image58.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xml"/><Relationship Id="rId1" Type="http://schemas.openxmlformats.org/officeDocument/2006/relationships/vmlDrawing" Target="../drawings/vmlDrawing3.vml"/><Relationship Id="rId6" Type="http://schemas.openxmlformats.org/officeDocument/2006/relationships/image" Target="../media/image30.png"/><Relationship Id="rId5" Type="http://schemas.openxmlformats.org/officeDocument/2006/relationships/image" Target="../media/image59.png"/><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2.xml"/><Relationship Id="rId7" Type="http://schemas.openxmlformats.org/officeDocument/2006/relationships/oleObject" Target="../embeddings/oleObject1.bin"/><Relationship Id="rId2" Type="http://schemas.openxmlformats.org/officeDocument/2006/relationships/slideLayout" Target="../slideLayouts/slideLayout26.xml"/><Relationship Id="rId1" Type="http://schemas.openxmlformats.org/officeDocument/2006/relationships/vmlDrawing" Target="../drawings/vmlDrawing1.v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8.xml"/><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8.xml"/><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6.emf"/><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22.xml"/><Relationship Id="rId7" Type="http://schemas.openxmlformats.org/officeDocument/2006/relationships/image" Target="../media/image59.png"/><Relationship Id="rId2" Type="http://schemas.openxmlformats.org/officeDocument/2006/relationships/slideLayout" Target="../slideLayouts/slideLayout2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80.jpeg"/><Relationship Id="rId4" Type="http://schemas.openxmlformats.org/officeDocument/2006/relationships/image" Target="../media/image79.emf"/></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8.xml"/><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5.emf"/><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6.emf"/><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0.png"/><Relationship Id="rId1" Type="http://schemas.openxmlformats.org/officeDocument/2006/relationships/slideLayout" Target="../slideLayouts/slideLayout28.xml"/><Relationship Id="rId5" Type="http://schemas.openxmlformats.org/officeDocument/2006/relationships/image" Target="../media/image89.png"/><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28.xml"/><Relationship Id="rId6" Type="http://schemas.openxmlformats.org/officeDocument/2006/relationships/image" Target="../media/image30.png"/><Relationship Id="rId5" Type="http://schemas.openxmlformats.org/officeDocument/2006/relationships/image" Target="../media/image93.emf"/><Relationship Id="rId4" Type="http://schemas.openxmlformats.org/officeDocument/2006/relationships/image" Target="../media/image92.emf"/></Relationships>
</file>

<file path=ppt/slides/_rels/slide42.xml.rels><?xml version="1.0" encoding="UTF-8" standalone="yes"?>
<Relationships xmlns="http://schemas.openxmlformats.org/package/2006/relationships"><Relationship Id="rId8" Type="http://schemas.openxmlformats.org/officeDocument/2006/relationships/hyperlink" Target="http://www.google.co.in/imgres?imgurl=http://bestmoneytrader.com/wp-content/uploads/2010/09/profits.jpg&amp;imgrefurl=http://bestmoneytrader.com/&amp;usg=__LkxbwS_eguiH7t_EGVdBi1yrEM8=&amp;h=480&amp;w=640&amp;sz=35&amp;hl=en&amp;start=4&amp;zoom=1&amp;tbnid=K4dyt7mT_o0fLM:&amp;tbnh=103&amp;tbnw=137&amp;ei=wtCmTYngBZGsrAfE8P3wCQ&amp;prev=/images?q=money+profit&amp;hl=en&amp;gbv=2&amp;tbm=isch&amp;itbs=1" TargetMode="External"/><Relationship Id="rId13" Type="http://schemas.openxmlformats.org/officeDocument/2006/relationships/diagramLayout" Target="../diagrams/layout1.xml"/><Relationship Id="rId3" Type="http://schemas.openxmlformats.org/officeDocument/2006/relationships/image" Target="../media/image94.jpeg"/><Relationship Id="rId7" Type="http://schemas.openxmlformats.org/officeDocument/2006/relationships/image" Target="../media/image96.jpeg"/><Relationship Id="rId12" Type="http://schemas.openxmlformats.org/officeDocument/2006/relationships/diagramData" Target="../diagrams/data1.xml"/><Relationship Id="rId17" Type="http://schemas.openxmlformats.org/officeDocument/2006/relationships/image" Target="../media/image30.png"/><Relationship Id="rId2" Type="http://schemas.openxmlformats.org/officeDocument/2006/relationships/hyperlink" Target="http://www.google.co.in/imgres?imgurl=http://corinet.org/mike/Logo/development.jpg&amp;imgrefurl=http://corinet.org/mike/research.html&amp;usg=__BPaU11Z85r_Kaf5yynujjF_K9o8=&amp;h=665&amp;w=666&amp;sz=43&amp;hl=en&amp;start=2&amp;zoom=1&amp;tbnid=63WJb_XnJUiztM:&amp;tbnh=138&amp;tbnw=138&amp;ei=x9SmTc3PN42urAeOxpDkCQ&amp;prev=/images?q=learning+and+development&amp;hl=en&amp;sa=N&amp;gbv=2&amp;tbm=isch&amp;itbs=1" TargetMode="External"/><Relationship Id="rId16" Type="http://schemas.microsoft.com/office/2007/relationships/diagramDrawing" Target="../diagrams/drawing1.xml"/><Relationship Id="rId1" Type="http://schemas.openxmlformats.org/officeDocument/2006/relationships/slideLayout" Target="../slideLayouts/slideLayout28.xml"/><Relationship Id="rId6" Type="http://schemas.openxmlformats.org/officeDocument/2006/relationships/hyperlink" Target="http://www.google.co.in/imgres?imgurl=http://www.lutfusavas.org/wp-content/uploads/2010/03/happy-employees.jpg&amp;imgrefurl=http://www.lutfusavas.org/tag/tips-business&amp;usg=__uSLTp1EVb-d2O2-NXLG6pkBS32s=&amp;h=334&amp;w=500&amp;sz=81&amp;hl=en&amp;start=10&amp;zoom=1&amp;tbnid=pfgmNynk8rVZnM:&amp;tbnh=87&amp;tbnw=130&amp;ei=BNKmTb--BcHqrAeXoojsCQ&amp;prev=/images?q=happy+employee&amp;hl=en&amp;sa=N&amp;gbv=2&amp;tbm=isch&amp;itbs=1" TargetMode="External"/><Relationship Id="rId11" Type="http://schemas.openxmlformats.org/officeDocument/2006/relationships/image" Target="../media/image98.jpeg"/><Relationship Id="rId5" Type="http://schemas.openxmlformats.org/officeDocument/2006/relationships/image" Target="../media/image95.jpeg"/><Relationship Id="rId15" Type="http://schemas.openxmlformats.org/officeDocument/2006/relationships/diagramColors" Target="../diagrams/colors1.xml"/><Relationship Id="rId10" Type="http://schemas.openxmlformats.org/officeDocument/2006/relationships/hyperlink" Target="http://www.google.co.in/imgres?imgurl=http://www.inboundlogistics.com/cgi-script/csPublisher/library/money1.jpg&amp;imgrefurl=http://www.inboundlogistics.com/articles/features/0302_feature02.shtml&amp;usg=__LrSYwqRqWrULQjg0UtjzNgQhZpo=&amp;h=2105&amp;w=1967&amp;sz=169&amp;hl=en&amp;start=3&amp;zoom=1&amp;tbnid=X5fiTYZoE2wp3M:&amp;tbnh=150&amp;tbnw=140&amp;ei=wtCmTYngBZGsrAfE8P3wCQ&amp;prev=/images?q=money+profit&amp;hl=en&amp;gbv=2&amp;tbm=isch&amp;itbs=1" TargetMode="External"/><Relationship Id="rId4" Type="http://schemas.openxmlformats.org/officeDocument/2006/relationships/hyperlink" Target="http://www.google.co.in/imgres?imgurl=http://www.bdahat.com/images/GlobeHand.jpg&amp;imgrefurl=http://www.bdahat.com/Functional.aspx&amp;usg=__g-enmXT5FFJ3hiFHfd8fjlWF918=&amp;h=1385&amp;w=1277&amp;sz=144&amp;hl=en&amp;start=39&amp;zoom=1&amp;tbnid=VVzpyKREw6_afM:&amp;tbnh=150&amp;tbnw=138&amp;ei=DdOmTbTqFYHmrAe1nuzsCQ&amp;prev=/images?q=globe&amp;start=20&amp;hl=en&amp;sa=N&amp;gbv=2&amp;tbm=isch&amp;itbs=1" TargetMode="External"/><Relationship Id="rId9" Type="http://schemas.openxmlformats.org/officeDocument/2006/relationships/image" Target="../media/image97.jpeg"/><Relationship Id="rId1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8.xml"/><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gif"/><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hyperlink" Target="http://www.google.co.in/url?sa=i&amp;source=images&amp;cd=&amp;cad=rja&amp;docid=c8uT3Br3nhxl_M&amp;tbnid=wgl2X95porrJhM:&amp;ved=0CAUQjRw&amp;url=http://www.allpm.com/index.php/free-resources/articles/94-article/newsletter-article/421-variationistheenemybyharryreverpmp-directorofsixsigmaiil&amp;ei=dIo4UZLfFtGziQefv4CgDQ&amp;psig=AFQjCNGuzZuB5JK6AuD2hkEU7j2JV0fvLA&amp;ust=1362746344258326" TargetMode="External"/><Relationship Id="rId5" Type="http://schemas.openxmlformats.org/officeDocument/2006/relationships/image" Target="../media/image31.jpeg"/><Relationship Id="rId4" Type="http://schemas.openxmlformats.org/officeDocument/2006/relationships/hyperlink" Target="http://www.google.co.in/url?sa=i&amp;rct=j&amp;q=waste+lean&amp;source=images&amp;cd=&amp;cad=rja&amp;docid=CD0zKp--PaWYDM&amp;tbnid=PH8Ay6AOUqXPHM:&amp;ved=0CAUQjRw&amp;url=http://www.excellence.mdina.com.mt/competency/1/lean&amp;ei=VYk4UaqPAsbMkgWHmIDADg&amp;bvm=bv.43287494,d.bmk&amp;psig=AFQjCNF6mU0VYuEkpkSwa36MvLx3JOc1eg&amp;ust=1362745988704813"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png"/><Relationship Id="rId18" Type="http://schemas.openxmlformats.org/officeDocument/2006/relationships/hyperlink" Target="http://www.google.co.in/imgres?imgurl=http://freestandingscalculator.com/wp-content/uploads/2011/08/dollars_256.png&amp;imgrefurl=http://www.stadiumroar.com/freesportssoftware/online-store-software-shop-cart-sporting-goods-recreation/&amp;docid=OXZXhqHPg8ZN-M&amp;tbnid=Nc7JxWWSVUbN3M&amp;w=256&amp;h=256&amp;ei=3qA4Uf7AOob9rAel8YDIDA&amp;ved=0CAgQxiAwBg&amp;iact=rics" TargetMode="External"/><Relationship Id="rId3" Type="http://schemas.openxmlformats.org/officeDocument/2006/relationships/image" Target="../media/image30.png"/><Relationship Id="rId21" Type="http://schemas.openxmlformats.org/officeDocument/2006/relationships/image" Target="../media/image46.png"/><Relationship Id="rId7" Type="http://schemas.openxmlformats.org/officeDocument/2006/relationships/image" Target="../media/image35.jpeg"/><Relationship Id="rId12" Type="http://schemas.openxmlformats.org/officeDocument/2006/relationships/image" Target="../media/image38.png"/><Relationship Id="rId17" Type="http://schemas.openxmlformats.org/officeDocument/2006/relationships/image" Target="../media/image43.jpeg"/><Relationship Id="rId2" Type="http://schemas.openxmlformats.org/officeDocument/2006/relationships/notesSlide" Target="../notesSlides/notesSlide6.xml"/><Relationship Id="rId16" Type="http://schemas.openxmlformats.org/officeDocument/2006/relationships/image" Target="../media/image42.png"/><Relationship Id="rId20" Type="http://schemas.openxmlformats.org/officeDocument/2006/relationships/image" Target="../media/image45.png"/><Relationship Id="rId1" Type="http://schemas.openxmlformats.org/officeDocument/2006/relationships/slideLayout" Target="../slideLayouts/slideLayout28.xml"/><Relationship Id="rId6" Type="http://schemas.openxmlformats.org/officeDocument/2006/relationships/hyperlink" Target="http://www.google.co.in/url?sa=i&amp;rct=j&amp;q=time+icon&amp;source=images&amp;cd=&amp;cad=rja&amp;docid=fEuKSCUMtKRmqM&amp;tbnid=3ksczmxTNiaZ8M:&amp;ved=0CAUQjRw&amp;url=http://tjsthings.wordpress.com/2011/12/30/the-gift-of-time/&amp;ei=gI04UdrOLIqeiAf-noDoBg&amp;bvm=bv.43287494,d.bmk&amp;psig=AFQjCNGMdJ4ENKd7FImDagsKUyaiJmu1og&amp;ust=1362747058955504" TargetMode="External"/><Relationship Id="rId11" Type="http://schemas.openxmlformats.org/officeDocument/2006/relationships/hyperlink" Target="http://www.google.co.in/url?sa=i&amp;source=images&amp;cd=&amp;cad=rja&amp;docid=Mtx6jZBht5tuqM&amp;tbnid=aVW35Yi0cTUmMM:&amp;ved=0CAgQjRwwADi9AQ&amp;url=http://www.bu.edu/dining/about-us/sustainability/re/zerowaste/&amp;ei=soY4UdrbFMHNrQfgioHoBw&amp;psig=AFQjCNGhcA8TO7Fdf5FwDXrMGz0AX90Taw&amp;ust=1362745394394233" TargetMode="External"/><Relationship Id="rId5" Type="http://schemas.openxmlformats.org/officeDocument/2006/relationships/image" Target="../media/image34.jpeg"/><Relationship Id="rId15" Type="http://schemas.openxmlformats.org/officeDocument/2006/relationships/image" Target="../media/image41.png"/><Relationship Id="rId10" Type="http://schemas.openxmlformats.org/officeDocument/2006/relationships/image" Target="../media/image37.jpeg"/><Relationship Id="rId19" Type="http://schemas.openxmlformats.org/officeDocument/2006/relationships/image" Target="../media/image44.jpeg"/><Relationship Id="rId4" Type="http://schemas.openxmlformats.org/officeDocument/2006/relationships/hyperlink" Target="http://www.google.co.in/url?sa=i&amp;source=images&amp;cd=&amp;cad=rja&amp;docid=zG-8Oj0nk9PfoM&amp;tbnid=YuUA678QaKm0tM:&amp;ved=0CAgQjRwwAA&amp;url=http://www.iconshock.com/icon-sets/sigma-project-managment-icons.html&amp;ei=Lo04Ub7CJ8LRrQfNyYGQAg&amp;psig=AFQjCNH9nTrJyBOU6qgvkRk6z3Mo5-6g9A&amp;ust=1362747054682847" TargetMode="External"/><Relationship Id="rId9" Type="http://schemas.openxmlformats.org/officeDocument/2006/relationships/hyperlink" Target="http://www.google.co.in/url?sa=i&amp;source=images&amp;cd=&amp;cad=rja&amp;docid=ezq88fEekwWk0M&amp;tbnid=kN2MsSdHGLMimM:&amp;ved=0CAgQjRwwADhz&amp;url=http://www.designboom.com/weblog/cat/16/view/23984/thonet-bike-by-andy-martin.html&amp;ei=3I44UZ7LDoyGrAflsIHwBw&amp;psig=AFQjCNGtPq2Ml6HxGzUrtcBHfu9Yh2Sigw&amp;ust=1362747484271584" TargetMode="External"/><Relationship Id="rId14" Type="http://schemas.openxmlformats.org/officeDocument/2006/relationships/image" Target="../media/image40.jpeg"/><Relationship Id="rId22"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7.xml"/><Relationship Id="rId1" Type="http://schemas.openxmlformats.org/officeDocument/2006/relationships/vmlDrawing" Target="../drawings/vmlDrawing2.vml"/><Relationship Id="rId5" Type="http://schemas.openxmlformats.org/officeDocument/2006/relationships/image" Target="../media/image48.e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0.png"/><Relationship Id="rId1" Type="http://schemas.openxmlformats.org/officeDocument/2006/relationships/slideLayout" Target="../slideLayouts/slideLayout28.xml"/><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LEAN</a:t>
            </a:r>
            <a:endParaRPr lang="en-GB" dirty="0"/>
          </a:p>
        </p:txBody>
      </p:sp>
      <p:sp>
        <p:nvSpPr>
          <p:cNvPr id="7" name="Text Placeholder 6"/>
          <p:cNvSpPr>
            <a:spLocks noGrp="1"/>
          </p:cNvSpPr>
          <p:nvPr>
            <p:ph type="body" sz="quarter" idx="10"/>
          </p:nvPr>
        </p:nvSpPr>
        <p:spPr/>
        <p:txBody>
          <a:bodyPr/>
          <a:lstStyle/>
          <a:p>
            <a:fld id="{1129FBB9-CF89-4BA2-BB71-746DD8446B1B}" type="datetime4">
              <a:rPr lang="en-US" smtClean="0"/>
              <a:t>July 9, 2019</a:t>
            </a:fld>
            <a:endParaRPr lang="en-GB" dirty="0"/>
          </a:p>
        </p:txBody>
      </p:sp>
    </p:spTree>
    <p:extLst>
      <p:ext uri="{BB962C8B-B14F-4D97-AF65-F5344CB8AC3E}">
        <p14:creationId xmlns:p14="http://schemas.microsoft.com/office/powerpoint/2010/main" val="5619603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1" name="Text Box 3"/>
          <p:cNvSpPr txBox="1">
            <a:spLocks noChangeArrowheads="1"/>
          </p:cNvSpPr>
          <p:nvPr/>
        </p:nvSpPr>
        <p:spPr bwMode="auto">
          <a:xfrm>
            <a:off x="0" y="1397000"/>
            <a:ext cx="9144000" cy="4742837"/>
          </a:xfrm>
          <a:prstGeom prst="rect">
            <a:avLst/>
          </a:prstGeom>
          <a:solidFill>
            <a:schemeClr val="accent2">
              <a:lumMod val="40000"/>
              <a:lumOff val="60000"/>
            </a:schemeClr>
          </a:solidFill>
          <a:ln w="9525">
            <a:noFill/>
            <a:miter lim="800000"/>
            <a:headEnd/>
            <a:tailEnd/>
          </a:ln>
          <a:effectLst/>
        </p:spPr>
        <p:txBody>
          <a:bodyPr wrap="square">
            <a:spAutoFit/>
          </a:bodyPr>
          <a:lstStyle/>
          <a:p>
            <a:pPr marL="457200" indent="-457200" algn="l"/>
            <a:r>
              <a:rPr lang="en-US" sz="2000" dirty="0">
                <a:solidFill>
                  <a:schemeClr val="tx1"/>
                </a:solidFill>
              </a:rPr>
              <a:t>Anything that is not fit for </a:t>
            </a:r>
            <a:r>
              <a:rPr lang="en-US" sz="2000" dirty="0" smtClean="0">
                <a:solidFill>
                  <a:schemeClr val="tx1"/>
                </a:solidFill>
              </a:rPr>
              <a:t>use / deficiencies </a:t>
            </a:r>
            <a:r>
              <a:rPr lang="en-US" sz="2000" dirty="0">
                <a:solidFill>
                  <a:schemeClr val="tx1"/>
                </a:solidFill>
              </a:rPr>
              <a:t>in </a:t>
            </a:r>
            <a:r>
              <a:rPr lang="en-US" sz="2000" dirty="0" smtClean="0">
                <a:solidFill>
                  <a:schemeClr val="tx1"/>
                </a:solidFill>
              </a:rPr>
              <a:t>service </a:t>
            </a:r>
            <a:r>
              <a:rPr lang="en-US" sz="2000" dirty="0" smtClean="0"/>
              <a:t>Output not meeting client’s expectation</a:t>
            </a:r>
            <a:endParaRPr lang="en-US" sz="2000" dirty="0">
              <a:solidFill>
                <a:schemeClr val="tx1"/>
              </a:solidFill>
            </a:endParaRPr>
          </a:p>
          <a:p>
            <a:pPr marL="457200" indent="-457200" algn="l" eaLnBrk="1" hangingPunct="1">
              <a:spcBef>
                <a:spcPct val="50000"/>
              </a:spcBef>
            </a:pPr>
            <a:endParaRPr lang="en-US" sz="2000" dirty="0">
              <a:solidFill>
                <a:schemeClr val="tx1"/>
              </a:solidFill>
            </a:endParaRPr>
          </a:p>
          <a:p>
            <a:pPr marL="457200" indent="-457200" algn="l" eaLnBrk="1" hangingPunct="1">
              <a:spcBef>
                <a:spcPct val="50000"/>
              </a:spcBef>
            </a:pPr>
            <a:endParaRPr lang="en-US" sz="1000" dirty="0">
              <a:solidFill>
                <a:schemeClr val="tx1"/>
              </a:solidFill>
            </a:endParaRPr>
          </a:p>
          <a:p>
            <a:pPr marL="457200" indent="-457200" algn="l" eaLnBrk="1" hangingPunct="1">
              <a:spcBef>
                <a:spcPct val="50000"/>
              </a:spcBef>
            </a:pPr>
            <a:r>
              <a:rPr lang="en-US" sz="1800" b="1" dirty="0" smtClean="0"/>
              <a:t>Examples:</a:t>
            </a:r>
          </a:p>
          <a:p>
            <a:pPr marL="457200" indent="-457200" algn="l" eaLnBrk="1" hangingPunct="1">
              <a:spcBef>
                <a:spcPct val="50000"/>
              </a:spcBef>
            </a:pPr>
            <a:endParaRPr lang="en-US" sz="1800" b="1" dirty="0"/>
          </a:p>
          <a:p>
            <a:pPr marL="457200" indent="-457200" algn="l" eaLnBrk="1" hangingPunct="1">
              <a:spcBef>
                <a:spcPct val="20000"/>
              </a:spcBef>
              <a:buFont typeface="Wingdings" pitchFamily="2" charset="2"/>
              <a:buChar char="§"/>
            </a:pPr>
            <a:r>
              <a:rPr lang="en-US" sz="1700" dirty="0" smtClean="0"/>
              <a:t>Missing a test case</a:t>
            </a:r>
          </a:p>
          <a:p>
            <a:pPr marL="457200" indent="-457200" algn="l" eaLnBrk="1" hangingPunct="1">
              <a:spcBef>
                <a:spcPct val="20000"/>
              </a:spcBef>
              <a:buFont typeface="Wingdings" pitchFamily="2" charset="2"/>
              <a:buChar char="§"/>
            </a:pPr>
            <a:endParaRPr lang="en-US" sz="1700" dirty="0" smtClean="0"/>
          </a:p>
          <a:p>
            <a:pPr marL="457200" indent="-457200" algn="l" eaLnBrk="1" hangingPunct="1">
              <a:spcBef>
                <a:spcPct val="20000"/>
              </a:spcBef>
              <a:buFont typeface="Wingdings" pitchFamily="2" charset="2"/>
              <a:buChar char="§"/>
            </a:pPr>
            <a:r>
              <a:rPr lang="en-US" sz="1700" dirty="0" smtClean="0"/>
              <a:t>Incorrect coding</a:t>
            </a:r>
          </a:p>
          <a:p>
            <a:pPr marL="457200" indent="-457200" algn="l" eaLnBrk="1" hangingPunct="1">
              <a:spcBef>
                <a:spcPct val="20000"/>
              </a:spcBef>
              <a:buFont typeface="Wingdings" pitchFamily="2" charset="2"/>
              <a:buChar char="§"/>
            </a:pPr>
            <a:endParaRPr lang="en-US" sz="1700" dirty="0" smtClean="0"/>
          </a:p>
          <a:p>
            <a:pPr marL="457200" indent="-457200" algn="l" eaLnBrk="1" hangingPunct="1">
              <a:spcBef>
                <a:spcPct val="20000"/>
              </a:spcBef>
              <a:buFont typeface="Wingdings" pitchFamily="2" charset="2"/>
              <a:buChar char="§"/>
            </a:pPr>
            <a:r>
              <a:rPr lang="en-US" sz="1700" dirty="0" smtClean="0"/>
              <a:t>Inadequate documentation</a:t>
            </a:r>
          </a:p>
          <a:p>
            <a:pPr marL="457200" indent="-457200" algn="l" eaLnBrk="1" hangingPunct="1">
              <a:spcBef>
                <a:spcPct val="20000"/>
              </a:spcBef>
              <a:buFont typeface="Wingdings" pitchFamily="2" charset="2"/>
              <a:buChar char="§"/>
            </a:pPr>
            <a:endParaRPr lang="en-US" sz="1700" dirty="0" smtClean="0"/>
          </a:p>
          <a:p>
            <a:pPr marL="457200" indent="-457200" algn="l" eaLnBrk="1" hangingPunct="1">
              <a:spcBef>
                <a:spcPct val="20000"/>
              </a:spcBef>
              <a:buFont typeface="Wingdings" pitchFamily="2" charset="2"/>
              <a:buChar char="§"/>
            </a:pPr>
            <a:r>
              <a:rPr lang="en-US" sz="1700" dirty="0" smtClean="0"/>
              <a:t>Not meeting SLA</a:t>
            </a:r>
          </a:p>
          <a:p>
            <a:pPr marL="457200" indent="-457200" algn="l" eaLnBrk="1" hangingPunct="1">
              <a:spcBef>
                <a:spcPct val="20000"/>
              </a:spcBef>
              <a:buFont typeface="Wingdings" pitchFamily="2" charset="2"/>
              <a:buChar char="§"/>
            </a:pPr>
            <a:endParaRPr lang="en-US" sz="1700" dirty="0" smtClean="0">
              <a:solidFill>
                <a:schemeClr val="accent2"/>
              </a:solidFill>
            </a:endParaRPr>
          </a:p>
        </p:txBody>
      </p:sp>
      <p:sp>
        <p:nvSpPr>
          <p:cNvPr id="585734" name="Rectangle 6"/>
          <p:cNvSpPr>
            <a:spLocks noChangeArrowheads="1"/>
          </p:cNvSpPr>
          <p:nvPr/>
        </p:nvSpPr>
        <p:spPr bwMode="auto">
          <a:xfrm>
            <a:off x="165100" y="2667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pic>
        <p:nvPicPr>
          <p:cNvPr id="1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
        <p:nvSpPr>
          <p:cNvPr id="10" name="Text Box 5"/>
          <p:cNvSpPr txBox="1">
            <a:spLocks noChangeArrowheads="1"/>
          </p:cNvSpPr>
          <p:nvPr/>
        </p:nvSpPr>
        <p:spPr bwMode="auto">
          <a:xfrm>
            <a:off x="0" y="889000"/>
            <a:ext cx="9144000" cy="523220"/>
          </a:xfrm>
          <a:prstGeom prst="rect">
            <a:avLst/>
          </a:prstGeom>
          <a:noFill/>
          <a:ln w="9525">
            <a:solidFill>
              <a:schemeClr val="bg2"/>
            </a:solidFill>
            <a:miter lim="800000"/>
            <a:headEnd/>
            <a:tailEnd/>
          </a:ln>
          <a:effectLst/>
        </p:spPr>
        <p:txBody>
          <a:bodyPr wrap="square">
            <a:spAutoFit/>
          </a:bodyPr>
          <a:lstStyle/>
          <a:p>
            <a:pPr algn="ctr" eaLnBrk="1" hangingPunct="1">
              <a:spcBef>
                <a:spcPct val="50000"/>
              </a:spcBef>
            </a:pPr>
            <a:r>
              <a:rPr lang="en-US" sz="2800" dirty="0" smtClean="0">
                <a:solidFill>
                  <a:schemeClr val="tx1"/>
                </a:solidFill>
                <a:effectLst>
                  <a:outerShdw blurRad="38100" dist="38100" dir="2700000" algn="tl">
                    <a:srgbClr val="C0C0C0"/>
                  </a:outerShdw>
                </a:effectLst>
              </a:rPr>
              <a:t>Defects</a:t>
            </a:r>
            <a:endParaRPr lang="en-GB" sz="2800" dirty="0">
              <a:solidFill>
                <a:schemeClr val="tx1"/>
              </a:solidFill>
              <a:effectLst>
                <a:outerShdw blurRad="38100" dist="38100" dir="2700000" algn="tl">
                  <a:srgbClr val="C0C0C0"/>
                </a:outerShdw>
              </a:effectLst>
            </a:endParaRPr>
          </a:p>
        </p:txBody>
      </p:sp>
      <p:sp>
        <p:nvSpPr>
          <p:cNvPr id="8" name="Cube 7"/>
          <p:cNvSpPr/>
          <p:nvPr/>
        </p:nvSpPr>
        <p:spPr bwMode="auto">
          <a:xfrm>
            <a:off x="3540910" y="2452255"/>
            <a:ext cx="2923309" cy="1717963"/>
          </a:xfrm>
          <a:prstGeom prst="cube">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3" name="Flowchart: Direct Access Storage 2"/>
          <p:cNvSpPr/>
          <p:nvPr/>
        </p:nvSpPr>
        <p:spPr bwMode="auto">
          <a:xfrm>
            <a:off x="7467599" y="2452255"/>
            <a:ext cx="1399309" cy="1717963"/>
          </a:xfrm>
          <a:prstGeom prst="flowChartMagneticDrum">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7935" y="2122477"/>
            <a:ext cx="5318973" cy="3917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2000" accel="50000" decel="50000" autoRev="1" fill="hold" grpId="0" nodeType="afterEffect">
                                  <p:stCondLst>
                                    <p:cond delay="5000"/>
                                  </p:stCondLst>
                                  <p:childTnLst>
                                    <p:animMotion origin="layout" path="M 1.38889E-6 -3.68178E-6 L 0.14531 -0.00647 " pathEditMode="relative" rAng="0" ptsTypes="AA">
                                      <p:cBhvr>
                                        <p:cTn id="6" dur="2000" fill="hold"/>
                                        <p:tgtEl>
                                          <p:spTgt spid="8"/>
                                        </p:tgtEl>
                                        <p:attrNameLst>
                                          <p:attrName>ppt_x</p:attrName>
                                          <p:attrName>ppt_y</p:attrName>
                                        </p:attrNameLst>
                                      </p:cBhvr>
                                      <p:rCtr x="7257" y="-324"/>
                                    </p:animMotion>
                                  </p:childTnLst>
                                </p:cTn>
                              </p:par>
                            </p:childTnLst>
                          </p:cTn>
                        </p:par>
                        <p:par>
                          <p:cTn id="7" fill="hold">
                            <p:stCondLst>
                              <p:cond delay="13000"/>
                            </p:stCondLst>
                            <p:childTnLst>
                              <p:par>
                                <p:cTn id="8" presetID="10" presetClass="entr" presetSubtype="0" fill="hold" nodeType="afterEffect">
                                  <p:stCondLst>
                                    <p:cond delay="2000"/>
                                  </p:stCondLst>
                                  <p:childTnLst>
                                    <p:set>
                                      <p:cBhvr>
                                        <p:cTn id="9" dur="1" fill="hold">
                                          <p:stCondLst>
                                            <p:cond delay="0"/>
                                          </p:stCondLst>
                                        </p:cTn>
                                        <p:tgtEl>
                                          <p:spTgt spid="11266"/>
                                        </p:tgtEl>
                                        <p:attrNameLst>
                                          <p:attrName>style.visibility</p:attrName>
                                        </p:attrNameLst>
                                      </p:cBhvr>
                                      <p:to>
                                        <p:strVal val="visible"/>
                                      </p:to>
                                    </p:set>
                                    <p:animEffect transition="in" filter="fade">
                                      <p:cBhvr>
                                        <p:cTn id="10"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89" name="Rectangle 21"/>
          <p:cNvSpPr>
            <a:spLocks noChangeArrowheads="1"/>
          </p:cNvSpPr>
          <p:nvPr/>
        </p:nvSpPr>
        <p:spPr bwMode="auto">
          <a:xfrm>
            <a:off x="177800" y="2413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sp>
        <p:nvSpPr>
          <p:cNvPr id="544790" name="Text Box 22"/>
          <p:cNvSpPr txBox="1">
            <a:spLocks noChangeArrowheads="1"/>
          </p:cNvSpPr>
          <p:nvPr/>
        </p:nvSpPr>
        <p:spPr bwMode="auto">
          <a:xfrm>
            <a:off x="0" y="1460505"/>
            <a:ext cx="9144000" cy="5025991"/>
          </a:xfrm>
          <a:prstGeom prst="rect">
            <a:avLst/>
          </a:prstGeom>
          <a:solidFill>
            <a:schemeClr val="accent2">
              <a:lumMod val="40000"/>
              <a:lumOff val="60000"/>
            </a:schemeClr>
          </a:solidFill>
          <a:ln w="9525">
            <a:noFill/>
            <a:miter lim="800000"/>
            <a:headEnd/>
            <a:tailEnd/>
          </a:ln>
          <a:effectLst/>
        </p:spPr>
        <p:txBody>
          <a:bodyPr wrap="square">
            <a:spAutoFit/>
          </a:bodyPr>
          <a:lstStyle/>
          <a:p>
            <a:pPr marL="457200" indent="-457200">
              <a:spcBef>
                <a:spcPct val="20000"/>
              </a:spcBef>
            </a:pPr>
            <a:r>
              <a:rPr lang="en-IN" sz="2000" dirty="0" smtClean="0"/>
              <a:t>Producing </a:t>
            </a:r>
            <a:r>
              <a:rPr lang="en-IN" sz="2000" dirty="0"/>
              <a:t>more than what </a:t>
            </a:r>
            <a:r>
              <a:rPr lang="en-IN" sz="2000" dirty="0" smtClean="0"/>
              <a:t>is required </a:t>
            </a:r>
            <a:r>
              <a:rPr lang="en-IN" sz="2000" dirty="0"/>
              <a:t>to meet </a:t>
            </a:r>
            <a:r>
              <a:rPr lang="en-IN" sz="2000" dirty="0" smtClean="0"/>
              <a:t>customer demand</a:t>
            </a:r>
            <a:r>
              <a:rPr lang="en-IN" sz="2000" dirty="0"/>
              <a:t>.</a:t>
            </a:r>
          </a:p>
          <a:p>
            <a:pPr marL="457200" indent="-457200" algn="l" eaLnBrk="1" hangingPunct="1">
              <a:lnSpc>
                <a:spcPct val="70000"/>
              </a:lnSpc>
              <a:spcBef>
                <a:spcPct val="20000"/>
              </a:spcBef>
            </a:pPr>
            <a:endParaRPr lang="en-US" sz="2000" dirty="0">
              <a:solidFill>
                <a:schemeClr val="tx1"/>
              </a:solidFill>
            </a:endParaRPr>
          </a:p>
          <a:p>
            <a:pPr marL="457200" indent="-457200" algn="l" eaLnBrk="1" hangingPunct="1">
              <a:spcBef>
                <a:spcPct val="20000"/>
              </a:spcBef>
            </a:pPr>
            <a:endParaRPr lang="en-US" sz="2000" dirty="0">
              <a:solidFill>
                <a:schemeClr val="tx1"/>
              </a:solidFill>
            </a:endParaRPr>
          </a:p>
          <a:p>
            <a:pPr marL="457200" indent="-457200" algn="l" eaLnBrk="1" hangingPunct="1">
              <a:spcBef>
                <a:spcPct val="50000"/>
              </a:spcBef>
            </a:pPr>
            <a:endParaRPr lang="en-US" sz="1800" dirty="0">
              <a:solidFill>
                <a:schemeClr val="tx1"/>
              </a:solidFill>
            </a:endParaRPr>
          </a:p>
          <a:p>
            <a:pPr marL="457200" indent="-457200" algn="l" eaLnBrk="1" hangingPunct="1">
              <a:spcBef>
                <a:spcPct val="50000"/>
              </a:spcBef>
            </a:pPr>
            <a:endParaRPr lang="en-US" sz="1000" dirty="0">
              <a:solidFill>
                <a:schemeClr val="tx1"/>
              </a:solidFill>
            </a:endParaRPr>
          </a:p>
          <a:p>
            <a:pPr marL="457200" indent="-457200" algn="l" eaLnBrk="1" hangingPunct="1">
              <a:spcBef>
                <a:spcPct val="50000"/>
              </a:spcBef>
            </a:pPr>
            <a:endParaRPr lang="en-US" sz="1800" b="1" dirty="0" smtClean="0">
              <a:solidFill>
                <a:schemeClr val="accent2"/>
              </a:solidFill>
            </a:endParaRPr>
          </a:p>
          <a:p>
            <a:pPr marL="457200" indent="-457200" algn="l" eaLnBrk="1" hangingPunct="1">
              <a:spcBef>
                <a:spcPct val="50000"/>
              </a:spcBef>
            </a:pPr>
            <a:endParaRPr lang="en-US" sz="1800" b="1" dirty="0">
              <a:solidFill>
                <a:schemeClr val="accent2"/>
              </a:solidFill>
            </a:endParaRPr>
          </a:p>
          <a:p>
            <a:pPr marL="457200" indent="-457200" algn="l" eaLnBrk="1" hangingPunct="1">
              <a:spcBef>
                <a:spcPct val="50000"/>
              </a:spcBef>
            </a:pPr>
            <a:endParaRPr lang="en-US" sz="1800" b="1" dirty="0" smtClean="0">
              <a:solidFill>
                <a:schemeClr val="accent2"/>
              </a:solidFill>
            </a:endParaRPr>
          </a:p>
          <a:p>
            <a:pPr marL="457200" indent="-457200" algn="l" eaLnBrk="1" hangingPunct="1">
              <a:spcBef>
                <a:spcPct val="50000"/>
              </a:spcBef>
            </a:pPr>
            <a:endParaRPr lang="en-US" sz="1800" b="1" dirty="0">
              <a:solidFill>
                <a:schemeClr val="accent2"/>
              </a:solidFill>
            </a:endParaRPr>
          </a:p>
          <a:p>
            <a:pPr marL="457200" indent="-457200" algn="l" eaLnBrk="1" hangingPunct="1">
              <a:spcBef>
                <a:spcPct val="50000"/>
              </a:spcBef>
            </a:pPr>
            <a:r>
              <a:rPr lang="en-US" sz="1800" b="1" dirty="0" smtClean="0"/>
              <a:t>Examples</a:t>
            </a:r>
            <a:r>
              <a:rPr lang="en-US" sz="1800" b="1" dirty="0"/>
              <a:t>:</a:t>
            </a:r>
          </a:p>
          <a:p>
            <a:pPr marL="457200" indent="-457200" algn="l" eaLnBrk="1" hangingPunct="1">
              <a:spcBef>
                <a:spcPct val="20000"/>
              </a:spcBef>
              <a:buFont typeface="Wingdings" pitchFamily="2" charset="2"/>
              <a:buChar char="§"/>
            </a:pPr>
            <a:r>
              <a:rPr lang="en-US" sz="1700" dirty="0" smtClean="0"/>
              <a:t>Same functionality on multiple tools</a:t>
            </a:r>
            <a:endParaRPr lang="en-US" sz="1700" dirty="0"/>
          </a:p>
          <a:p>
            <a:pPr marL="457200" indent="-457200" algn="l" eaLnBrk="1" hangingPunct="1">
              <a:spcBef>
                <a:spcPct val="20000"/>
              </a:spcBef>
              <a:buFont typeface="Wingdings" pitchFamily="2" charset="2"/>
              <a:buChar char="§"/>
            </a:pPr>
            <a:r>
              <a:rPr lang="en-US" sz="1700" dirty="0" smtClean="0"/>
              <a:t>Just-in-case work done without knowing customer’s requirements</a:t>
            </a:r>
          </a:p>
          <a:p>
            <a:pPr marL="457200" indent="-457200" algn="l" eaLnBrk="1" hangingPunct="1">
              <a:spcBef>
                <a:spcPct val="20000"/>
              </a:spcBef>
              <a:buFont typeface="Wingdings" pitchFamily="2" charset="2"/>
              <a:buChar char="§"/>
            </a:pPr>
            <a:r>
              <a:rPr lang="en-US" sz="1700" dirty="0" smtClean="0"/>
              <a:t>Un-necessary features</a:t>
            </a:r>
          </a:p>
          <a:p>
            <a:pPr marL="457200" indent="-457200" algn="l" eaLnBrk="1" hangingPunct="1">
              <a:spcBef>
                <a:spcPct val="20000"/>
              </a:spcBef>
              <a:buFont typeface="Wingdings" pitchFamily="2" charset="2"/>
              <a:buChar char="§"/>
            </a:pPr>
            <a:r>
              <a:rPr lang="en-US" sz="1700" dirty="0" smtClean="0"/>
              <a:t>Multiple reports with same data</a:t>
            </a:r>
          </a:p>
        </p:txBody>
      </p:sp>
      <p:pic>
        <p:nvPicPr>
          <p:cNvPr id="1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
        <p:nvSpPr>
          <p:cNvPr id="9" name="Text Box 6"/>
          <p:cNvSpPr txBox="1">
            <a:spLocks noChangeArrowheads="1"/>
          </p:cNvSpPr>
          <p:nvPr/>
        </p:nvSpPr>
        <p:spPr bwMode="auto">
          <a:xfrm>
            <a:off x="0" y="889000"/>
            <a:ext cx="9144000" cy="523220"/>
          </a:xfrm>
          <a:prstGeom prst="rect">
            <a:avLst/>
          </a:prstGeom>
          <a:noFill/>
          <a:ln w="9525">
            <a:solidFill>
              <a:schemeClr val="bg2"/>
            </a:solidFill>
            <a:miter lim="800000"/>
            <a:headEnd/>
            <a:tailEnd/>
          </a:ln>
          <a:effectLst/>
        </p:spPr>
        <p:txBody>
          <a:bodyPr>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a:t>
            </a:r>
            <a:r>
              <a:rPr lang="en-US" sz="2800" dirty="0" smtClean="0">
                <a:solidFill>
                  <a:schemeClr val="tx1"/>
                </a:solidFill>
                <a:effectLst>
                  <a:outerShdw blurRad="38100" dist="38100" dir="2700000" algn="tl">
                    <a:srgbClr val="C0C0C0"/>
                  </a:outerShdw>
                </a:effectLst>
              </a:rPr>
              <a:t>Over Production</a:t>
            </a:r>
            <a:endParaRPr lang="en-GB" sz="2800" dirty="0">
              <a:solidFill>
                <a:schemeClr val="tx1"/>
              </a:solidFill>
              <a:effectLst>
                <a:outerShdw blurRad="38100" dist="38100" dir="2700000" algn="tl">
                  <a:srgbClr val="C0C0C0"/>
                </a:outerShdw>
              </a:effectLst>
            </a:endParaRPr>
          </a:p>
        </p:txBody>
      </p:sp>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6902" y="1816685"/>
            <a:ext cx="4730959" cy="2378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0049" y="2113404"/>
            <a:ext cx="4631865" cy="2358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9835" y="2426286"/>
            <a:ext cx="4568334" cy="2378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3610" y="2731060"/>
            <a:ext cx="4453082" cy="2378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rot="20698543">
            <a:off x="2918149" y="3307185"/>
            <a:ext cx="5628464" cy="461665"/>
          </a:xfrm>
          <a:prstGeom prst="rect">
            <a:avLst/>
          </a:prstGeom>
          <a:noFill/>
        </p:spPr>
        <p:txBody>
          <a:bodyPr wrap="none" lIns="91440" tIns="45720" rIns="91440" bIns="45720">
            <a:spAutoFit/>
          </a:bodyPr>
          <a:lstStyle/>
          <a:p>
            <a:pPr algn="ctr"/>
            <a:r>
              <a:rPr lang="en-US" b="1" cap="none" spc="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Various reports with same data</a:t>
            </a:r>
            <a:endParaRPr lang="en-US" b="1" cap="none" spc="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0"/>
                                  </p:stCondLst>
                                  <p:childTnLst>
                                    <p:set>
                                      <p:cBhvr>
                                        <p:cTn id="6" dur="1" fill="hold">
                                          <p:stCondLst>
                                            <p:cond delay="0"/>
                                          </p:stCondLst>
                                        </p:cTn>
                                        <p:tgtEl>
                                          <p:spTgt spid="14338"/>
                                        </p:tgtEl>
                                        <p:attrNameLst>
                                          <p:attrName>style.visibility</p:attrName>
                                        </p:attrNameLst>
                                      </p:cBhvr>
                                      <p:to>
                                        <p:strVal val="visible"/>
                                      </p:to>
                                    </p:set>
                                  </p:childTnLst>
                                </p:cTn>
                              </p:par>
                            </p:childTnLst>
                          </p:cTn>
                        </p:par>
                        <p:par>
                          <p:cTn id="7" fill="hold">
                            <p:stCondLst>
                              <p:cond delay="5000"/>
                            </p:stCondLst>
                            <p:childTnLst>
                              <p:par>
                                <p:cTn id="8" presetID="1" presetClass="entr" presetSubtype="0" fill="hold" nodeType="afterEffect">
                                  <p:stCondLst>
                                    <p:cond delay="2000"/>
                                  </p:stCondLst>
                                  <p:childTnLst>
                                    <p:set>
                                      <p:cBhvr>
                                        <p:cTn id="9" dur="1" fill="hold">
                                          <p:stCondLst>
                                            <p:cond delay="0"/>
                                          </p:stCondLst>
                                        </p:cTn>
                                        <p:tgtEl>
                                          <p:spTgt spid="14340"/>
                                        </p:tgtEl>
                                        <p:attrNameLst>
                                          <p:attrName>style.visibility</p:attrName>
                                        </p:attrNameLst>
                                      </p:cBhvr>
                                      <p:to>
                                        <p:strVal val="visible"/>
                                      </p:to>
                                    </p:set>
                                  </p:childTnLst>
                                </p:cTn>
                              </p:par>
                            </p:childTnLst>
                          </p:cTn>
                        </p:par>
                        <p:par>
                          <p:cTn id="10" fill="hold">
                            <p:stCondLst>
                              <p:cond delay="7000"/>
                            </p:stCondLst>
                            <p:childTnLst>
                              <p:par>
                                <p:cTn id="11" presetID="1" presetClass="entr" presetSubtype="0" fill="hold" nodeType="afterEffect">
                                  <p:stCondLst>
                                    <p:cond delay="2000"/>
                                  </p:stCondLst>
                                  <p:childTnLst>
                                    <p:set>
                                      <p:cBhvr>
                                        <p:cTn id="12" dur="1" fill="hold">
                                          <p:stCondLst>
                                            <p:cond delay="0"/>
                                          </p:stCondLst>
                                        </p:cTn>
                                        <p:tgtEl>
                                          <p:spTgt spid="14341"/>
                                        </p:tgtEl>
                                        <p:attrNameLst>
                                          <p:attrName>style.visibility</p:attrName>
                                        </p:attrNameLst>
                                      </p:cBhvr>
                                      <p:to>
                                        <p:strVal val="visible"/>
                                      </p:to>
                                    </p:set>
                                  </p:childTnLst>
                                </p:cTn>
                              </p:par>
                            </p:childTnLst>
                          </p:cTn>
                        </p:par>
                        <p:par>
                          <p:cTn id="13" fill="hold">
                            <p:stCondLst>
                              <p:cond delay="9000"/>
                            </p:stCondLst>
                            <p:childTnLst>
                              <p:par>
                                <p:cTn id="14" presetID="1" presetClass="entr" presetSubtype="0" fill="hold" nodeType="afterEffect">
                                  <p:stCondLst>
                                    <p:cond delay="2000"/>
                                  </p:stCondLst>
                                  <p:childTnLst>
                                    <p:set>
                                      <p:cBhvr>
                                        <p:cTn id="15" dur="1" fill="hold">
                                          <p:stCondLst>
                                            <p:cond delay="0"/>
                                          </p:stCondLst>
                                        </p:cTn>
                                        <p:tgtEl>
                                          <p:spTgt spid="14339"/>
                                        </p:tgtEl>
                                        <p:attrNameLst>
                                          <p:attrName>style.visibility</p:attrName>
                                        </p:attrNameLst>
                                      </p:cBhvr>
                                      <p:to>
                                        <p:strVal val="visible"/>
                                      </p:to>
                                    </p:set>
                                  </p:childTnLst>
                                </p:cTn>
                              </p:par>
                            </p:childTnLst>
                          </p:cTn>
                        </p:par>
                        <p:par>
                          <p:cTn id="16" fill="hold">
                            <p:stCondLst>
                              <p:cond delay="11000"/>
                            </p:stCondLst>
                            <p:childTnLst>
                              <p:par>
                                <p:cTn id="17" presetID="1" presetClass="entr" presetSubtype="0" fill="hold" grpId="0" nodeType="afterEffect">
                                  <p:stCondLst>
                                    <p:cond delay="400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81" name="Text Box 5"/>
          <p:cNvSpPr txBox="1">
            <a:spLocks noChangeArrowheads="1"/>
          </p:cNvSpPr>
          <p:nvPr/>
        </p:nvSpPr>
        <p:spPr bwMode="auto">
          <a:xfrm>
            <a:off x="0" y="1371600"/>
            <a:ext cx="9144000" cy="4979825"/>
          </a:xfrm>
          <a:prstGeom prst="rect">
            <a:avLst/>
          </a:prstGeom>
          <a:solidFill>
            <a:schemeClr val="accent2">
              <a:lumMod val="40000"/>
              <a:lumOff val="60000"/>
            </a:schemeClr>
          </a:solidFill>
          <a:ln w="9525">
            <a:noFill/>
            <a:miter lim="800000"/>
            <a:headEnd/>
            <a:tailEnd/>
          </a:ln>
          <a:effectLst/>
        </p:spPr>
        <p:txBody>
          <a:bodyPr wrap="square">
            <a:spAutoFit/>
          </a:bodyPr>
          <a:lstStyle/>
          <a:p>
            <a:pPr marL="457200" indent="-457200" algn="l" eaLnBrk="1" hangingPunct="1">
              <a:lnSpc>
                <a:spcPct val="90000"/>
              </a:lnSpc>
              <a:spcBef>
                <a:spcPct val="20000"/>
              </a:spcBef>
            </a:pPr>
            <a:r>
              <a:rPr lang="en-US" sz="2000" dirty="0">
                <a:solidFill>
                  <a:schemeClr val="tx1"/>
                </a:solidFill>
              </a:rPr>
              <a:t>Waiting for anything – people</a:t>
            </a:r>
            <a:r>
              <a:rPr lang="en-US" sz="2000" dirty="0" smtClean="0">
                <a:solidFill>
                  <a:schemeClr val="tx1"/>
                </a:solidFill>
              </a:rPr>
              <a:t>, material</a:t>
            </a:r>
            <a:r>
              <a:rPr lang="en-US" sz="2000" dirty="0">
                <a:solidFill>
                  <a:schemeClr val="tx1"/>
                </a:solidFill>
              </a:rPr>
              <a:t>, machine or information</a:t>
            </a:r>
          </a:p>
          <a:p>
            <a:pPr marL="457200" indent="-457200" algn="l" eaLnBrk="1" hangingPunct="1">
              <a:lnSpc>
                <a:spcPct val="90000"/>
              </a:lnSpc>
              <a:spcBef>
                <a:spcPct val="20000"/>
              </a:spcBef>
            </a:pPr>
            <a:endParaRPr lang="en-US" sz="2000" dirty="0">
              <a:solidFill>
                <a:schemeClr val="tx1"/>
              </a:solidFill>
            </a:endParaRPr>
          </a:p>
          <a:p>
            <a:pPr marL="457200" indent="-457200" algn="l" eaLnBrk="1" hangingPunct="1">
              <a:lnSpc>
                <a:spcPct val="90000"/>
              </a:lnSpc>
              <a:spcBef>
                <a:spcPct val="20000"/>
              </a:spcBef>
            </a:pPr>
            <a:endParaRPr lang="en-US" sz="2000" dirty="0">
              <a:solidFill>
                <a:schemeClr val="tx1"/>
              </a:solidFill>
            </a:endParaRPr>
          </a:p>
          <a:p>
            <a:pPr marL="457200" indent="-457200" algn="l" eaLnBrk="1" hangingPunct="1">
              <a:spcBef>
                <a:spcPct val="50000"/>
              </a:spcBef>
            </a:pPr>
            <a:endParaRPr lang="en-US" sz="1600" dirty="0">
              <a:solidFill>
                <a:schemeClr val="tx1"/>
              </a:solidFill>
            </a:endParaRPr>
          </a:p>
          <a:p>
            <a:pPr marL="457200" indent="-457200" algn="l" eaLnBrk="1" hangingPunct="1">
              <a:spcBef>
                <a:spcPct val="50000"/>
              </a:spcBef>
            </a:pPr>
            <a:endParaRPr lang="en-US" sz="1000" dirty="0">
              <a:solidFill>
                <a:schemeClr val="tx1"/>
              </a:solidFill>
            </a:endParaRPr>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smtClean="0"/>
          </a:p>
          <a:p>
            <a:pPr marL="457200" indent="-457200" algn="l" eaLnBrk="1" hangingPunct="1">
              <a:spcBef>
                <a:spcPct val="50000"/>
              </a:spcBef>
            </a:pPr>
            <a:r>
              <a:rPr lang="en-US" sz="1800" b="1" dirty="0" smtClean="0"/>
              <a:t>Examples:</a:t>
            </a:r>
            <a:endParaRPr lang="en-US" sz="1700" dirty="0" smtClean="0"/>
          </a:p>
          <a:p>
            <a:pPr marL="457200" indent="-457200" algn="l" eaLnBrk="1" hangingPunct="1">
              <a:spcBef>
                <a:spcPct val="20000"/>
              </a:spcBef>
              <a:buFont typeface="Wingdings" pitchFamily="2" charset="2"/>
              <a:buChar char="§"/>
            </a:pPr>
            <a:r>
              <a:rPr lang="en-US" sz="1700" dirty="0" smtClean="0"/>
              <a:t>Waiting for website to open to download files</a:t>
            </a:r>
          </a:p>
          <a:p>
            <a:pPr marL="457200" indent="-457200" algn="l" eaLnBrk="1" hangingPunct="1">
              <a:spcBef>
                <a:spcPct val="20000"/>
              </a:spcBef>
              <a:buFont typeface="Wingdings" pitchFamily="2" charset="2"/>
              <a:buChar char="§"/>
            </a:pPr>
            <a:r>
              <a:rPr lang="en-US" sz="1700" dirty="0" smtClean="0"/>
              <a:t>Waiting Approvals for downloads </a:t>
            </a:r>
          </a:p>
          <a:p>
            <a:pPr marL="457200" indent="-457200" algn="l" eaLnBrk="1" hangingPunct="1">
              <a:spcBef>
                <a:spcPct val="20000"/>
              </a:spcBef>
              <a:buFont typeface="Wingdings" pitchFamily="2" charset="2"/>
              <a:buChar char="§"/>
            </a:pPr>
            <a:r>
              <a:rPr lang="en-US" sz="1700" dirty="0" smtClean="0"/>
              <a:t>Delays between coding and testing </a:t>
            </a:r>
          </a:p>
          <a:p>
            <a:pPr marL="457200" indent="-457200" algn="l" eaLnBrk="1" hangingPunct="1">
              <a:spcBef>
                <a:spcPct val="20000"/>
              </a:spcBef>
              <a:buFont typeface="Wingdings" pitchFamily="2" charset="2"/>
              <a:buChar char="§"/>
            </a:pPr>
            <a:r>
              <a:rPr lang="en-US" sz="1700" dirty="0" smtClean="0"/>
              <a:t>Waiting for query resolution</a:t>
            </a:r>
            <a:endParaRPr lang="en-US" sz="1400" dirty="0"/>
          </a:p>
        </p:txBody>
      </p:sp>
      <p:sp>
        <p:nvSpPr>
          <p:cNvPr id="587782" name="Text Box 6"/>
          <p:cNvSpPr txBox="1">
            <a:spLocks noChangeArrowheads="1"/>
          </p:cNvSpPr>
          <p:nvPr/>
        </p:nvSpPr>
        <p:spPr bwMode="auto">
          <a:xfrm>
            <a:off x="0" y="850900"/>
            <a:ext cx="9144000" cy="523220"/>
          </a:xfrm>
          <a:prstGeom prst="rect">
            <a:avLst/>
          </a:prstGeom>
          <a:noFill/>
          <a:ln w="9525">
            <a:solidFill>
              <a:schemeClr val="bg2"/>
            </a:solidFill>
            <a:miter lim="800000"/>
            <a:headEnd/>
            <a:tailEnd/>
          </a:ln>
          <a:effectLst/>
        </p:spPr>
        <p:txBody>
          <a:bodyPr>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a:t>
            </a:r>
            <a:r>
              <a:rPr lang="en-US" sz="2800" dirty="0" smtClean="0">
                <a:solidFill>
                  <a:schemeClr val="tx1"/>
                </a:solidFill>
                <a:effectLst>
                  <a:outerShdw blurRad="38100" dist="38100" dir="2700000" algn="tl">
                    <a:srgbClr val="C0C0C0"/>
                  </a:outerShdw>
                </a:effectLst>
              </a:rPr>
              <a:t>Waiting</a:t>
            </a:r>
            <a:endParaRPr lang="en-GB" sz="2800" dirty="0">
              <a:solidFill>
                <a:schemeClr val="tx1"/>
              </a:solidFill>
              <a:effectLst>
                <a:outerShdw blurRad="38100" dist="38100" dir="2700000" algn="tl">
                  <a:srgbClr val="C0C0C0"/>
                </a:outerShdw>
              </a:effectLst>
            </a:endParaRPr>
          </a:p>
        </p:txBody>
      </p:sp>
      <p:sp>
        <p:nvSpPr>
          <p:cNvPr id="587794" name="Rectangle 18"/>
          <p:cNvSpPr>
            <a:spLocks noChangeArrowheads="1"/>
          </p:cNvSpPr>
          <p:nvPr/>
        </p:nvSpPr>
        <p:spPr bwMode="auto">
          <a:xfrm>
            <a:off x="165100" y="2667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pic>
        <p:nvPicPr>
          <p:cNvPr id="14" name="Picture 3"/>
          <p:cNvPicPr>
            <a:picLocks noChangeAspect="1" noChangeArrowheads="1"/>
          </p:cNvPicPr>
          <p:nvPr/>
        </p:nvPicPr>
        <p:blipFill>
          <a:blip r:embed="rId3"/>
          <a:srcRect/>
          <a:stretch>
            <a:fillRect/>
          </a:stretch>
        </p:blipFill>
        <p:spPr bwMode="auto">
          <a:xfrm>
            <a:off x="7174230" y="6527800"/>
            <a:ext cx="1969770" cy="304800"/>
          </a:xfrm>
          <a:prstGeom prst="rect">
            <a:avLst/>
          </a:prstGeom>
          <a:noFill/>
          <a:ln w="9525">
            <a:noFill/>
            <a:miter lim="800000"/>
            <a:headEnd/>
            <a:tailEnd/>
          </a:ln>
          <a:effectLst/>
        </p:spPr>
      </p:pic>
      <p:sp>
        <p:nvSpPr>
          <p:cNvPr id="2" name="AutoShape 77" descr="data:image/jpeg;base64,/9j/4AAQSkZJRgABAQAAAQABAAD/2wBDAAkGBwgHBgkIBwgKCgkLDRYPDQwMDRsUFRAWIB0iIiAdHx8kKDQsJCYxJx8fLT0tMTU3Ojo6Iys/RD84QzQ5Ojf/2wBDAQoKCg0MDRoPDxo3JR8lNzc3Nzc3Nzc3Nzc3Nzc3Nzc3Nzc3Nzc3Nzc3Nzc3Nzc3Nzc3Nzc3Nzc3Nzc3Nzc3Nzf/wAARCACoASwDASIAAhEBAxEB/8QAHAABAQEAAgMBAAAAAAAAAAAAAAUEBggBAgcD/8QAOxABAAIBAwEDCQYFAgcAAAAAAAECAwQFERIGITETFiJBVVaTlNEUFWGB0tMXMlFxkQcjJDVCQ3Khwf/EABQBAQAAAAAAAAAAAAAAAAAAAAD/xAAUEQEAAAAAAAAAAAAAAAAAAAAA/9oADAMBAAIRAxEAPwD4aAAAAAAAAAAAAAAAAAAAAAAAAAAAAAAAAAAAAAAAAAAAAAAAAAAAAAAAAAAAAAAAAAAAAAAAAAAAAAAAAAAAAAAAANei0X2rTa7N5To+y4Iy8cc9XOSlOPw/n5/Jvxdm9Zl8l05MMzetbXiOq04urH5SvVEVme+vM93PhPPAIou6ns1m0eDVX12qwYcuC/T5OJm3MRlnFNpmI/li1beHM93h3wW7Mau2bVY8OTDa+HU5dPTHa3F8tsc16uIjmO6LRPfMfhyCENu57dfb74otmw5q5aTel8NpmJiL2pPjET40n1MQAobFt0bruVNJbLOKtqZLzeKxM+hS1+O+Yjv6eO+Yjvb8/Z6lr5MO36v7VnjWafTUiIrFbzmpaYjqi0xExNZrPEzHPhIIAuz2W1//ABM1vhtXBh8tMx18WrFbWnxr6M8Ut3W6ee7jnmHvTsluGTURhrk08xOGuXynVbo4m3THFunv75/mjmvHM88RIOPiltGz591z6jTabv1OPH1Y8Ucf7k9dazHPPEcRaZ58PR/Nr1vZnU6XBk1Fs1Iw4r1pktel6zSZnpn1TE8W5iYiZn8AQhX1myRpcG55b6vHFtDrI0vkrVnqvM9ffExzH/bn1/8AzmQAAAAAAAAAAAAAAAAAAAAAAAADToNfqtvve+jzWxWyU6L8f9VeYniYnx74ifyfvG9blFaV+13mtKzWKzxMTExxxMT490REc88REceDmX+iWw7X2i7V6nR71pKarT00N8laXtaIi0XxxE90x6pn/L7d/C3sR7BwfFyfqB1d1O8bjqsWXFqdZmy0y3m+TrtzN7TabTzPjPpTM/3mZ9cvWN013lbZJ1WW1rXvktzafStfjrmf/LiOf7O0n8LexHsHB8XJ+o/hb2I9g4Pi5P1A6x7pv2t3LN5TJaMceRnBNcc24mk3m8xPMzM+lMz3yx012qpbDamoyRbDjnHimJ/krPVzEfh6Vv8AMu1H8LexHsHB8XJ+on/S3sTx/wAhwfFyfqB1Tw5suC83w5LUtNbUmazx3WiazH5xMx+b2w6rUYK9ODPkxx5SuX0LTHF689Nv7x1TxP4uW9rtdodo7Ubrtuk2DaZ0+l1WTFj66ZJnpraYjmfKeKR9/wCD2Bs3w8n7gMf33uXGWsau9a5KzW1axERETWazEREejzW1onjjmJnl5jfNzjLGSNZk64rxz3d/fFuZ/rPMRPPjzETzzENf3/g9gbN8PJ+4ff8Ag9gbN8PJ+4CRg1OfT3vfBmvjtelsdprbibVtHFon8JiZiWrU71uWrw5cWp1ubLTLabZOu3M3mbTeeZ8Z9K1rf3mZ9ctv3/g9gbN8PJ+4ff8Ag9gbN8PJ+4CdO5ayY1UW1F7Rq7dWfq7/ACluZnqnn1989/j3z/WWRyvbNXo92wbnhzbLtuGcWgy5seTBXJFq3rETExzeY/8ATigAAAAAAAAAAAAAAAAAAAAAAAANm2bpuG0ai2o2rXanR5rUmlsmnyzS01mYnjmPVzEf4U/PftX7y7v87k+qAAv+e/av3l3f53J9Tz37V+8u7/O5PqgAL/nv2r95d3+dyfU89+1fvLu/zuT6oAC5PbHtPM8z2g3SZn1zq7/U88O03vBufzV/qhgLnnh2m94Nz+av9Tzw7Te8G5/NX+qGAueeHab3g3P5q/1PPDtN7wbn81f6oYCvqe1HaDV6fJp9Vve4ZsGWvTfHfU3mto/pMc96QAAAAAAAAAAAAAAAAAAAAAAAAAAAAAAAAAAAAAAAAAAAAAAAAAAAAAAAAAAAAAAAAAAAAAAAAAAAAAAAAAAAAAAAAAAAAAAAAAAAAAAAAAAAAAAAAAAAAAAAAAAAAAAAAAAAAAAAAAAAAAAAAAAAAAAAAAAAAAAAAAAAAAAAAAAAAAAAAAAAAAAAAAAAAAAAAAAAAAAAAAAAAAAAAAAAAAAAAAAAAAAAAAAAAAAAAAAAAAAAAAP/2Q=="/>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51" name="Picture 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8513" y="1814944"/>
            <a:ext cx="5209742" cy="315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nodeType="afterEffect">
                                  <p:stCondLst>
                                    <p:cond delay="2000"/>
                                  </p:stCondLst>
                                  <p:endCondLst>
                                    <p:cond evt="onNext" delay="0">
                                      <p:tgtEl>
                                        <p:sldTgt/>
                                      </p:tgtEl>
                                    </p:cond>
                                  </p:endCondLst>
                                  <p:childTnLst>
                                    <p:set>
                                      <p:cBhvr>
                                        <p:cTn id="6" dur="1" fill="hold">
                                          <p:stCondLst>
                                            <p:cond delay="0"/>
                                          </p:stCondLst>
                                        </p:cTn>
                                        <p:tgtEl>
                                          <p:spTgt spid="3151"/>
                                        </p:tgtEl>
                                        <p:attrNameLst>
                                          <p:attrName>style.visibility</p:attrName>
                                        </p:attrNameLst>
                                      </p:cBhvr>
                                      <p:to>
                                        <p:strVal val="visible"/>
                                      </p:to>
                                    </p:set>
                                    <p:animEffect transition="in" filter="fade">
                                      <p:cBhvr>
                                        <p:cTn id="7" dur="2000"/>
                                        <p:tgtEl>
                                          <p:spTgt spid="3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94" name="Rectangle 18"/>
          <p:cNvSpPr>
            <a:spLocks noChangeArrowheads="1"/>
          </p:cNvSpPr>
          <p:nvPr/>
        </p:nvSpPr>
        <p:spPr bwMode="auto">
          <a:xfrm>
            <a:off x="165100" y="2667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pic>
        <p:nvPicPr>
          <p:cNvPr id="14" name="Picture 3"/>
          <p:cNvPicPr>
            <a:picLocks noChangeAspect="1" noChangeArrowheads="1"/>
          </p:cNvPicPr>
          <p:nvPr/>
        </p:nvPicPr>
        <p:blipFill>
          <a:blip r:embed="rId3"/>
          <a:srcRect/>
          <a:stretch>
            <a:fillRect/>
          </a:stretch>
        </p:blipFill>
        <p:spPr bwMode="auto">
          <a:xfrm>
            <a:off x="7174230" y="6527800"/>
            <a:ext cx="1969770" cy="304800"/>
          </a:xfrm>
          <a:prstGeom prst="rect">
            <a:avLst/>
          </a:prstGeom>
          <a:noFill/>
          <a:ln w="9525">
            <a:noFill/>
            <a:miter lim="800000"/>
            <a:headEnd/>
            <a:tailEnd/>
          </a:ln>
          <a:effectLst/>
        </p:spPr>
      </p:pic>
      <p:sp>
        <p:nvSpPr>
          <p:cNvPr id="2" name="AutoShape 77" descr="data:image/jpeg;base64,/9j/4AAQSkZJRgABAQAAAQABAAD/2wBDAAkGBwgHBgkIBwgKCgkLDRYPDQwMDRsUFRAWIB0iIiAdHx8kKDQsJCYxJx8fLT0tMTU3Ojo6Iys/RD84QzQ5Ojf/2wBDAQoKCg0MDRoPDxo3JR8lNzc3Nzc3Nzc3Nzc3Nzc3Nzc3Nzc3Nzc3Nzc3Nzc3Nzc3Nzc3Nzc3Nzc3Nzc3Nzc3Nzf/wAARCACoASwDASIAAhEBAxEB/8QAHAABAQEAAgMBAAAAAAAAAAAAAAUEBggBAgcD/8QAOxABAAIBAwEDCQYFAgcAAAAAAAECAwQFERIGITETFiJBVVaTlNEUFWGB0tMXMlFxkQcjJDVCQ3Khwf/EABQBAQAAAAAAAAAAAAAAAAAAAAD/xAAUEQEAAAAAAAAAAAAAAAAAAAAA/9oADAMBAAIRAxEAPwD4aAAAAAAAAAAAAAAAAAAAAAAAAAAAAAAAAAAAAAAAAAAAAAAAAAAAAAAAAAAAAAAAAAAAAAAAAAAAAAAAAAAAAAAAANei0X2rTa7N5To+y4Iy8cc9XOSlOPw/n5/Jvxdm9Zl8l05MMzetbXiOq04urH5SvVEVme+vM93PhPPAIou6ns1m0eDVX12qwYcuC/T5OJm3MRlnFNpmI/li1beHM93h3wW7Mau2bVY8OTDa+HU5dPTHa3F8tsc16uIjmO6LRPfMfhyCENu57dfb74otmw5q5aTel8NpmJiL2pPjET40n1MQAobFt0bruVNJbLOKtqZLzeKxM+hS1+O+Yjv6eO+Yjvb8/Z6lr5MO36v7VnjWafTUiIrFbzmpaYjqi0xExNZrPEzHPhIIAuz2W1//ABM1vhtXBh8tMx18WrFbWnxr6M8Ut3W6ee7jnmHvTsluGTURhrk08xOGuXynVbo4m3THFunv75/mjmvHM88RIOPiltGz591z6jTabv1OPH1Y8Ucf7k9dazHPPEcRaZ58PR/Nr1vZnU6XBk1Fs1Iw4r1pktel6zSZnpn1TE8W5iYiZn8AQhX1myRpcG55b6vHFtDrI0vkrVnqvM9ffExzH/bn1/8AzmQAAAAAAAAAAAAAAAAAAAAAAAADToNfqtvve+jzWxWyU6L8f9VeYniYnx74ifyfvG9blFaV+13mtKzWKzxMTExxxMT490REc88REceDmX+iWw7X2i7V6nR71pKarT00N8laXtaIi0XxxE90x6pn/L7d/C3sR7BwfFyfqB1d1O8bjqsWXFqdZmy0y3m+TrtzN7TabTzPjPpTM/3mZ9cvWN013lbZJ1WW1rXvktzafStfjrmf/LiOf7O0n8LexHsHB8XJ+o/hb2I9g4Pi5P1A6x7pv2t3LN5TJaMceRnBNcc24mk3m8xPMzM+lMz3yx012qpbDamoyRbDjnHimJ/krPVzEfh6Vv8AMu1H8LexHsHB8XJ+on/S3sTx/wAhwfFyfqB1Tw5suC83w5LUtNbUmazx3WiazH5xMx+b2w6rUYK9ODPkxx5SuX0LTHF689Nv7x1TxP4uW9rtdodo7Ubrtuk2DaZ0+l1WTFj66ZJnpraYjmfKeKR9/wCD2Bs3w8n7gMf33uXGWsau9a5KzW1axERETWazEREejzW1onjjmJnl5jfNzjLGSNZk64rxz3d/fFuZ/rPMRPPjzETzzENf3/g9gbN8PJ+4ff8Ag9gbN8PJ+4CRg1OfT3vfBmvjtelsdprbibVtHFon8JiZiWrU71uWrw5cWp1ubLTLabZOu3M3mbTeeZ8Z9K1rf3mZ9ctv3/g9gbN8PJ+4ff8Ag9gbN8PJ+4CdO5ayY1UW1F7Rq7dWfq7/ACluZnqnn1989/j3z/WWRyvbNXo92wbnhzbLtuGcWgy5seTBXJFq3rETExzeY/8ATigAAAAAAAAAAAAAAAAAAAAAAAANm2bpuG0ai2o2rXanR5rUmlsmnyzS01mYnjmPVzEf4U/PftX7y7v87k+qAAv+e/av3l3f53J9Tz37V+8u7/O5PqgAL/nv2r95d3+dyfU89+1fvLu/zuT6oAC5PbHtPM8z2g3SZn1zq7/U88O03vBufzV/qhgLnnh2m94Nz+av9Tzw7Te8G5/NX+qGAueeHab3g3P5q/1PPDtN7wbn81f6oYCvqe1HaDV6fJp9Vve4ZsGWvTfHfU3mto/pMc96QAAAAAAAAAAAAAAAAAAAAAAAAAAAAAAAAAAAAAAAAAAAAAAAAAAAAAAAAAAAAAAAAAAAAAAAAAAAAAAAAAAAAAAAAAAAAAAAAAAAAAAAAAAAAAAAAAAAAAAAAAAAAAAAAAAAAAAAAAAAAAAAAAAAAAAAAAAAAAAAAAAAAAAAAAAAAAAAAAAAAAAAAAAAAAAAAAAAAAAAAAAAAAAAAAAAAAAAAAAAAAAAAAAAAAAAAAAAAAAAAAP/2Q=="/>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 Box 16"/>
          <p:cNvSpPr txBox="1">
            <a:spLocks noChangeArrowheads="1"/>
          </p:cNvSpPr>
          <p:nvPr/>
        </p:nvSpPr>
        <p:spPr bwMode="auto">
          <a:xfrm>
            <a:off x="0" y="1270000"/>
            <a:ext cx="9144000" cy="4979825"/>
          </a:xfrm>
          <a:prstGeom prst="rect">
            <a:avLst/>
          </a:prstGeom>
          <a:solidFill>
            <a:schemeClr val="accent2">
              <a:lumMod val="20000"/>
              <a:lumOff val="80000"/>
            </a:schemeClr>
          </a:solidFill>
          <a:ln w="9525">
            <a:noFill/>
            <a:miter lim="800000"/>
            <a:headEnd/>
            <a:tailEnd/>
          </a:ln>
          <a:effectLst/>
        </p:spPr>
        <p:txBody>
          <a:bodyPr wrap="square">
            <a:spAutoFit/>
          </a:bodyPr>
          <a:lstStyle/>
          <a:p>
            <a:pPr marL="457200" indent="-457200" algn="l" eaLnBrk="1" hangingPunct="1">
              <a:spcBef>
                <a:spcPct val="20000"/>
              </a:spcBef>
            </a:pPr>
            <a:r>
              <a:rPr lang="en-US" sz="2000" dirty="0">
                <a:solidFill>
                  <a:schemeClr val="tx1"/>
                </a:solidFill>
              </a:rPr>
              <a:t>Not using the </a:t>
            </a:r>
            <a:r>
              <a:rPr lang="en-US" sz="2000" dirty="0" smtClean="0">
                <a:solidFill>
                  <a:schemeClr val="tx1"/>
                </a:solidFill>
              </a:rPr>
              <a:t>existing knowledge, Leads </a:t>
            </a:r>
            <a:r>
              <a:rPr lang="en-US" sz="2000" dirty="0">
                <a:solidFill>
                  <a:schemeClr val="tx1"/>
                </a:solidFill>
              </a:rPr>
              <a:t>to duplication of efforts</a:t>
            </a:r>
          </a:p>
          <a:p>
            <a:pPr marL="457200" indent="-457200" algn="l" eaLnBrk="1" hangingPunct="1">
              <a:spcBef>
                <a:spcPct val="50000"/>
              </a:spcBef>
            </a:pPr>
            <a:endParaRPr lang="en-US" sz="1800" dirty="0">
              <a:solidFill>
                <a:schemeClr val="tx1"/>
              </a:solidFill>
            </a:endParaRPr>
          </a:p>
          <a:p>
            <a:pPr marL="457200" indent="-457200" algn="l" eaLnBrk="1" hangingPunct="1">
              <a:spcBef>
                <a:spcPct val="50000"/>
              </a:spcBef>
            </a:pPr>
            <a:endParaRPr lang="en-US" sz="1800" dirty="0">
              <a:solidFill>
                <a:schemeClr val="tx1"/>
              </a:solidFill>
            </a:endParaRPr>
          </a:p>
          <a:p>
            <a:pPr marL="457200" indent="-457200" algn="l" eaLnBrk="1" hangingPunct="1">
              <a:spcBef>
                <a:spcPct val="50000"/>
              </a:spcBef>
            </a:pPr>
            <a:endParaRPr lang="en-US" sz="1800" dirty="0">
              <a:solidFill>
                <a:schemeClr val="tx1"/>
              </a:solidFill>
            </a:endParaRPr>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smtClean="0"/>
          </a:p>
          <a:p>
            <a:pPr marL="457200" indent="-457200" algn="l" eaLnBrk="1" hangingPunct="1">
              <a:spcBef>
                <a:spcPct val="50000"/>
              </a:spcBef>
            </a:pPr>
            <a:r>
              <a:rPr lang="en-US" sz="1800" b="1" dirty="0" smtClean="0"/>
              <a:t>Examples</a:t>
            </a:r>
            <a:r>
              <a:rPr lang="en-US" sz="1800" b="1" dirty="0"/>
              <a:t>:</a:t>
            </a:r>
          </a:p>
          <a:p>
            <a:pPr marL="457200" indent="-457200" algn="l" eaLnBrk="1" hangingPunct="1">
              <a:spcBef>
                <a:spcPct val="20000"/>
              </a:spcBef>
              <a:buFont typeface="Wingdings" pitchFamily="2" charset="2"/>
              <a:buChar char="§"/>
            </a:pPr>
            <a:r>
              <a:rPr lang="en-US" sz="1700" dirty="0" smtClean="0"/>
              <a:t>Resources being hired but not being utilized</a:t>
            </a:r>
          </a:p>
          <a:p>
            <a:pPr marL="457200" indent="-457200" algn="l" eaLnBrk="1" hangingPunct="1">
              <a:spcBef>
                <a:spcPct val="20000"/>
              </a:spcBef>
              <a:buFont typeface="Wingdings" pitchFamily="2" charset="2"/>
              <a:buChar char="§"/>
            </a:pPr>
            <a:r>
              <a:rPr lang="en-US" sz="1700" dirty="0" smtClean="0"/>
              <a:t>PM doing PL’s roles. </a:t>
            </a:r>
          </a:p>
          <a:p>
            <a:pPr marL="457200" indent="-457200" algn="l" eaLnBrk="1" hangingPunct="1">
              <a:spcBef>
                <a:spcPct val="20000"/>
              </a:spcBef>
              <a:buFont typeface="Wingdings" pitchFamily="2" charset="2"/>
              <a:buChar char="§"/>
            </a:pPr>
            <a:r>
              <a:rPr lang="en-US" sz="1700" dirty="0" smtClean="0"/>
              <a:t>Forcing employee to work in a traditional way and opposing innovation                                         </a:t>
            </a:r>
          </a:p>
          <a:p>
            <a:pPr marL="457200" indent="-457200" algn="l" eaLnBrk="1" hangingPunct="1">
              <a:spcBef>
                <a:spcPct val="20000"/>
              </a:spcBef>
              <a:buFont typeface="Wingdings" pitchFamily="2" charset="2"/>
              <a:buChar char="§"/>
            </a:pPr>
            <a:endParaRPr lang="en-US" sz="1700" dirty="0" smtClean="0"/>
          </a:p>
        </p:txBody>
      </p:sp>
      <p:sp>
        <p:nvSpPr>
          <p:cNvPr id="9" name="Text Box 6"/>
          <p:cNvSpPr txBox="1">
            <a:spLocks noChangeArrowheads="1"/>
          </p:cNvSpPr>
          <p:nvPr/>
        </p:nvSpPr>
        <p:spPr bwMode="auto">
          <a:xfrm>
            <a:off x="0" y="850900"/>
            <a:ext cx="9144000" cy="523220"/>
          </a:xfrm>
          <a:prstGeom prst="rect">
            <a:avLst/>
          </a:prstGeom>
          <a:noFill/>
          <a:ln w="9525">
            <a:solidFill>
              <a:schemeClr val="bg2"/>
            </a:solidFill>
            <a:miter lim="800000"/>
            <a:headEnd/>
            <a:tailEnd/>
          </a:ln>
          <a:effectLst/>
        </p:spPr>
        <p:txBody>
          <a:bodyPr>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a:t>
            </a:r>
            <a:r>
              <a:rPr lang="en-US" sz="2800" dirty="0" smtClean="0">
                <a:solidFill>
                  <a:schemeClr val="tx1"/>
                </a:solidFill>
                <a:effectLst>
                  <a:outerShdw blurRad="38100" dist="38100" dir="2700000" algn="tl">
                    <a:srgbClr val="C0C0C0"/>
                  </a:outerShdw>
                </a:effectLst>
              </a:rPr>
              <a:t>Not Utilizing Talent</a:t>
            </a:r>
            <a:endParaRPr lang="en-GB" sz="2800" dirty="0">
              <a:solidFill>
                <a:schemeClr val="tx1"/>
              </a:solidFill>
              <a:effectLst>
                <a:outerShdw blurRad="38100" dist="38100" dir="2700000" algn="tl">
                  <a:srgbClr val="C0C0C0"/>
                </a:outerShdw>
              </a:effectLst>
            </a:endParaRPr>
          </a:p>
        </p:txBody>
      </p:sp>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2400" y="2195286"/>
            <a:ext cx="232410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6841" y="2073727"/>
            <a:ext cx="2445657" cy="244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Explosion 1 11"/>
          <p:cNvSpPr/>
          <p:nvPr/>
        </p:nvSpPr>
        <p:spPr bwMode="auto">
          <a:xfrm>
            <a:off x="177800" y="1643271"/>
            <a:ext cx="1942548" cy="1714066"/>
          </a:xfrm>
          <a:prstGeom prst="irregularSeal1">
            <a:avLst/>
          </a:prstGeom>
          <a:solidFill>
            <a:srgbClr val="CBB900"/>
          </a:solidFill>
          <a:ln>
            <a:solidFill>
              <a:schemeClr val="accent1">
                <a:lumMod val="60000"/>
                <a:lumOff val="4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Using outdated</a:t>
            </a:r>
            <a:r>
              <a:rPr kumimoji="0" lang="en-US" sz="1400" b="0" i="0" u="none" strike="noStrike" cap="none" normalizeH="0" dirty="0" smtClean="0">
                <a:ln>
                  <a:noFill/>
                </a:ln>
                <a:solidFill>
                  <a:schemeClr val="tx1"/>
                </a:solidFill>
                <a:effectLst/>
                <a:latin typeface="Arial" charset="0"/>
              </a:rPr>
              <a:t> method</a:t>
            </a:r>
            <a:endParaRPr kumimoji="0" lang="en-US" sz="1400" b="0" i="0" u="none" strike="noStrike" cap="none" normalizeH="0" baseline="0" dirty="0" smtClean="0">
              <a:ln>
                <a:noFill/>
              </a:ln>
              <a:solidFill>
                <a:schemeClr val="tx1"/>
              </a:solidFill>
              <a:effectLst/>
              <a:latin typeface="Arial" charset="0"/>
            </a:endParaRPr>
          </a:p>
        </p:txBody>
      </p:sp>
      <p:sp>
        <p:nvSpPr>
          <p:cNvPr id="13" name="Explosion 1 12"/>
          <p:cNvSpPr/>
          <p:nvPr/>
        </p:nvSpPr>
        <p:spPr bwMode="auto">
          <a:xfrm>
            <a:off x="6321287" y="1582489"/>
            <a:ext cx="2523987" cy="1714066"/>
          </a:xfrm>
          <a:prstGeom prst="irregularSeal1">
            <a:avLst/>
          </a:prstGeom>
          <a:solidFill>
            <a:schemeClr val="accent3">
              <a:lumMod val="75000"/>
            </a:schemeClr>
          </a:solidFill>
          <a:ln>
            <a:solidFill>
              <a:schemeClr val="accent4">
                <a:lumMod val="95000"/>
                <a:lumOff val="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When</a:t>
            </a:r>
            <a:r>
              <a:rPr kumimoji="0" lang="en-US" sz="1400" b="0" i="0" u="none" strike="noStrike" cap="none" normalizeH="0" dirty="0" smtClean="0">
                <a:ln>
                  <a:noFill/>
                </a:ln>
                <a:solidFill>
                  <a:schemeClr val="tx1"/>
                </a:solidFill>
                <a:effectLst/>
                <a:latin typeface="Arial" charset="0"/>
              </a:rPr>
              <a:t> efficient techniques are available</a:t>
            </a:r>
            <a:endParaRPr kumimoji="0" lang="en-US" sz="1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5111544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500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childTnLst>
                          </p:cTn>
                        </p:par>
                        <p:par>
                          <p:cTn id="11" fill="hold">
                            <p:stCondLst>
                              <p:cond delay="5500"/>
                            </p:stCondLst>
                            <p:childTnLst>
                              <p:par>
                                <p:cTn id="12" presetID="53" presetClass="entr" presetSubtype="16"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70" name="Text Box 6"/>
          <p:cNvSpPr txBox="1">
            <a:spLocks noChangeArrowheads="1"/>
          </p:cNvSpPr>
          <p:nvPr/>
        </p:nvSpPr>
        <p:spPr bwMode="auto">
          <a:xfrm>
            <a:off x="0" y="889000"/>
            <a:ext cx="9144000" cy="523220"/>
          </a:xfrm>
          <a:prstGeom prst="rect">
            <a:avLst/>
          </a:prstGeom>
          <a:noFill/>
          <a:ln w="9525">
            <a:solidFill>
              <a:schemeClr val="bg2"/>
            </a:solidFill>
            <a:miter lim="800000"/>
            <a:headEnd/>
            <a:tailEnd/>
          </a:ln>
          <a:effectLst/>
        </p:spPr>
        <p:txBody>
          <a:bodyPr>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a:t>
            </a:r>
            <a:r>
              <a:rPr lang="en-US" sz="2800" dirty="0" smtClean="0">
                <a:solidFill>
                  <a:schemeClr val="tx1"/>
                </a:solidFill>
                <a:effectLst>
                  <a:outerShdw blurRad="38100" dist="38100" dir="2700000" algn="tl">
                    <a:srgbClr val="C0C0C0"/>
                  </a:outerShdw>
                </a:effectLst>
              </a:rPr>
              <a:t>Transportation</a:t>
            </a:r>
            <a:endParaRPr lang="en-GB" sz="2800" dirty="0">
              <a:solidFill>
                <a:schemeClr val="tx1"/>
              </a:solidFill>
              <a:effectLst>
                <a:outerShdw blurRad="38100" dist="38100" dir="2700000" algn="tl">
                  <a:srgbClr val="C0C0C0"/>
                </a:outerShdw>
              </a:effectLst>
            </a:endParaRPr>
          </a:p>
        </p:txBody>
      </p:sp>
      <p:sp>
        <p:nvSpPr>
          <p:cNvPr id="548874" name="Text Box 10"/>
          <p:cNvSpPr txBox="1">
            <a:spLocks noChangeArrowheads="1"/>
          </p:cNvSpPr>
          <p:nvPr/>
        </p:nvSpPr>
        <p:spPr bwMode="auto">
          <a:xfrm>
            <a:off x="0" y="1436688"/>
            <a:ext cx="8978900" cy="4942892"/>
          </a:xfrm>
          <a:prstGeom prst="rect">
            <a:avLst/>
          </a:prstGeom>
          <a:solidFill>
            <a:schemeClr val="accent2">
              <a:lumMod val="60000"/>
              <a:lumOff val="40000"/>
            </a:schemeClr>
          </a:solidFill>
          <a:ln w="9525">
            <a:noFill/>
            <a:miter lim="800000"/>
            <a:headEnd/>
            <a:tailEnd/>
          </a:ln>
          <a:effectLst/>
        </p:spPr>
        <p:txBody>
          <a:bodyPr wrap="square">
            <a:spAutoFit/>
          </a:bodyPr>
          <a:lstStyle/>
          <a:p>
            <a:pPr marL="457200" indent="-457200">
              <a:lnSpc>
                <a:spcPct val="90000"/>
              </a:lnSpc>
              <a:spcBef>
                <a:spcPct val="20000"/>
              </a:spcBef>
            </a:pPr>
            <a:r>
              <a:rPr lang="en-US" sz="2000" dirty="0"/>
              <a:t>Temporarily relocating </a:t>
            </a:r>
            <a:r>
              <a:rPr lang="en-US" sz="2000" dirty="0" smtClean="0"/>
              <a:t>and moving products/data.</a:t>
            </a:r>
            <a:endParaRPr lang="en-GB" sz="2000" dirty="0"/>
          </a:p>
          <a:p>
            <a:pPr marL="457200" indent="-457200" algn="l" eaLnBrk="1" hangingPunct="1">
              <a:spcBef>
                <a:spcPct val="50000"/>
              </a:spcBef>
            </a:pPr>
            <a:endParaRPr lang="en-US" sz="2000" dirty="0">
              <a:solidFill>
                <a:schemeClr val="tx1"/>
              </a:solidFill>
            </a:endParaRPr>
          </a:p>
          <a:p>
            <a:pPr marL="457200" indent="-457200" algn="l" eaLnBrk="1" hangingPunct="1">
              <a:spcBef>
                <a:spcPct val="50000"/>
              </a:spcBef>
            </a:pPr>
            <a:endParaRPr lang="en-US" sz="1800" dirty="0">
              <a:solidFill>
                <a:schemeClr val="tx1"/>
              </a:solidFill>
            </a:endParaRPr>
          </a:p>
          <a:p>
            <a:pPr marL="457200" indent="-457200" algn="l" eaLnBrk="1" hangingPunct="1">
              <a:spcBef>
                <a:spcPct val="50000"/>
              </a:spcBef>
            </a:pPr>
            <a:endParaRPr lang="en-US" sz="1800" dirty="0" smtClean="0">
              <a:solidFill>
                <a:schemeClr val="tx1"/>
              </a:solidFill>
            </a:endParaRPr>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a:p>
          <a:p>
            <a:pPr marL="457200" indent="-457200" algn="l" eaLnBrk="1" hangingPunct="1">
              <a:spcBef>
                <a:spcPct val="50000"/>
              </a:spcBef>
            </a:pPr>
            <a:r>
              <a:rPr lang="en-US" sz="1800" b="1" dirty="0" smtClean="0"/>
              <a:t>Examples</a:t>
            </a:r>
            <a:r>
              <a:rPr lang="en-US" sz="1800" b="1" dirty="0"/>
              <a:t>:</a:t>
            </a:r>
          </a:p>
          <a:p>
            <a:pPr lvl="1" indent="-457200" algn="l" eaLnBrk="1" hangingPunct="1">
              <a:spcBef>
                <a:spcPct val="20000"/>
              </a:spcBef>
              <a:buFont typeface="Wingdings" pitchFamily="2" charset="2"/>
              <a:buChar char="§"/>
            </a:pPr>
            <a:r>
              <a:rPr lang="en-US" sz="1700" dirty="0" smtClean="0"/>
              <a:t>Documents </a:t>
            </a:r>
            <a:r>
              <a:rPr lang="en-US" sz="1700" dirty="0"/>
              <a:t>getting reviewed by </a:t>
            </a:r>
            <a:r>
              <a:rPr lang="en-US" sz="1700" dirty="0" smtClean="0"/>
              <a:t>many </a:t>
            </a:r>
            <a:r>
              <a:rPr lang="en-US" sz="1700" dirty="0"/>
              <a:t>departments but doesn't serve any purpose other than </a:t>
            </a:r>
            <a:r>
              <a:rPr lang="en-US" sz="1700" dirty="0" smtClean="0"/>
              <a:t>approval</a:t>
            </a:r>
          </a:p>
          <a:p>
            <a:pPr lvl="1" indent="-457200" algn="l" eaLnBrk="1" hangingPunct="1">
              <a:spcBef>
                <a:spcPct val="20000"/>
              </a:spcBef>
              <a:buFont typeface="Wingdings" pitchFamily="2" charset="2"/>
              <a:buChar char="§"/>
            </a:pPr>
            <a:r>
              <a:rPr lang="en-US" sz="1700" dirty="0" smtClean="0"/>
              <a:t>Email exchanges between departments</a:t>
            </a:r>
          </a:p>
          <a:p>
            <a:pPr lvl="1" indent="-457200" algn="l" eaLnBrk="1" hangingPunct="1">
              <a:spcBef>
                <a:spcPct val="20000"/>
              </a:spcBef>
              <a:buFont typeface="Wingdings" pitchFamily="2" charset="2"/>
              <a:buChar char="§"/>
            </a:pPr>
            <a:r>
              <a:rPr lang="en-US" sz="1700" dirty="0" smtClean="0"/>
              <a:t>Navigate through a series of applications for a repetitive task</a:t>
            </a:r>
            <a:endParaRPr lang="en-US" sz="1700" dirty="0"/>
          </a:p>
        </p:txBody>
      </p:sp>
      <p:graphicFrame>
        <p:nvGraphicFramePr>
          <p:cNvPr id="548881" name="Object 17"/>
          <p:cNvGraphicFramePr>
            <a:graphicFrameLocks noChangeAspect="1"/>
          </p:cNvGraphicFramePr>
          <p:nvPr>
            <p:extLst>
              <p:ext uri="{D42A27DB-BD31-4B8C-83A1-F6EECF244321}">
                <p14:modId xmlns:p14="http://schemas.microsoft.com/office/powerpoint/2010/main" val="1799874443"/>
              </p:ext>
            </p:extLst>
          </p:nvPr>
        </p:nvGraphicFramePr>
        <p:xfrm>
          <a:off x="6878638" y="1092200"/>
          <a:ext cx="2265362" cy="1581150"/>
        </p:xfrm>
        <a:graphic>
          <a:graphicData uri="http://schemas.openxmlformats.org/presentationml/2006/ole">
            <mc:AlternateContent xmlns:mc="http://schemas.openxmlformats.org/markup-compatibility/2006">
              <mc:Choice xmlns:v="urn:schemas-microsoft-com:vml" Requires="v">
                <p:oleObj spid="_x0000_s4387" name="Image" r:id="rId4" imgW="2184127" imgH="2082540" progId="">
                  <p:embed/>
                </p:oleObj>
              </mc:Choice>
              <mc:Fallback>
                <p:oleObj name="Image" r:id="rId4" imgW="2184127" imgH="2082540" progId="">
                  <p:embed/>
                  <p:pic>
                    <p:nvPicPr>
                      <p:cNvPr id="0"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78638" y="1092200"/>
                        <a:ext cx="2265362"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8882" name="Text Box 18"/>
          <p:cNvSpPr txBox="1">
            <a:spLocks noChangeArrowheads="1"/>
          </p:cNvSpPr>
          <p:nvPr/>
        </p:nvSpPr>
        <p:spPr bwMode="auto">
          <a:xfrm>
            <a:off x="7159625" y="1593850"/>
            <a:ext cx="1729961" cy="461665"/>
          </a:xfrm>
          <a:prstGeom prst="rect">
            <a:avLst/>
          </a:prstGeom>
          <a:noFill/>
          <a:ln w="9525">
            <a:noFill/>
            <a:miter lim="800000"/>
            <a:headEnd/>
            <a:tailEnd/>
          </a:ln>
          <a:effectLst/>
        </p:spPr>
        <p:txBody>
          <a:bodyPr wrap="none">
            <a:spAutoFit/>
          </a:bodyPr>
          <a:lstStyle/>
          <a:p>
            <a:pPr algn="ctr" eaLnBrk="1" hangingPunct="1"/>
            <a:r>
              <a:rPr lang="en-US" sz="1200" b="1" dirty="0">
                <a:solidFill>
                  <a:schemeClr val="tx1"/>
                </a:solidFill>
              </a:rPr>
              <a:t>Conveyance adds </a:t>
            </a:r>
          </a:p>
          <a:p>
            <a:pPr algn="ctr" eaLnBrk="1" hangingPunct="1"/>
            <a:r>
              <a:rPr lang="en-US" sz="1200" b="1" dirty="0">
                <a:solidFill>
                  <a:schemeClr val="tx1"/>
                </a:solidFill>
              </a:rPr>
              <a:t>no value</a:t>
            </a:r>
            <a:endParaRPr lang="en-GB" sz="1200" b="1" dirty="0">
              <a:solidFill>
                <a:schemeClr val="tx1"/>
              </a:solidFill>
            </a:endParaRPr>
          </a:p>
        </p:txBody>
      </p:sp>
      <p:sp>
        <p:nvSpPr>
          <p:cNvPr id="548892" name="Rectangle 28"/>
          <p:cNvSpPr>
            <a:spLocks noChangeArrowheads="1"/>
          </p:cNvSpPr>
          <p:nvPr/>
        </p:nvSpPr>
        <p:spPr bwMode="auto">
          <a:xfrm>
            <a:off x="177800" y="2667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pic>
        <p:nvPicPr>
          <p:cNvPr id="16" name="Picture 3"/>
          <p:cNvPicPr>
            <a:picLocks noChangeAspect="1" noChangeArrowheads="1"/>
          </p:cNvPicPr>
          <p:nvPr/>
        </p:nvPicPr>
        <p:blipFill>
          <a:blip r:embed="rId6"/>
          <a:srcRect/>
          <a:stretch>
            <a:fillRect/>
          </a:stretch>
        </p:blipFill>
        <p:spPr bwMode="auto">
          <a:xfrm>
            <a:off x="7174230" y="6502400"/>
            <a:ext cx="1969770" cy="304800"/>
          </a:xfrm>
          <a:prstGeom prst="rect">
            <a:avLst/>
          </a:prstGeom>
          <a:noFill/>
          <a:ln w="9525">
            <a:noFill/>
            <a:miter lim="800000"/>
            <a:headEnd/>
            <a:tailEnd/>
          </a:ln>
          <a:effectLst/>
        </p:spPr>
      </p:pic>
      <p:sp>
        <p:nvSpPr>
          <p:cNvPr id="4" name="Document"/>
          <p:cNvSpPr>
            <a:spLocks noEditPoints="1" noChangeArrowheads="1"/>
          </p:cNvSpPr>
          <p:nvPr/>
        </p:nvSpPr>
        <p:spPr bwMode="auto">
          <a:xfrm>
            <a:off x="492332" y="2253960"/>
            <a:ext cx="1352550" cy="1809750"/>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3" name="File"/>
          <p:cNvSpPr>
            <a:spLocks noEditPoints="1" noChangeArrowheads="1"/>
          </p:cNvSpPr>
          <p:nvPr/>
        </p:nvSpPr>
        <p:spPr bwMode="auto">
          <a:xfrm>
            <a:off x="7069363" y="3158835"/>
            <a:ext cx="1880014" cy="1175039"/>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2" name="File"/>
          <p:cNvSpPr>
            <a:spLocks noEditPoints="1" noChangeArrowheads="1"/>
          </p:cNvSpPr>
          <p:nvPr/>
        </p:nvSpPr>
        <p:spPr bwMode="auto">
          <a:xfrm>
            <a:off x="228600" y="3158835"/>
            <a:ext cx="1880014" cy="1175039"/>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repeatCount="indefinite" accel="50000" decel="50000" autoRev="1" fill="hold" grpId="0" nodeType="afterEffect">
                                  <p:stCondLst>
                                    <p:cond delay="5000"/>
                                  </p:stCondLst>
                                  <p:childTnLst>
                                    <p:animMotion origin="layout" path="M 2.22222E-6 0.01018 L 0.2033 -0.03565 C 0.246 -0.04607 0.30972 -0.05116 0.37639 -0.05116 C 0.45208 -0.05116 0.51285 -0.04607 0.55555 -0.03565 L 0.75903 0.01018 " pathEditMode="relative" rAng="0" ptsTypes="FffFF">
                                      <p:cBhvr>
                                        <p:cTn id="6" dur="2000" fill="hold"/>
                                        <p:tgtEl>
                                          <p:spTgt spid="4"/>
                                        </p:tgtEl>
                                        <p:attrNameLst>
                                          <p:attrName>ppt_x</p:attrName>
                                          <p:attrName>ppt_y</p:attrName>
                                        </p:attrNameLst>
                                      </p:cBhvr>
                                      <p:rCtr x="37951" y="-30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1"/>
          <p:cNvSpPr>
            <a:spLocks noChangeArrowheads="1"/>
          </p:cNvSpPr>
          <p:nvPr/>
        </p:nvSpPr>
        <p:spPr bwMode="auto">
          <a:xfrm>
            <a:off x="177800" y="2413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sp>
        <p:nvSpPr>
          <p:cNvPr id="10" name="Text Box 24"/>
          <p:cNvSpPr txBox="1">
            <a:spLocks noChangeArrowheads="1"/>
          </p:cNvSpPr>
          <p:nvPr/>
        </p:nvSpPr>
        <p:spPr bwMode="auto">
          <a:xfrm>
            <a:off x="114300" y="1411288"/>
            <a:ext cx="9029700" cy="4939814"/>
          </a:xfrm>
          <a:prstGeom prst="rect">
            <a:avLst/>
          </a:prstGeom>
          <a:solidFill>
            <a:schemeClr val="accent2">
              <a:lumMod val="20000"/>
              <a:lumOff val="80000"/>
            </a:schemeClr>
          </a:solidFill>
          <a:ln w="9525">
            <a:noFill/>
            <a:miter lim="800000"/>
            <a:headEnd/>
            <a:tailEnd/>
          </a:ln>
          <a:effectLst/>
        </p:spPr>
        <p:txBody>
          <a:bodyPr wrap="square">
            <a:spAutoFit/>
          </a:bodyPr>
          <a:lstStyle/>
          <a:p>
            <a:pPr marL="457200" indent="-457200" eaLnBrk="1" hangingPunct="1">
              <a:lnSpc>
                <a:spcPct val="90000"/>
              </a:lnSpc>
              <a:spcBef>
                <a:spcPct val="20000"/>
              </a:spcBef>
            </a:pPr>
            <a:r>
              <a:rPr lang="en-US" sz="2000" dirty="0"/>
              <a:t>Inventory takes up space. </a:t>
            </a:r>
            <a:r>
              <a:rPr lang="en-US" sz="2000" dirty="0" smtClean="0"/>
              <a:t>It becomes </a:t>
            </a:r>
            <a:r>
              <a:rPr lang="en-US" sz="2000" dirty="0"/>
              <a:t>obsolete if </a:t>
            </a:r>
            <a:r>
              <a:rPr lang="en-US" sz="2000" dirty="0" smtClean="0"/>
              <a:t>work requirements </a:t>
            </a:r>
            <a:r>
              <a:rPr lang="en-US" sz="2000" dirty="0"/>
              <a:t>change.</a:t>
            </a:r>
          </a:p>
          <a:p>
            <a:pPr marL="457200" indent="-457200" algn="l" eaLnBrk="1" hangingPunct="1">
              <a:spcBef>
                <a:spcPct val="50000"/>
              </a:spcBef>
            </a:pPr>
            <a:endParaRPr lang="en-US" sz="2000" dirty="0">
              <a:solidFill>
                <a:schemeClr val="tx1"/>
              </a:solidFill>
            </a:endParaRPr>
          </a:p>
          <a:p>
            <a:pPr marL="457200" indent="-457200" algn="l" eaLnBrk="1" hangingPunct="1">
              <a:spcBef>
                <a:spcPct val="50000"/>
              </a:spcBef>
            </a:pPr>
            <a:endParaRPr lang="en-US" sz="2000" dirty="0">
              <a:solidFill>
                <a:schemeClr val="tx1"/>
              </a:solidFill>
            </a:endParaRPr>
          </a:p>
          <a:p>
            <a:pPr marL="457200" indent="-457200" algn="l" eaLnBrk="1" hangingPunct="1">
              <a:spcBef>
                <a:spcPct val="50000"/>
              </a:spcBef>
            </a:pPr>
            <a:endParaRPr lang="en-US" sz="1000" dirty="0">
              <a:solidFill>
                <a:schemeClr val="tx1"/>
              </a:solidFill>
            </a:endParaRPr>
          </a:p>
          <a:p>
            <a:pPr marL="457200" indent="-457200" algn="l" eaLnBrk="1" hangingPunct="1">
              <a:spcBef>
                <a:spcPct val="50000"/>
              </a:spcBef>
            </a:pPr>
            <a:endParaRPr lang="en-US" sz="1000" dirty="0" smtClean="0">
              <a:solidFill>
                <a:schemeClr val="tx1"/>
              </a:solidFill>
            </a:endParaRPr>
          </a:p>
          <a:p>
            <a:pPr marL="457200" indent="-457200" algn="l" eaLnBrk="1" hangingPunct="1">
              <a:spcBef>
                <a:spcPct val="50000"/>
              </a:spcBef>
            </a:pPr>
            <a:endParaRPr lang="en-US" sz="1000" dirty="0" smtClean="0"/>
          </a:p>
          <a:p>
            <a:pPr marL="457200" indent="-457200" algn="l" eaLnBrk="1" hangingPunct="1">
              <a:spcBef>
                <a:spcPct val="50000"/>
              </a:spcBef>
            </a:pPr>
            <a:endParaRPr lang="en-US" sz="1000" dirty="0"/>
          </a:p>
          <a:p>
            <a:pPr marL="457200" indent="-457200" algn="l" eaLnBrk="1" hangingPunct="1">
              <a:spcBef>
                <a:spcPct val="50000"/>
              </a:spcBef>
            </a:pPr>
            <a:endParaRPr lang="en-US" sz="1000" dirty="0"/>
          </a:p>
          <a:p>
            <a:pPr marL="457200" indent="-457200" algn="l" eaLnBrk="1" hangingPunct="1">
              <a:spcBef>
                <a:spcPct val="50000"/>
              </a:spcBef>
            </a:pPr>
            <a:endParaRPr lang="en-US" sz="1000" dirty="0">
              <a:solidFill>
                <a:schemeClr val="tx1"/>
              </a:solidFill>
            </a:endParaRPr>
          </a:p>
          <a:p>
            <a:pPr marL="457200" indent="-457200" algn="l" eaLnBrk="1" hangingPunct="1">
              <a:spcBef>
                <a:spcPct val="50000"/>
              </a:spcBef>
            </a:pPr>
            <a:r>
              <a:rPr lang="en-US" sz="1800" b="1" dirty="0"/>
              <a:t>Examples:</a:t>
            </a:r>
          </a:p>
          <a:p>
            <a:pPr lvl="1" indent="-457200" algn="l" eaLnBrk="1" hangingPunct="1">
              <a:spcBef>
                <a:spcPct val="20000"/>
              </a:spcBef>
              <a:buFont typeface="Wingdings" pitchFamily="2" charset="2"/>
              <a:buChar char="§"/>
            </a:pPr>
            <a:r>
              <a:rPr lang="en-US" sz="1700" dirty="0" smtClean="0"/>
              <a:t>Data downloaded but not assigned</a:t>
            </a:r>
          </a:p>
          <a:p>
            <a:pPr lvl="1" indent="-457200" algn="l" eaLnBrk="1" hangingPunct="1">
              <a:spcBef>
                <a:spcPct val="20000"/>
              </a:spcBef>
              <a:buFont typeface="Wingdings" pitchFamily="2" charset="2"/>
              <a:buChar char="§"/>
            </a:pPr>
            <a:r>
              <a:rPr lang="en-US" sz="1700" dirty="0" smtClean="0"/>
              <a:t>Requisition without budget approval</a:t>
            </a:r>
          </a:p>
          <a:p>
            <a:pPr lvl="1" indent="-457200" algn="l" eaLnBrk="1" hangingPunct="1">
              <a:spcBef>
                <a:spcPct val="20000"/>
              </a:spcBef>
              <a:buFont typeface="Wingdings" pitchFamily="2" charset="2"/>
              <a:buChar char="§"/>
            </a:pPr>
            <a:r>
              <a:rPr lang="en-US" sz="1700" dirty="0" smtClean="0"/>
              <a:t>Having products but no corporate mandate to use them</a:t>
            </a:r>
          </a:p>
          <a:p>
            <a:pPr lvl="1" indent="-457200" algn="l" eaLnBrk="1" hangingPunct="1">
              <a:spcBef>
                <a:spcPct val="20000"/>
              </a:spcBef>
              <a:buFont typeface="Wingdings" pitchFamily="2" charset="2"/>
              <a:buChar char="§"/>
            </a:pPr>
            <a:r>
              <a:rPr lang="en-US" sz="1700" dirty="0" smtClean="0"/>
              <a:t>Pending items queued up to be resolved</a:t>
            </a:r>
          </a:p>
          <a:p>
            <a:pPr lvl="1" indent="-457200" algn="l" eaLnBrk="1" hangingPunct="1">
              <a:spcBef>
                <a:spcPct val="20000"/>
              </a:spcBef>
              <a:buFont typeface="Wingdings" pitchFamily="2" charset="2"/>
              <a:buChar char="§"/>
            </a:pPr>
            <a:r>
              <a:rPr lang="en-US" sz="1700" dirty="0" smtClean="0"/>
              <a:t>Buffer resources</a:t>
            </a:r>
          </a:p>
        </p:txBody>
      </p:sp>
      <p:sp>
        <p:nvSpPr>
          <p:cNvPr id="11" name="Text Box 6"/>
          <p:cNvSpPr txBox="1">
            <a:spLocks noChangeArrowheads="1"/>
          </p:cNvSpPr>
          <p:nvPr/>
        </p:nvSpPr>
        <p:spPr bwMode="auto">
          <a:xfrm>
            <a:off x="0" y="889000"/>
            <a:ext cx="9144000" cy="523220"/>
          </a:xfrm>
          <a:prstGeom prst="rect">
            <a:avLst/>
          </a:prstGeom>
          <a:noFill/>
          <a:ln w="9525">
            <a:solidFill>
              <a:schemeClr val="bg2"/>
            </a:solidFill>
            <a:miter lim="800000"/>
            <a:headEnd/>
            <a:tailEnd/>
          </a:ln>
          <a:effectLst/>
        </p:spPr>
        <p:txBody>
          <a:bodyPr>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a:t>
            </a:r>
            <a:r>
              <a:rPr lang="en-US" sz="2800" dirty="0" smtClean="0">
                <a:solidFill>
                  <a:schemeClr val="tx1"/>
                </a:solidFill>
                <a:effectLst>
                  <a:outerShdw blurRad="38100" dist="38100" dir="2700000" algn="tl">
                    <a:srgbClr val="C0C0C0"/>
                  </a:outerShdw>
                </a:effectLst>
              </a:rPr>
              <a:t>Inventory</a:t>
            </a:r>
            <a:endParaRPr lang="en-GB" sz="2800" dirty="0">
              <a:solidFill>
                <a:schemeClr val="tx1"/>
              </a:solidFill>
              <a:effectLst>
                <a:outerShdw blurRad="38100" dist="38100" dir="2700000" algn="tl">
                  <a:srgbClr val="C0C0C0"/>
                </a:outerShdw>
              </a:effectLst>
            </a:endParaRPr>
          </a:p>
        </p:txBody>
      </p:sp>
      <p:pic>
        <p:nvPicPr>
          <p:cNvPr id="12" name="Picture 16"/>
          <p:cNvPicPr>
            <a:picLocks noChangeAspect="1" noChangeArrowheads="1"/>
          </p:cNvPicPr>
          <p:nvPr/>
        </p:nvPicPr>
        <p:blipFill rotWithShape="1">
          <a:blip r:embed="rId2">
            <a:extLst>
              <a:ext uri="{28A0092B-C50C-407E-A947-70E740481C1C}">
                <a14:useLocalDpi xmlns:a14="http://schemas.microsoft.com/office/drawing/2010/main" val="0"/>
              </a:ext>
            </a:extLst>
          </a:blip>
          <a:srcRect r="7013"/>
          <a:stretch/>
        </p:blipFill>
        <p:spPr bwMode="auto">
          <a:xfrm>
            <a:off x="787110" y="2223655"/>
            <a:ext cx="3674053" cy="2126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2"/>
          <p:cNvGrpSpPr/>
          <p:nvPr/>
        </p:nvGrpSpPr>
        <p:grpSpPr>
          <a:xfrm>
            <a:off x="5808230" y="2066493"/>
            <a:ext cx="2143125" cy="2143125"/>
            <a:chOff x="5808230" y="2066493"/>
            <a:chExt cx="2143125" cy="2143125"/>
          </a:xfrm>
        </p:grpSpPr>
        <p:pic>
          <p:nvPicPr>
            <p:cNvPr id="14"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230" y="2066493"/>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bwMode="auto">
            <a:xfrm>
              <a:off x="6879792" y="2452255"/>
              <a:ext cx="994208" cy="685800"/>
            </a:xfrm>
            <a:prstGeom prst="rect">
              <a:avLst/>
            </a:prstGeom>
            <a:solidFill>
              <a:schemeClr val="accent1"/>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144888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par>
                          <p:cTn id="8" fill="hold">
                            <p:stCondLst>
                              <p:cond delay="55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4" name="Rectangle 6"/>
          <p:cNvSpPr>
            <a:spLocks noChangeArrowheads="1"/>
          </p:cNvSpPr>
          <p:nvPr/>
        </p:nvSpPr>
        <p:spPr bwMode="auto">
          <a:xfrm>
            <a:off x="165100" y="2667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pic>
        <p:nvPicPr>
          <p:cNvPr id="1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
        <p:nvSpPr>
          <p:cNvPr id="9" name="Text Box 5"/>
          <p:cNvSpPr txBox="1">
            <a:spLocks noChangeArrowheads="1"/>
          </p:cNvSpPr>
          <p:nvPr/>
        </p:nvSpPr>
        <p:spPr bwMode="auto">
          <a:xfrm>
            <a:off x="0" y="889000"/>
            <a:ext cx="9144000" cy="523220"/>
          </a:xfrm>
          <a:prstGeom prst="rect">
            <a:avLst/>
          </a:prstGeom>
          <a:noFill/>
          <a:ln w="9525">
            <a:solidFill>
              <a:schemeClr val="bg2"/>
            </a:solidFill>
            <a:miter lim="800000"/>
            <a:headEnd/>
            <a:tailEnd/>
          </a:ln>
          <a:effectLst/>
        </p:spPr>
        <p:txBody>
          <a:bodyPr wrap="square">
            <a:spAutoFit/>
          </a:bodyPr>
          <a:lstStyle/>
          <a:p>
            <a:pPr algn="ctr" eaLnBrk="1" hangingPunct="1">
              <a:spcBef>
                <a:spcPct val="50000"/>
              </a:spcBef>
            </a:pPr>
            <a:r>
              <a:rPr lang="en-US" sz="2800" dirty="0" smtClean="0">
                <a:solidFill>
                  <a:schemeClr val="tx1"/>
                </a:solidFill>
                <a:effectLst>
                  <a:outerShdw blurRad="38100" dist="38100" dir="2700000" algn="tl">
                    <a:srgbClr val="C0C0C0"/>
                  </a:outerShdw>
                </a:effectLst>
              </a:rPr>
              <a:t>Motion</a:t>
            </a:r>
            <a:endParaRPr lang="en-GB" sz="2800" dirty="0">
              <a:solidFill>
                <a:schemeClr val="tx1"/>
              </a:solidFill>
              <a:effectLst>
                <a:outerShdw blurRad="38100" dist="38100" dir="2700000" algn="tl">
                  <a:srgbClr val="C0C0C0"/>
                </a:outerShdw>
              </a:effectLst>
            </a:endParaRPr>
          </a:p>
        </p:txBody>
      </p:sp>
      <p:sp>
        <p:nvSpPr>
          <p:cNvPr id="11" name="Text Box 21"/>
          <p:cNvSpPr txBox="1">
            <a:spLocks noChangeArrowheads="1"/>
          </p:cNvSpPr>
          <p:nvPr/>
        </p:nvSpPr>
        <p:spPr bwMode="auto">
          <a:xfrm>
            <a:off x="0" y="1435100"/>
            <a:ext cx="8915400" cy="4470455"/>
          </a:xfrm>
          <a:prstGeom prst="rect">
            <a:avLst/>
          </a:prstGeom>
          <a:solidFill>
            <a:schemeClr val="accent2">
              <a:lumMod val="20000"/>
              <a:lumOff val="80000"/>
            </a:schemeClr>
          </a:solidFill>
          <a:ln w="9525">
            <a:noFill/>
            <a:miter lim="800000"/>
            <a:headEnd/>
            <a:tailEnd/>
          </a:ln>
          <a:effectLst/>
        </p:spPr>
        <p:txBody>
          <a:bodyPr wrap="square">
            <a:spAutoFit/>
          </a:bodyPr>
          <a:lstStyle/>
          <a:p>
            <a:pPr marL="457200" indent="-457200" algn="l" eaLnBrk="1" hangingPunct="1">
              <a:spcBef>
                <a:spcPct val="20000"/>
              </a:spcBef>
            </a:pPr>
            <a:r>
              <a:rPr lang="en-US" sz="2000" dirty="0">
                <a:solidFill>
                  <a:schemeClr val="tx1"/>
                </a:solidFill>
              </a:rPr>
              <a:t>Any </a:t>
            </a:r>
            <a:r>
              <a:rPr lang="en-US" sz="2000" dirty="0" smtClean="0">
                <a:solidFill>
                  <a:schemeClr val="tx1"/>
                </a:solidFill>
              </a:rPr>
              <a:t>people </a:t>
            </a:r>
            <a:r>
              <a:rPr lang="en-US" sz="2000" dirty="0">
                <a:solidFill>
                  <a:schemeClr val="tx1"/>
                </a:solidFill>
              </a:rPr>
              <a:t>movement that does </a:t>
            </a:r>
            <a:r>
              <a:rPr lang="en-US" sz="2000" dirty="0" smtClean="0">
                <a:solidFill>
                  <a:schemeClr val="tx1"/>
                </a:solidFill>
              </a:rPr>
              <a:t>not add </a:t>
            </a:r>
            <a:r>
              <a:rPr lang="en-US" sz="2000" dirty="0">
                <a:solidFill>
                  <a:schemeClr val="tx1"/>
                </a:solidFill>
              </a:rPr>
              <a:t>value to the customer.</a:t>
            </a:r>
          </a:p>
          <a:p>
            <a:pPr marL="457200" indent="-457200" algn="l" eaLnBrk="1" hangingPunct="1">
              <a:spcBef>
                <a:spcPct val="20000"/>
              </a:spcBef>
            </a:pPr>
            <a:endParaRPr lang="en-US" sz="2000" dirty="0">
              <a:solidFill>
                <a:schemeClr val="tx1"/>
              </a:solidFill>
            </a:endParaRPr>
          </a:p>
          <a:p>
            <a:pPr marL="457200" indent="-457200" algn="l" eaLnBrk="1" hangingPunct="1">
              <a:spcBef>
                <a:spcPct val="50000"/>
              </a:spcBef>
            </a:pPr>
            <a:endParaRPr lang="en-US" sz="1600" dirty="0" smtClean="0">
              <a:solidFill>
                <a:schemeClr val="tx1"/>
              </a:solidFill>
            </a:endParaRPr>
          </a:p>
          <a:p>
            <a:pPr marL="457200" indent="-457200" algn="l" eaLnBrk="1" hangingPunct="1">
              <a:spcBef>
                <a:spcPct val="50000"/>
              </a:spcBef>
            </a:pPr>
            <a:endParaRPr lang="en-US" sz="1600" dirty="0"/>
          </a:p>
          <a:p>
            <a:pPr marL="457200" indent="-457200" algn="l" eaLnBrk="1" hangingPunct="1">
              <a:spcBef>
                <a:spcPct val="50000"/>
              </a:spcBef>
            </a:pPr>
            <a:endParaRPr lang="en-US" sz="1600" dirty="0" smtClean="0">
              <a:solidFill>
                <a:schemeClr val="tx1"/>
              </a:solidFill>
            </a:endParaRPr>
          </a:p>
          <a:p>
            <a:pPr marL="457200" indent="-457200" algn="l" eaLnBrk="1" hangingPunct="1">
              <a:spcBef>
                <a:spcPct val="50000"/>
              </a:spcBef>
            </a:pPr>
            <a:endParaRPr lang="en-US" sz="1600" dirty="0" smtClean="0">
              <a:solidFill>
                <a:schemeClr val="tx1"/>
              </a:solidFill>
            </a:endParaRPr>
          </a:p>
          <a:p>
            <a:pPr marL="457200" indent="-457200" algn="l" eaLnBrk="1" hangingPunct="1">
              <a:spcBef>
                <a:spcPct val="50000"/>
              </a:spcBef>
            </a:pPr>
            <a:endParaRPr lang="en-US" sz="1600" dirty="0"/>
          </a:p>
          <a:p>
            <a:pPr marL="457200" indent="-457200" algn="l" eaLnBrk="1" hangingPunct="1">
              <a:spcBef>
                <a:spcPct val="50000"/>
              </a:spcBef>
            </a:pPr>
            <a:r>
              <a:rPr lang="en-US" sz="1800" b="1" dirty="0" smtClean="0"/>
              <a:t>Examples:</a:t>
            </a:r>
            <a:r>
              <a:rPr lang="en-US" sz="1700" dirty="0" smtClean="0"/>
              <a:t>                                                                                                                            </a:t>
            </a:r>
          </a:p>
          <a:p>
            <a:pPr lvl="1" indent="-457200" algn="l" eaLnBrk="1" hangingPunct="1">
              <a:spcBef>
                <a:spcPct val="50000"/>
              </a:spcBef>
              <a:buFont typeface="Wingdings" pitchFamily="2" charset="2"/>
              <a:buChar char="§"/>
            </a:pPr>
            <a:r>
              <a:rPr lang="en-US" sz="1700" dirty="0" smtClean="0"/>
              <a:t>Excess movement or to &amp; fro caused due to handling multiple tasks at the same time</a:t>
            </a:r>
          </a:p>
          <a:p>
            <a:pPr lvl="1" indent="-457200" algn="l" eaLnBrk="1" hangingPunct="1">
              <a:spcBef>
                <a:spcPct val="50000"/>
              </a:spcBef>
              <a:buFont typeface="Wingdings" pitchFamily="2" charset="2"/>
              <a:buChar char="§"/>
            </a:pPr>
            <a:r>
              <a:rPr lang="en-US" sz="1700" dirty="0" smtClean="0"/>
              <a:t>Segregated units   </a:t>
            </a:r>
          </a:p>
          <a:p>
            <a:pPr lvl="1" indent="-457200" algn="l" eaLnBrk="1" hangingPunct="1">
              <a:spcBef>
                <a:spcPct val="50000"/>
              </a:spcBef>
            </a:pPr>
            <a:r>
              <a:rPr lang="en-US" sz="1700" dirty="0" smtClean="0"/>
              <a:t>                     </a:t>
            </a:r>
            <a:r>
              <a:rPr lang="en-US" sz="1700" dirty="0" smtClean="0">
                <a:solidFill>
                  <a:schemeClr val="accent2">
                    <a:lumMod val="20000"/>
                    <a:lumOff val="80000"/>
                  </a:schemeClr>
                </a:solidFill>
              </a:rPr>
              <a:t>0</a:t>
            </a: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0277" y="2563745"/>
            <a:ext cx="673153" cy="1833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descr="C:\Users\rm5006941\AppData\Local\Microsoft\Windows\Temporary Internet Files\Content.IE5\UL4WUNHX\MC900389850[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3609" y="2549236"/>
            <a:ext cx="1804111" cy="15910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Users\rm5006941\AppData\Local\Microsoft\Windows\Temporary Internet Files\Content.IE5\Q257UAX2\MC900383648[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23430" y="2563745"/>
            <a:ext cx="1820570" cy="1804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3947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afterEffect">
                                  <p:stCondLst>
                                    <p:cond delay="5000"/>
                                  </p:stCondLst>
                                  <p:childTnLst>
                                    <p:animMotion origin="layout" path="M -2.5E-6 -8.09249E-7 L -0.50833 0.00347 " pathEditMode="relative" rAng="0" ptsTypes="AA">
                                      <p:cBhvr>
                                        <p:cTn id="6" dur="3000" fill="hold"/>
                                        <p:tgtEl>
                                          <p:spTgt spid="13"/>
                                        </p:tgtEl>
                                        <p:attrNameLst>
                                          <p:attrName>ppt_x</p:attrName>
                                          <p:attrName>ppt_y</p:attrName>
                                        </p:attrNameLst>
                                      </p:cBhvr>
                                      <p:rCtr x="-25417"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96980" y="1420528"/>
            <a:ext cx="8977745" cy="4712059"/>
          </a:xfrm>
          <a:prstGeom prst="rect">
            <a:avLst/>
          </a:prstGeom>
          <a:solidFill>
            <a:schemeClr val="accent2">
              <a:lumMod val="20000"/>
              <a:lumOff val="80000"/>
            </a:schemeClr>
          </a:solidFill>
          <a:ln w="9525">
            <a:noFill/>
            <a:miter lim="800000"/>
            <a:headEnd/>
            <a:tailEnd/>
          </a:ln>
          <a:effectLst/>
        </p:spPr>
        <p:txBody>
          <a:bodyPr wrap="square">
            <a:spAutoFit/>
          </a:bodyPr>
          <a:lstStyle/>
          <a:p>
            <a:pPr marL="457200" indent="-457200" algn="l" eaLnBrk="1" hangingPunct="1">
              <a:spcBef>
                <a:spcPct val="20000"/>
              </a:spcBef>
            </a:pPr>
            <a:r>
              <a:rPr lang="en-US" sz="2000" dirty="0">
                <a:solidFill>
                  <a:schemeClr val="tx1"/>
                </a:solidFill>
              </a:rPr>
              <a:t>Putting more work than required </a:t>
            </a:r>
            <a:r>
              <a:rPr lang="en-US" sz="2000" dirty="0" smtClean="0">
                <a:solidFill>
                  <a:schemeClr val="tx1"/>
                </a:solidFill>
              </a:rPr>
              <a:t>by the </a:t>
            </a:r>
            <a:r>
              <a:rPr lang="en-US" sz="2000" dirty="0">
                <a:solidFill>
                  <a:schemeClr val="tx1"/>
                </a:solidFill>
              </a:rPr>
              <a:t>customer.</a:t>
            </a:r>
          </a:p>
          <a:p>
            <a:pPr marL="457200" indent="-457200" algn="l" eaLnBrk="1" hangingPunct="1">
              <a:spcBef>
                <a:spcPct val="50000"/>
              </a:spcBef>
            </a:pPr>
            <a:endParaRPr lang="en-US" sz="2000" dirty="0">
              <a:solidFill>
                <a:schemeClr val="tx1"/>
              </a:solidFill>
            </a:endParaRPr>
          </a:p>
          <a:p>
            <a:pPr marL="457200" indent="-457200" algn="l" eaLnBrk="1" hangingPunct="1">
              <a:spcBef>
                <a:spcPct val="50000"/>
              </a:spcBef>
            </a:pPr>
            <a:endParaRPr lang="en-US" sz="1800" dirty="0">
              <a:solidFill>
                <a:schemeClr val="tx1"/>
              </a:solidFill>
            </a:endParaRPr>
          </a:p>
          <a:p>
            <a:pPr marL="457200" indent="-457200" algn="l" eaLnBrk="1" hangingPunct="1">
              <a:spcBef>
                <a:spcPct val="50000"/>
              </a:spcBef>
            </a:pPr>
            <a:endParaRPr lang="en-US" sz="1800" dirty="0">
              <a:solidFill>
                <a:schemeClr val="tx1"/>
              </a:solidFill>
            </a:endParaRPr>
          </a:p>
          <a:p>
            <a:pPr marL="457200" indent="-457200" algn="l" eaLnBrk="1" hangingPunct="1">
              <a:spcBef>
                <a:spcPct val="50000"/>
              </a:spcBef>
            </a:pPr>
            <a:endParaRPr lang="en-US" sz="1800" dirty="0" smtClean="0">
              <a:solidFill>
                <a:schemeClr val="tx1"/>
              </a:solidFill>
            </a:endParaRPr>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smtClean="0"/>
          </a:p>
          <a:p>
            <a:pPr marL="457200" indent="-457200" algn="l" eaLnBrk="1" hangingPunct="1">
              <a:spcBef>
                <a:spcPct val="50000"/>
              </a:spcBef>
            </a:pPr>
            <a:r>
              <a:rPr lang="en-US" sz="1800" b="1" dirty="0"/>
              <a:t>E</a:t>
            </a:r>
            <a:r>
              <a:rPr lang="en-US" sz="1800" b="1" dirty="0" smtClean="0"/>
              <a:t>xamples</a:t>
            </a:r>
            <a:r>
              <a:rPr lang="en-US" sz="1800" b="1" dirty="0"/>
              <a:t>:</a:t>
            </a:r>
          </a:p>
          <a:p>
            <a:pPr marL="457200" indent="-457200" algn="l" eaLnBrk="1" hangingPunct="1">
              <a:spcBef>
                <a:spcPct val="20000"/>
              </a:spcBef>
              <a:buFont typeface="Wingdings" pitchFamily="2" charset="2"/>
              <a:buChar char="§"/>
            </a:pPr>
            <a:r>
              <a:rPr lang="en-US" sz="1700" dirty="0" smtClean="0"/>
              <a:t>Re-inventing the wheel, no standardization</a:t>
            </a:r>
          </a:p>
          <a:p>
            <a:pPr marL="457200" indent="-457200" algn="l" eaLnBrk="1" hangingPunct="1">
              <a:spcBef>
                <a:spcPct val="20000"/>
              </a:spcBef>
              <a:buFont typeface="Wingdings" pitchFamily="2" charset="2"/>
              <a:buChar char="§"/>
            </a:pPr>
            <a:r>
              <a:rPr lang="en-US" sz="1700" dirty="0" smtClean="0"/>
              <a:t>Multiple levels of approvals</a:t>
            </a:r>
          </a:p>
          <a:p>
            <a:pPr marL="457200" indent="-457200" algn="l" eaLnBrk="1" hangingPunct="1">
              <a:spcBef>
                <a:spcPct val="20000"/>
              </a:spcBef>
              <a:buFont typeface="Wingdings" pitchFamily="2" charset="2"/>
              <a:buChar char="§"/>
            </a:pPr>
            <a:r>
              <a:rPr lang="en-US" sz="1700" dirty="0" smtClean="0"/>
              <a:t>Adding extra information in the reports which is not required</a:t>
            </a:r>
          </a:p>
        </p:txBody>
      </p:sp>
      <p:sp>
        <p:nvSpPr>
          <p:cNvPr id="4" name="Text Box 6"/>
          <p:cNvSpPr txBox="1">
            <a:spLocks noChangeArrowheads="1"/>
          </p:cNvSpPr>
          <p:nvPr/>
        </p:nvSpPr>
        <p:spPr bwMode="auto">
          <a:xfrm>
            <a:off x="0" y="889000"/>
            <a:ext cx="9144000" cy="523220"/>
          </a:xfrm>
          <a:prstGeom prst="rect">
            <a:avLst/>
          </a:prstGeom>
          <a:noFill/>
          <a:ln w="9525">
            <a:solidFill>
              <a:schemeClr val="bg2"/>
            </a:solidFill>
            <a:miter lim="800000"/>
            <a:headEnd/>
            <a:tailEnd/>
          </a:ln>
          <a:effectLst/>
        </p:spPr>
        <p:txBody>
          <a:bodyPr>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a:t>
            </a:r>
            <a:r>
              <a:rPr lang="en-US" sz="2800" dirty="0" smtClean="0">
                <a:solidFill>
                  <a:schemeClr val="tx1"/>
                </a:solidFill>
                <a:effectLst>
                  <a:outerShdw blurRad="38100" dist="38100" dir="2700000" algn="tl">
                    <a:srgbClr val="C0C0C0"/>
                  </a:outerShdw>
                </a:effectLst>
              </a:rPr>
              <a:t>Excess </a:t>
            </a:r>
            <a:r>
              <a:rPr lang="en-GB" sz="2800" dirty="0" smtClean="0">
                <a:effectLst>
                  <a:outerShdw blurRad="38100" dist="38100" dir="2700000" algn="tl">
                    <a:srgbClr val="C0C0C0"/>
                  </a:outerShdw>
                </a:effectLst>
              </a:rPr>
              <a:t>Processing</a:t>
            </a:r>
            <a:endParaRPr lang="en-US" sz="2800" dirty="0" smtClean="0">
              <a:solidFill>
                <a:schemeClr val="tx1"/>
              </a:solidFill>
              <a:effectLst>
                <a:outerShdw blurRad="38100" dist="38100" dir="2700000" algn="tl">
                  <a:srgbClr val="C0C0C0"/>
                </a:outerShdw>
              </a:effectLst>
            </a:endParaRPr>
          </a:p>
        </p:txBody>
      </p:sp>
      <p:sp>
        <p:nvSpPr>
          <p:cNvPr id="5" name="Rectangle 21"/>
          <p:cNvSpPr>
            <a:spLocks noChangeArrowheads="1"/>
          </p:cNvSpPr>
          <p:nvPr/>
        </p:nvSpPr>
        <p:spPr bwMode="auto">
          <a:xfrm>
            <a:off x="177800" y="2413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926" y="1818634"/>
            <a:ext cx="6168593" cy="3016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rot="20698543">
            <a:off x="2440701" y="2965991"/>
            <a:ext cx="4918334" cy="461665"/>
          </a:xfrm>
          <a:prstGeom prst="rect">
            <a:avLst/>
          </a:prstGeom>
          <a:noFill/>
        </p:spPr>
        <p:txBody>
          <a:bodyPr wrap="none" lIns="91440" tIns="45720" rIns="91440" bIns="45720">
            <a:spAutoFit/>
          </a:bodyPr>
          <a:lstStyle/>
          <a:p>
            <a:pPr algn="ctr"/>
            <a:r>
              <a:rPr lang="en-US" b="1" cap="none" spc="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Unrequired data in a report</a:t>
            </a:r>
            <a:endParaRPr lang="en-US" b="1" cap="none" spc="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Tree>
    <p:extLst>
      <p:ext uri="{BB962C8B-B14F-4D97-AF65-F5344CB8AC3E}">
        <p14:creationId xmlns:p14="http://schemas.microsoft.com/office/powerpoint/2010/main" val="109716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par>
                          <p:cTn id="8" fill="hold">
                            <p:stCondLst>
                              <p:cond delay="3500"/>
                            </p:stCondLst>
                            <p:childTnLst>
                              <p:par>
                                <p:cTn id="9" presetID="1" presetClass="entr" presetSubtype="0" fill="hold" grpId="0" nodeType="afterEffect">
                                  <p:stCondLst>
                                    <p:cond delay="40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3293" name="Group 205"/>
          <p:cNvGraphicFramePr>
            <a:graphicFrameLocks noGrp="1"/>
          </p:cNvGraphicFramePr>
          <p:nvPr>
            <p:ph/>
          </p:nvPr>
        </p:nvGraphicFramePr>
        <p:xfrm>
          <a:off x="152400" y="1373188"/>
          <a:ext cx="8915400" cy="4636452"/>
        </p:xfrm>
        <a:graphic>
          <a:graphicData uri="http://schemas.openxmlformats.org/drawingml/2006/table">
            <a:tbl>
              <a:tblPr/>
              <a:tblGrid>
                <a:gridCol w="6629400"/>
                <a:gridCol w="2286000"/>
              </a:tblGrid>
              <a:tr h="390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Missed schedules</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CC3300"/>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Changing from one task to another or looking for information etc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0000FF"/>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Developers waiting for  requirements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0000FF"/>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Endless refinements to reports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0000FF"/>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Multiple forms with same information produced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0000FF"/>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Cross skilled resources not used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0000FF"/>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Documents moving from one department to another for approval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0000FF"/>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3363">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smtClean="0">
                          <a:ln>
                            <a:noFill/>
                          </a:ln>
                          <a:solidFill>
                            <a:schemeClr val="tx1"/>
                          </a:solidFill>
                          <a:effectLst/>
                          <a:latin typeface="Verdana" pitchFamily="34" charset="0"/>
                        </a:rPr>
                        <a:t>Software coded but not tested, lying in the system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dirty="0" smtClean="0">
                        <a:ln>
                          <a:noFill/>
                        </a:ln>
                        <a:solidFill>
                          <a:srgbClr val="0000FF"/>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73124" name="Rectangle 36"/>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QUIZ On Waste</a:t>
            </a:r>
          </a:p>
        </p:txBody>
      </p:sp>
      <p:sp>
        <p:nvSpPr>
          <p:cNvPr id="473268" name="Text Box 180"/>
          <p:cNvSpPr txBox="1">
            <a:spLocks noChangeArrowheads="1"/>
          </p:cNvSpPr>
          <p:nvPr/>
        </p:nvSpPr>
        <p:spPr bwMode="auto">
          <a:xfrm>
            <a:off x="7162800" y="1535113"/>
            <a:ext cx="1828800" cy="336550"/>
          </a:xfrm>
          <a:prstGeom prst="rect">
            <a:avLst/>
          </a:prstGeom>
          <a:noFill/>
          <a:ln w="9525" algn="ctr">
            <a:noFill/>
            <a:miter lim="800000"/>
            <a:headEnd/>
            <a:tailEnd/>
          </a:ln>
          <a:effectLst/>
        </p:spPr>
        <p:txBody>
          <a:bodyPr>
            <a:spAutoFit/>
          </a:bodyPr>
          <a:lstStyle/>
          <a:p>
            <a:pPr>
              <a:spcBef>
                <a:spcPct val="50000"/>
              </a:spcBef>
            </a:pPr>
            <a:r>
              <a:rPr lang="en-US" sz="1600" b="1">
                <a:solidFill>
                  <a:schemeClr val="tx1"/>
                </a:solidFill>
              </a:rPr>
              <a:t>DEFECT</a:t>
            </a:r>
          </a:p>
        </p:txBody>
      </p:sp>
      <p:sp>
        <p:nvSpPr>
          <p:cNvPr id="473269" name="Text Box 181"/>
          <p:cNvSpPr txBox="1">
            <a:spLocks noChangeArrowheads="1"/>
          </p:cNvSpPr>
          <p:nvPr/>
        </p:nvSpPr>
        <p:spPr bwMode="auto">
          <a:xfrm>
            <a:off x="7162800" y="2189163"/>
            <a:ext cx="1828800" cy="336550"/>
          </a:xfrm>
          <a:prstGeom prst="rect">
            <a:avLst/>
          </a:prstGeom>
          <a:noFill/>
          <a:ln w="9525" algn="ctr">
            <a:noFill/>
            <a:miter lim="800000"/>
            <a:headEnd/>
            <a:tailEnd/>
          </a:ln>
          <a:effectLst/>
        </p:spPr>
        <p:txBody>
          <a:bodyPr>
            <a:spAutoFit/>
          </a:bodyPr>
          <a:lstStyle/>
          <a:p>
            <a:pPr>
              <a:spcBef>
                <a:spcPct val="50000"/>
              </a:spcBef>
            </a:pPr>
            <a:r>
              <a:rPr lang="en-US" sz="1600" b="1">
                <a:solidFill>
                  <a:schemeClr val="tx1"/>
                </a:solidFill>
              </a:rPr>
              <a:t>MOTION</a:t>
            </a:r>
          </a:p>
        </p:txBody>
      </p:sp>
      <p:sp>
        <p:nvSpPr>
          <p:cNvPr id="473270" name="Text Box 182"/>
          <p:cNvSpPr txBox="1">
            <a:spLocks noChangeArrowheads="1"/>
          </p:cNvSpPr>
          <p:nvPr/>
        </p:nvSpPr>
        <p:spPr bwMode="auto">
          <a:xfrm>
            <a:off x="7162800" y="2735263"/>
            <a:ext cx="1828800" cy="336550"/>
          </a:xfrm>
          <a:prstGeom prst="rect">
            <a:avLst/>
          </a:prstGeom>
          <a:noFill/>
          <a:ln w="9525" algn="ctr">
            <a:noFill/>
            <a:miter lim="800000"/>
            <a:headEnd/>
            <a:tailEnd/>
          </a:ln>
          <a:effectLst/>
        </p:spPr>
        <p:txBody>
          <a:bodyPr>
            <a:spAutoFit/>
          </a:bodyPr>
          <a:lstStyle/>
          <a:p>
            <a:pPr>
              <a:spcBef>
                <a:spcPct val="50000"/>
              </a:spcBef>
            </a:pPr>
            <a:r>
              <a:rPr lang="en-US" sz="1600" b="1">
                <a:solidFill>
                  <a:schemeClr val="tx1"/>
                </a:solidFill>
              </a:rPr>
              <a:t>WAITING</a:t>
            </a:r>
          </a:p>
        </p:txBody>
      </p:sp>
      <p:sp>
        <p:nvSpPr>
          <p:cNvPr id="473271" name="Text Box 183"/>
          <p:cNvSpPr txBox="1">
            <a:spLocks noChangeArrowheads="1"/>
          </p:cNvSpPr>
          <p:nvPr/>
        </p:nvSpPr>
        <p:spPr bwMode="auto">
          <a:xfrm>
            <a:off x="6819900" y="3213100"/>
            <a:ext cx="1968500" cy="581025"/>
          </a:xfrm>
          <a:prstGeom prst="rect">
            <a:avLst/>
          </a:prstGeom>
          <a:noFill/>
          <a:ln w="9525" algn="ctr">
            <a:noFill/>
            <a:miter lim="800000"/>
            <a:headEnd/>
            <a:tailEnd/>
          </a:ln>
          <a:effectLst/>
        </p:spPr>
        <p:txBody>
          <a:bodyPr wrap="square">
            <a:spAutoFit/>
          </a:bodyPr>
          <a:lstStyle/>
          <a:p>
            <a:pPr algn="ctr">
              <a:spcBef>
                <a:spcPct val="50000"/>
              </a:spcBef>
            </a:pPr>
            <a:r>
              <a:rPr lang="en-US" sz="1600" b="1" dirty="0">
                <a:solidFill>
                  <a:schemeClr val="tx1"/>
                </a:solidFill>
              </a:rPr>
              <a:t>EXCESS PROCESSING</a:t>
            </a:r>
          </a:p>
        </p:txBody>
      </p:sp>
      <p:sp>
        <p:nvSpPr>
          <p:cNvPr id="473273" name="Text Box 185"/>
          <p:cNvSpPr txBox="1">
            <a:spLocks noChangeArrowheads="1"/>
          </p:cNvSpPr>
          <p:nvPr/>
        </p:nvSpPr>
        <p:spPr bwMode="auto">
          <a:xfrm>
            <a:off x="6832600" y="3898900"/>
            <a:ext cx="1828800" cy="581025"/>
          </a:xfrm>
          <a:prstGeom prst="rect">
            <a:avLst/>
          </a:prstGeom>
          <a:noFill/>
          <a:ln w="9525" algn="ctr">
            <a:noFill/>
            <a:miter lim="800000"/>
            <a:headEnd/>
            <a:tailEnd/>
          </a:ln>
          <a:effectLst/>
        </p:spPr>
        <p:txBody>
          <a:bodyPr>
            <a:spAutoFit/>
          </a:bodyPr>
          <a:lstStyle/>
          <a:p>
            <a:pPr algn="ctr">
              <a:spcBef>
                <a:spcPct val="50000"/>
              </a:spcBef>
            </a:pPr>
            <a:r>
              <a:rPr lang="en-US" sz="1600" b="1" dirty="0">
                <a:solidFill>
                  <a:schemeClr val="tx1"/>
                </a:solidFill>
              </a:rPr>
              <a:t>OVER </a:t>
            </a:r>
            <a:r>
              <a:rPr lang="en-US" sz="1600" b="1" dirty="0" smtClean="0">
                <a:solidFill>
                  <a:schemeClr val="tx1"/>
                </a:solidFill>
              </a:rPr>
              <a:t>PRODUCTION</a:t>
            </a:r>
            <a:endParaRPr lang="en-US" sz="1600" b="1" dirty="0">
              <a:solidFill>
                <a:schemeClr val="tx1"/>
              </a:solidFill>
            </a:endParaRPr>
          </a:p>
        </p:txBody>
      </p:sp>
      <p:sp>
        <p:nvSpPr>
          <p:cNvPr id="473274" name="Text Box 186"/>
          <p:cNvSpPr txBox="1">
            <a:spLocks noChangeArrowheads="1"/>
          </p:cNvSpPr>
          <p:nvPr/>
        </p:nvSpPr>
        <p:spPr bwMode="auto">
          <a:xfrm>
            <a:off x="6769100" y="5118100"/>
            <a:ext cx="2374900" cy="336550"/>
          </a:xfrm>
          <a:prstGeom prst="rect">
            <a:avLst/>
          </a:prstGeom>
          <a:noFill/>
          <a:ln w="9525" algn="ctr">
            <a:noFill/>
            <a:miter lim="800000"/>
            <a:headEnd/>
            <a:tailEnd/>
          </a:ln>
          <a:effectLst/>
        </p:spPr>
        <p:txBody>
          <a:bodyPr wrap="square">
            <a:spAutoFit/>
          </a:bodyPr>
          <a:lstStyle/>
          <a:p>
            <a:pPr>
              <a:spcBef>
                <a:spcPct val="50000"/>
              </a:spcBef>
            </a:pPr>
            <a:r>
              <a:rPr lang="en-US" sz="1600" b="1" dirty="0">
                <a:solidFill>
                  <a:schemeClr val="tx1"/>
                </a:solidFill>
              </a:rPr>
              <a:t>TRANSPORTATION</a:t>
            </a:r>
          </a:p>
        </p:txBody>
      </p:sp>
      <p:sp>
        <p:nvSpPr>
          <p:cNvPr id="473275" name="Text Box 187"/>
          <p:cNvSpPr txBox="1">
            <a:spLocks noChangeArrowheads="1"/>
          </p:cNvSpPr>
          <p:nvPr/>
        </p:nvSpPr>
        <p:spPr bwMode="auto">
          <a:xfrm>
            <a:off x="6985000" y="4460875"/>
            <a:ext cx="1981200" cy="581025"/>
          </a:xfrm>
          <a:prstGeom prst="rect">
            <a:avLst/>
          </a:prstGeom>
          <a:noFill/>
          <a:ln w="9525" algn="ctr">
            <a:noFill/>
            <a:miter lim="800000"/>
            <a:headEnd/>
            <a:tailEnd/>
          </a:ln>
          <a:effectLst/>
        </p:spPr>
        <p:txBody>
          <a:bodyPr wrap="square">
            <a:spAutoFit/>
          </a:bodyPr>
          <a:lstStyle/>
          <a:p>
            <a:pPr algn="ctr">
              <a:spcBef>
                <a:spcPct val="50000"/>
              </a:spcBef>
            </a:pPr>
            <a:r>
              <a:rPr lang="en-US" sz="1600" b="1" dirty="0">
                <a:solidFill>
                  <a:schemeClr val="tx1"/>
                </a:solidFill>
              </a:rPr>
              <a:t>NOT UTILIZING TALENT</a:t>
            </a:r>
          </a:p>
        </p:txBody>
      </p:sp>
      <p:sp>
        <p:nvSpPr>
          <p:cNvPr id="473283" name="Text Box 195"/>
          <p:cNvSpPr txBox="1">
            <a:spLocks noChangeArrowheads="1"/>
          </p:cNvSpPr>
          <p:nvPr/>
        </p:nvSpPr>
        <p:spPr bwMode="auto">
          <a:xfrm>
            <a:off x="7200900" y="5626100"/>
            <a:ext cx="1828800" cy="336550"/>
          </a:xfrm>
          <a:prstGeom prst="rect">
            <a:avLst/>
          </a:prstGeom>
          <a:noFill/>
          <a:ln w="9525" algn="ctr">
            <a:noFill/>
            <a:miter lim="800000"/>
            <a:headEnd/>
            <a:tailEnd/>
          </a:ln>
          <a:effectLst/>
        </p:spPr>
        <p:txBody>
          <a:bodyPr>
            <a:spAutoFit/>
          </a:bodyPr>
          <a:lstStyle/>
          <a:p>
            <a:pPr>
              <a:spcBef>
                <a:spcPct val="50000"/>
              </a:spcBef>
            </a:pPr>
            <a:r>
              <a:rPr lang="en-US" sz="1600" b="1" dirty="0">
                <a:solidFill>
                  <a:schemeClr val="tx1"/>
                </a:solidFill>
              </a:rPr>
              <a:t>INVENTORY</a:t>
            </a:r>
          </a:p>
        </p:txBody>
      </p:sp>
      <p:pic>
        <p:nvPicPr>
          <p:cNvPr id="12" name="Picture 3"/>
          <p:cNvPicPr>
            <a:picLocks noChangeAspect="1" noChangeArrowheads="1"/>
          </p:cNvPicPr>
          <p:nvPr/>
        </p:nvPicPr>
        <p:blipFill>
          <a:blip r:embed="rId2"/>
          <a:srcRect/>
          <a:stretch>
            <a:fillRect/>
          </a:stretch>
        </p:blipFill>
        <p:spPr bwMode="auto">
          <a:xfrm>
            <a:off x="7174230" y="6502400"/>
            <a:ext cx="1969770" cy="304800"/>
          </a:xfrm>
          <a:prstGeom prst="rect">
            <a:avLst/>
          </a:prstGeom>
          <a:noFill/>
          <a:ln w="9525">
            <a:noFill/>
            <a:miter lim="800000"/>
            <a:headEnd/>
            <a:tailEnd/>
          </a:ln>
          <a:effectLst/>
        </p:spPr>
      </p:pic>
    </p:spTree>
    <p:extLst>
      <p:ext uri="{BB962C8B-B14F-4D97-AF65-F5344CB8AC3E}">
        <p14:creationId xmlns:p14="http://schemas.microsoft.com/office/powerpoint/2010/main" val="35650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3268"/>
                                        </p:tgtEl>
                                        <p:attrNameLst>
                                          <p:attrName>style.visibility</p:attrName>
                                        </p:attrNameLst>
                                      </p:cBhvr>
                                      <p:to>
                                        <p:strVal val="visible"/>
                                      </p:to>
                                    </p:set>
                                    <p:anim calcmode="lin" valueType="num">
                                      <p:cBhvr additive="base">
                                        <p:cTn id="7" dur="500" fill="hold"/>
                                        <p:tgtEl>
                                          <p:spTgt spid="473268"/>
                                        </p:tgtEl>
                                        <p:attrNameLst>
                                          <p:attrName>ppt_x</p:attrName>
                                        </p:attrNameLst>
                                      </p:cBhvr>
                                      <p:tavLst>
                                        <p:tav tm="0">
                                          <p:val>
                                            <p:strVal val="#ppt_x"/>
                                          </p:val>
                                        </p:tav>
                                        <p:tav tm="100000">
                                          <p:val>
                                            <p:strVal val="#ppt_x"/>
                                          </p:val>
                                        </p:tav>
                                      </p:tavLst>
                                    </p:anim>
                                    <p:anim calcmode="lin" valueType="num">
                                      <p:cBhvr additive="base">
                                        <p:cTn id="8" dur="500" fill="hold"/>
                                        <p:tgtEl>
                                          <p:spTgt spid="4732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3269"/>
                                        </p:tgtEl>
                                        <p:attrNameLst>
                                          <p:attrName>style.visibility</p:attrName>
                                        </p:attrNameLst>
                                      </p:cBhvr>
                                      <p:to>
                                        <p:strVal val="visible"/>
                                      </p:to>
                                    </p:set>
                                    <p:anim calcmode="lin" valueType="num">
                                      <p:cBhvr additive="base">
                                        <p:cTn id="13" dur="500" fill="hold"/>
                                        <p:tgtEl>
                                          <p:spTgt spid="473269"/>
                                        </p:tgtEl>
                                        <p:attrNameLst>
                                          <p:attrName>ppt_x</p:attrName>
                                        </p:attrNameLst>
                                      </p:cBhvr>
                                      <p:tavLst>
                                        <p:tav tm="0">
                                          <p:val>
                                            <p:strVal val="#ppt_x"/>
                                          </p:val>
                                        </p:tav>
                                        <p:tav tm="100000">
                                          <p:val>
                                            <p:strVal val="#ppt_x"/>
                                          </p:val>
                                        </p:tav>
                                      </p:tavLst>
                                    </p:anim>
                                    <p:anim calcmode="lin" valueType="num">
                                      <p:cBhvr additive="base">
                                        <p:cTn id="14" dur="500" fill="hold"/>
                                        <p:tgtEl>
                                          <p:spTgt spid="4732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73270"/>
                                        </p:tgtEl>
                                        <p:attrNameLst>
                                          <p:attrName>style.visibility</p:attrName>
                                        </p:attrNameLst>
                                      </p:cBhvr>
                                      <p:to>
                                        <p:strVal val="visible"/>
                                      </p:to>
                                    </p:set>
                                    <p:anim calcmode="lin" valueType="num">
                                      <p:cBhvr additive="base">
                                        <p:cTn id="19" dur="500" fill="hold"/>
                                        <p:tgtEl>
                                          <p:spTgt spid="473270"/>
                                        </p:tgtEl>
                                        <p:attrNameLst>
                                          <p:attrName>ppt_x</p:attrName>
                                        </p:attrNameLst>
                                      </p:cBhvr>
                                      <p:tavLst>
                                        <p:tav tm="0">
                                          <p:val>
                                            <p:strVal val="#ppt_x"/>
                                          </p:val>
                                        </p:tav>
                                        <p:tav tm="100000">
                                          <p:val>
                                            <p:strVal val="#ppt_x"/>
                                          </p:val>
                                        </p:tav>
                                      </p:tavLst>
                                    </p:anim>
                                    <p:anim calcmode="lin" valueType="num">
                                      <p:cBhvr additive="base">
                                        <p:cTn id="20" dur="500" fill="hold"/>
                                        <p:tgtEl>
                                          <p:spTgt spid="47327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73271"/>
                                        </p:tgtEl>
                                        <p:attrNameLst>
                                          <p:attrName>style.visibility</p:attrName>
                                        </p:attrNameLst>
                                      </p:cBhvr>
                                      <p:to>
                                        <p:strVal val="visible"/>
                                      </p:to>
                                    </p:set>
                                    <p:anim calcmode="lin" valueType="num">
                                      <p:cBhvr additive="base">
                                        <p:cTn id="25" dur="500" fill="hold"/>
                                        <p:tgtEl>
                                          <p:spTgt spid="473271"/>
                                        </p:tgtEl>
                                        <p:attrNameLst>
                                          <p:attrName>ppt_x</p:attrName>
                                        </p:attrNameLst>
                                      </p:cBhvr>
                                      <p:tavLst>
                                        <p:tav tm="0">
                                          <p:val>
                                            <p:strVal val="#ppt_x"/>
                                          </p:val>
                                        </p:tav>
                                        <p:tav tm="100000">
                                          <p:val>
                                            <p:strVal val="#ppt_x"/>
                                          </p:val>
                                        </p:tav>
                                      </p:tavLst>
                                    </p:anim>
                                    <p:anim calcmode="lin" valueType="num">
                                      <p:cBhvr additive="base">
                                        <p:cTn id="26" dur="500" fill="hold"/>
                                        <p:tgtEl>
                                          <p:spTgt spid="47327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73273"/>
                                        </p:tgtEl>
                                        <p:attrNameLst>
                                          <p:attrName>style.visibility</p:attrName>
                                        </p:attrNameLst>
                                      </p:cBhvr>
                                      <p:to>
                                        <p:strVal val="visible"/>
                                      </p:to>
                                    </p:set>
                                    <p:anim calcmode="lin" valueType="num">
                                      <p:cBhvr additive="base">
                                        <p:cTn id="31" dur="500" fill="hold"/>
                                        <p:tgtEl>
                                          <p:spTgt spid="473273"/>
                                        </p:tgtEl>
                                        <p:attrNameLst>
                                          <p:attrName>ppt_x</p:attrName>
                                        </p:attrNameLst>
                                      </p:cBhvr>
                                      <p:tavLst>
                                        <p:tav tm="0">
                                          <p:val>
                                            <p:strVal val="#ppt_x"/>
                                          </p:val>
                                        </p:tav>
                                        <p:tav tm="100000">
                                          <p:val>
                                            <p:strVal val="#ppt_x"/>
                                          </p:val>
                                        </p:tav>
                                      </p:tavLst>
                                    </p:anim>
                                    <p:anim calcmode="lin" valueType="num">
                                      <p:cBhvr additive="base">
                                        <p:cTn id="32" dur="500" fill="hold"/>
                                        <p:tgtEl>
                                          <p:spTgt spid="47327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73275"/>
                                        </p:tgtEl>
                                        <p:attrNameLst>
                                          <p:attrName>style.visibility</p:attrName>
                                        </p:attrNameLst>
                                      </p:cBhvr>
                                      <p:to>
                                        <p:strVal val="visible"/>
                                      </p:to>
                                    </p:set>
                                    <p:anim calcmode="lin" valueType="num">
                                      <p:cBhvr additive="base">
                                        <p:cTn id="37" dur="500" fill="hold"/>
                                        <p:tgtEl>
                                          <p:spTgt spid="473275"/>
                                        </p:tgtEl>
                                        <p:attrNameLst>
                                          <p:attrName>ppt_x</p:attrName>
                                        </p:attrNameLst>
                                      </p:cBhvr>
                                      <p:tavLst>
                                        <p:tav tm="0">
                                          <p:val>
                                            <p:strVal val="#ppt_x"/>
                                          </p:val>
                                        </p:tav>
                                        <p:tav tm="100000">
                                          <p:val>
                                            <p:strVal val="#ppt_x"/>
                                          </p:val>
                                        </p:tav>
                                      </p:tavLst>
                                    </p:anim>
                                    <p:anim calcmode="lin" valueType="num">
                                      <p:cBhvr additive="base">
                                        <p:cTn id="38" dur="500" fill="hold"/>
                                        <p:tgtEl>
                                          <p:spTgt spid="47327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73274"/>
                                        </p:tgtEl>
                                        <p:attrNameLst>
                                          <p:attrName>style.visibility</p:attrName>
                                        </p:attrNameLst>
                                      </p:cBhvr>
                                      <p:to>
                                        <p:strVal val="visible"/>
                                      </p:to>
                                    </p:set>
                                    <p:anim calcmode="lin" valueType="num">
                                      <p:cBhvr additive="base">
                                        <p:cTn id="43" dur="500" fill="hold"/>
                                        <p:tgtEl>
                                          <p:spTgt spid="473274"/>
                                        </p:tgtEl>
                                        <p:attrNameLst>
                                          <p:attrName>ppt_x</p:attrName>
                                        </p:attrNameLst>
                                      </p:cBhvr>
                                      <p:tavLst>
                                        <p:tav tm="0">
                                          <p:val>
                                            <p:strVal val="#ppt_x"/>
                                          </p:val>
                                        </p:tav>
                                        <p:tav tm="100000">
                                          <p:val>
                                            <p:strVal val="#ppt_x"/>
                                          </p:val>
                                        </p:tav>
                                      </p:tavLst>
                                    </p:anim>
                                    <p:anim calcmode="lin" valueType="num">
                                      <p:cBhvr additive="base">
                                        <p:cTn id="44" dur="500" fill="hold"/>
                                        <p:tgtEl>
                                          <p:spTgt spid="47327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73283"/>
                                        </p:tgtEl>
                                        <p:attrNameLst>
                                          <p:attrName>style.visibility</p:attrName>
                                        </p:attrNameLst>
                                      </p:cBhvr>
                                      <p:to>
                                        <p:strVal val="visible"/>
                                      </p:to>
                                    </p:set>
                                    <p:anim calcmode="lin" valueType="num">
                                      <p:cBhvr additive="base">
                                        <p:cTn id="49" dur="500" fill="hold"/>
                                        <p:tgtEl>
                                          <p:spTgt spid="473283"/>
                                        </p:tgtEl>
                                        <p:attrNameLst>
                                          <p:attrName>ppt_x</p:attrName>
                                        </p:attrNameLst>
                                      </p:cBhvr>
                                      <p:tavLst>
                                        <p:tav tm="0">
                                          <p:val>
                                            <p:strVal val="#ppt_x"/>
                                          </p:val>
                                        </p:tav>
                                        <p:tav tm="100000">
                                          <p:val>
                                            <p:strVal val="#ppt_x"/>
                                          </p:val>
                                        </p:tav>
                                      </p:tavLst>
                                    </p:anim>
                                    <p:anim calcmode="lin" valueType="num">
                                      <p:cBhvr additive="base">
                                        <p:cTn id="50" dur="500" fill="hold"/>
                                        <p:tgtEl>
                                          <p:spTgt spid="4732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268" grpId="0"/>
      <p:bldP spid="473269" grpId="0"/>
      <p:bldP spid="473270" grpId="0"/>
      <p:bldP spid="473271" grpId="0"/>
      <p:bldP spid="473273" grpId="0"/>
      <p:bldP spid="473274" grpId="0"/>
      <p:bldP spid="473275" grpId="0"/>
      <p:bldP spid="47328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57" name="Rectangle 13"/>
          <p:cNvSpPr>
            <a:spLocks noChangeArrowheads="1"/>
          </p:cNvSpPr>
          <p:nvPr/>
        </p:nvSpPr>
        <p:spPr bwMode="auto">
          <a:xfrm>
            <a:off x="247650" y="2009775"/>
            <a:ext cx="8731250" cy="422275"/>
          </a:xfrm>
          <a:prstGeom prst="rect">
            <a:avLst/>
          </a:prstGeom>
          <a:gradFill>
            <a:gsLst>
              <a:gs pos="0">
                <a:schemeClr val="accent6">
                  <a:lumMod val="40000"/>
                  <a:lumOff val="60000"/>
                </a:schemeClr>
              </a:gs>
              <a:gs pos="64999">
                <a:srgbClr val="F0EBD5"/>
              </a:gs>
              <a:gs pos="100000">
                <a:srgbClr val="D1C39F"/>
              </a:gs>
            </a:gsLst>
            <a:lin ang="5400000" scaled="0"/>
          </a:gradFill>
          <a:ln w="9525">
            <a:noFill/>
            <a:miter lim="800000"/>
            <a:headEnd/>
            <a:tailEnd/>
          </a:ln>
        </p:spPr>
        <p:txBody>
          <a:bodyPr/>
          <a:lstStyle/>
          <a:p>
            <a:r>
              <a:rPr lang="en-US" b="1" dirty="0" smtClean="0"/>
              <a:t>LEAN TOOLS</a:t>
            </a:r>
          </a:p>
          <a:p>
            <a:pPr algn="l" eaLnBrk="1" hangingPunct="1"/>
            <a:endParaRPr lang="en-US" sz="2400" dirty="0">
              <a:solidFill>
                <a:schemeClr val="tx1"/>
              </a:solidFill>
              <a:latin typeface="Times New Roman" pitchFamily="18" charset="0"/>
            </a:endParaRPr>
          </a:p>
        </p:txBody>
      </p:sp>
      <p:sp>
        <p:nvSpPr>
          <p:cNvPr id="569414" name="Rectangle 70"/>
          <p:cNvSpPr>
            <a:spLocks noChangeArrowheads="1"/>
          </p:cNvSpPr>
          <p:nvPr/>
        </p:nvSpPr>
        <p:spPr bwMode="auto">
          <a:xfrm>
            <a:off x="190500" y="3048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Agenda</a:t>
            </a:r>
          </a:p>
        </p:txBody>
      </p:sp>
      <p:grpSp>
        <p:nvGrpSpPr>
          <p:cNvPr id="2" name="Group 71"/>
          <p:cNvGrpSpPr>
            <a:grpSpLocks/>
          </p:cNvGrpSpPr>
          <p:nvPr/>
        </p:nvGrpSpPr>
        <p:grpSpPr bwMode="auto">
          <a:xfrm>
            <a:off x="292100" y="2430464"/>
            <a:ext cx="8585200" cy="1584325"/>
            <a:chOff x="768" y="1467"/>
            <a:chExt cx="4752" cy="998"/>
          </a:xfrm>
        </p:grpSpPr>
        <p:sp>
          <p:nvSpPr>
            <p:cNvPr id="569416" name="Text Box 72"/>
            <p:cNvSpPr txBox="1">
              <a:spLocks noChangeArrowheads="1"/>
            </p:cNvSpPr>
            <p:nvPr/>
          </p:nvSpPr>
          <p:spPr bwMode="auto">
            <a:xfrm>
              <a:off x="768" y="1467"/>
              <a:ext cx="2400" cy="979"/>
            </a:xfrm>
            <a:prstGeom prst="rect">
              <a:avLst/>
            </a:prstGeom>
            <a:noFill/>
            <a:ln w="9525" algn="ctr">
              <a:noFill/>
              <a:miter lim="800000"/>
              <a:headEnd/>
              <a:tailEnd/>
            </a:ln>
            <a:effectLst/>
          </p:spPr>
          <p:txBody>
            <a:bodyPr>
              <a:spAutoFit/>
            </a:bodyPr>
            <a:lstStyle/>
            <a:p>
              <a:pPr algn="l">
                <a:buFontTx/>
                <a:buChar char="•"/>
              </a:pPr>
              <a:r>
                <a:rPr lang="en-US" sz="1900" dirty="0">
                  <a:solidFill>
                    <a:schemeClr val="tx1"/>
                  </a:solidFill>
                </a:rPr>
                <a:t> </a:t>
              </a:r>
              <a:r>
                <a:rPr lang="en-US" sz="1900" b="1" dirty="0">
                  <a:solidFill>
                    <a:schemeClr val="tx1"/>
                  </a:solidFill>
                </a:rPr>
                <a:t>6S</a:t>
              </a:r>
            </a:p>
            <a:p>
              <a:pPr algn="l">
                <a:buFontTx/>
                <a:buChar char="•"/>
              </a:pPr>
              <a:r>
                <a:rPr lang="en-US" sz="1900" b="1" dirty="0">
                  <a:solidFill>
                    <a:schemeClr val="tx1"/>
                  </a:solidFill>
                </a:rPr>
                <a:t> VALUE ADD &amp; VALUE</a:t>
              </a:r>
            </a:p>
            <a:p>
              <a:pPr algn="l"/>
              <a:r>
                <a:rPr lang="en-US" sz="1900" b="1" dirty="0">
                  <a:solidFill>
                    <a:schemeClr val="tx1"/>
                  </a:solidFill>
                </a:rPr>
                <a:t>  STREAM MAP</a:t>
              </a:r>
            </a:p>
            <a:p>
              <a:pPr algn="l">
                <a:buFontTx/>
                <a:buChar char="•"/>
              </a:pPr>
              <a:r>
                <a:rPr lang="en-US" sz="1900" b="1" dirty="0">
                  <a:solidFill>
                    <a:schemeClr val="tx1"/>
                  </a:solidFill>
                </a:rPr>
                <a:t> CAUSE &amp; EFFECT DIAGRAM</a:t>
              </a:r>
            </a:p>
            <a:p>
              <a:pPr algn="l">
                <a:buFontTx/>
                <a:buChar char="•"/>
              </a:pPr>
              <a:r>
                <a:rPr lang="en-US" sz="1900" b="1" dirty="0">
                  <a:solidFill>
                    <a:schemeClr val="tx1"/>
                  </a:solidFill>
                </a:rPr>
                <a:t> </a:t>
              </a:r>
              <a:r>
                <a:rPr lang="en-US" sz="1900" b="1" dirty="0" smtClean="0">
                  <a:solidFill>
                    <a:schemeClr val="tx1"/>
                  </a:solidFill>
                </a:rPr>
                <a:t>PARETO</a:t>
              </a:r>
              <a:endParaRPr lang="en-US" sz="1900" b="1" dirty="0">
                <a:solidFill>
                  <a:schemeClr val="tx1"/>
                </a:solidFill>
              </a:endParaRPr>
            </a:p>
          </p:txBody>
        </p:sp>
        <p:sp>
          <p:nvSpPr>
            <p:cNvPr id="569417" name="Text Box 73"/>
            <p:cNvSpPr txBox="1">
              <a:spLocks noChangeArrowheads="1"/>
            </p:cNvSpPr>
            <p:nvPr/>
          </p:nvSpPr>
          <p:spPr bwMode="auto">
            <a:xfrm>
              <a:off x="3120" y="1486"/>
              <a:ext cx="2400" cy="979"/>
            </a:xfrm>
            <a:prstGeom prst="rect">
              <a:avLst/>
            </a:prstGeom>
            <a:noFill/>
            <a:ln w="9525" algn="ctr">
              <a:noFill/>
              <a:miter lim="800000"/>
              <a:headEnd/>
              <a:tailEnd/>
            </a:ln>
            <a:effectLst/>
          </p:spPr>
          <p:txBody>
            <a:bodyPr>
              <a:spAutoFit/>
            </a:bodyPr>
            <a:lstStyle/>
            <a:p>
              <a:pPr algn="l">
                <a:buFontTx/>
                <a:buChar char="•"/>
              </a:pPr>
              <a:r>
                <a:rPr lang="en-US" sz="1900" b="1" dirty="0">
                  <a:solidFill>
                    <a:schemeClr val="tx1"/>
                  </a:solidFill>
                </a:rPr>
                <a:t> POKA YOKE</a:t>
              </a:r>
            </a:p>
            <a:p>
              <a:pPr algn="l">
                <a:buFontTx/>
                <a:buChar char="•"/>
              </a:pPr>
              <a:r>
                <a:rPr lang="en-US" sz="1900" b="1" dirty="0">
                  <a:solidFill>
                    <a:schemeClr val="tx1"/>
                  </a:solidFill>
                </a:rPr>
                <a:t> TAKT Time</a:t>
              </a:r>
            </a:p>
            <a:p>
              <a:pPr algn="l">
                <a:buFontTx/>
                <a:buChar char="•"/>
              </a:pPr>
              <a:r>
                <a:rPr lang="en-US" sz="1900" b="1" dirty="0">
                  <a:solidFill>
                    <a:schemeClr val="tx1"/>
                  </a:solidFill>
                </a:rPr>
                <a:t> </a:t>
              </a:r>
              <a:r>
                <a:rPr lang="en-US" sz="1900" b="1" dirty="0" smtClean="0">
                  <a:solidFill>
                    <a:schemeClr val="tx1"/>
                  </a:solidFill>
                </a:rPr>
                <a:t>KANBAN</a:t>
              </a:r>
              <a:endParaRPr lang="en-US" sz="1900" b="1" dirty="0">
                <a:solidFill>
                  <a:schemeClr val="tx1"/>
                </a:solidFill>
              </a:endParaRPr>
            </a:p>
            <a:p>
              <a:pPr algn="l">
                <a:buFontTx/>
                <a:buChar char="•"/>
              </a:pPr>
              <a:r>
                <a:rPr lang="en-US" sz="1900" b="1" dirty="0">
                  <a:solidFill>
                    <a:schemeClr val="tx1"/>
                  </a:solidFill>
                </a:rPr>
                <a:t> HEIJUNKA</a:t>
              </a:r>
            </a:p>
            <a:p>
              <a:pPr algn="l">
                <a:buFontTx/>
                <a:buChar char="•"/>
              </a:pPr>
              <a:r>
                <a:rPr lang="en-US" sz="1900" b="1" dirty="0" smtClean="0">
                  <a:solidFill>
                    <a:schemeClr val="tx1"/>
                  </a:solidFill>
                </a:rPr>
                <a:t> 5 </a:t>
              </a:r>
              <a:r>
                <a:rPr lang="en-US" sz="1900" b="1" dirty="0">
                  <a:solidFill>
                    <a:schemeClr val="tx1"/>
                  </a:solidFill>
                </a:rPr>
                <a:t>WHYS</a:t>
              </a:r>
            </a:p>
          </p:txBody>
        </p:sp>
      </p:grpSp>
      <p:pic>
        <p:nvPicPr>
          <p:cNvPr id="1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53954" name="Picture 2" descr="scne1"/>
          <p:cNvPicPr>
            <a:picLocks noGrp="1" noChangeAspect="1" noChangeArrowheads="1"/>
          </p:cNvPicPr>
          <p:nvPr>
            <p:ph sz="half" idx="2"/>
          </p:nvPr>
        </p:nvPicPr>
        <p:blipFill>
          <a:blip r:embed="rId4"/>
          <a:srcRect/>
          <a:stretch>
            <a:fillRect/>
          </a:stretch>
        </p:blipFill>
        <p:spPr bwMode="auto">
          <a:xfrm>
            <a:off x="2438400" y="2514600"/>
            <a:ext cx="4038600" cy="3657600"/>
          </a:xfrm>
          <a:noFill/>
        </p:spPr>
      </p:pic>
      <p:sp>
        <p:nvSpPr>
          <p:cNvPr id="253989" name="Rectangle 37"/>
          <p:cNvSpPr>
            <a:spLocks noGrp="1" noChangeArrowheads="1"/>
          </p:cNvSpPr>
          <p:nvPr>
            <p:ph type="title"/>
          </p:nvPr>
        </p:nvSpPr>
        <p:spPr bwMode="auto">
          <a:xfrm>
            <a:off x="165100" y="254000"/>
            <a:ext cx="7696200" cy="609600"/>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l"/>
            <a:r>
              <a:rPr lang="en-US" sz="2800" b="1" dirty="0">
                <a:solidFill>
                  <a:srgbClr val="000000"/>
                </a:solidFill>
                <a:latin typeface="Arial" charset="0"/>
              </a:rPr>
              <a:t>Leading With </a:t>
            </a:r>
            <a:r>
              <a:rPr lang="en-US" sz="2800" b="1" dirty="0" smtClean="0">
                <a:solidFill>
                  <a:srgbClr val="000000"/>
                </a:solidFill>
                <a:latin typeface="Arial" charset="0"/>
              </a:rPr>
              <a:t>LEAN</a:t>
            </a:r>
            <a:endParaRPr lang="en-US" sz="2800" b="1" dirty="0">
              <a:solidFill>
                <a:srgbClr val="000000"/>
              </a:solidFill>
              <a:latin typeface="Arial" charset="0"/>
            </a:endParaRPr>
          </a:p>
        </p:txBody>
      </p:sp>
      <p:sp>
        <p:nvSpPr>
          <p:cNvPr id="253955" name="Rectangle 3"/>
          <p:cNvSpPr>
            <a:spLocks noChangeArrowheads="1"/>
          </p:cNvSpPr>
          <p:nvPr/>
        </p:nvSpPr>
        <p:spPr bwMode="auto">
          <a:xfrm>
            <a:off x="0" y="1120775"/>
            <a:ext cx="9144000" cy="0"/>
          </a:xfrm>
          <a:prstGeom prst="rect">
            <a:avLst/>
          </a:prstGeom>
          <a:noFill/>
          <a:ln w="9525">
            <a:noFill/>
            <a:miter lim="800000"/>
            <a:headEnd/>
            <a:tailEnd/>
          </a:ln>
          <a:effectLst/>
        </p:spPr>
        <p:txBody>
          <a:bodyPr>
            <a:spAutoFit/>
          </a:bodyPr>
          <a:lstStyle/>
          <a:p>
            <a:endParaRPr lang="en-US"/>
          </a:p>
        </p:txBody>
      </p:sp>
      <p:sp>
        <p:nvSpPr>
          <p:cNvPr id="253956" name="Rectangle 4"/>
          <p:cNvSpPr>
            <a:spLocks noChangeArrowheads="1"/>
          </p:cNvSpPr>
          <p:nvPr/>
        </p:nvSpPr>
        <p:spPr bwMode="auto">
          <a:xfrm>
            <a:off x="1716088" y="1981200"/>
            <a:ext cx="5835650" cy="336550"/>
          </a:xfrm>
          <a:prstGeom prst="rect">
            <a:avLst/>
          </a:prstGeom>
          <a:noFill/>
          <a:ln w="9525">
            <a:noFill/>
            <a:miter lim="800000"/>
            <a:headEnd/>
            <a:tailEnd/>
          </a:ln>
          <a:effectLst/>
        </p:spPr>
        <p:txBody>
          <a:bodyPr wrap="none">
            <a:spAutoFit/>
          </a:bodyPr>
          <a:lstStyle/>
          <a:p>
            <a:pPr algn="l" eaLnBrk="1" hangingPunct="1"/>
            <a:r>
              <a:rPr lang="en-GB" sz="1600">
                <a:solidFill>
                  <a:schemeClr val="tx1"/>
                </a:solidFill>
              </a:rPr>
              <a:t>A newlywed couple agreed to share household responsibilities.</a:t>
            </a:r>
          </a:p>
        </p:txBody>
      </p:sp>
      <p:sp>
        <p:nvSpPr>
          <p:cNvPr id="253957" name="Rectangle 5"/>
          <p:cNvSpPr>
            <a:spLocks noChangeArrowheads="1"/>
          </p:cNvSpPr>
          <p:nvPr/>
        </p:nvSpPr>
        <p:spPr bwMode="auto">
          <a:xfrm>
            <a:off x="0" y="1320800"/>
            <a:ext cx="9144000" cy="0"/>
          </a:xfrm>
          <a:prstGeom prst="rect">
            <a:avLst/>
          </a:prstGeom>
          <a:noFill/>
          <a:ln w="9525">
            <a:noFill/>
            <a:miter lim="800000"/>
            <a:headEnd/>
            <a:tailEnd/>
          </a:ln>
          <a:effectLst/>
        </p:spPr>
        <p:txBody>
          <a:bodyPr>
            <a:spAutoFit/>
          </a:bodyPr>
          <a:lstStyle/>
          <a:p>
            <a:endParaRPr lang="en-US"/>
          </a:p>
        </p:txBody>
      </p:sp>
      <p:sp>
        <p:nvSpPr>
          <p:cNvPr id="253958" name="AutoShape 6"/>
          <p:cNvSpPr>
            <a:spLocks noChangeArrowheads="1"/>
          </p:cNvSpPr>
          <p:nvPr/>
        </p:nvSpPr>
        <p:spPr bwMode="auto">
          <a:xfrm>
            <a:off x="4191000" y="3733800"/>
            <a:ext cx="533400" cy="533400"/>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99CC"/>
          </a:solidFill>
          <a:ln w="9525">
            <a:solidFill>
              <a:schemeClr val="tx1"/>
            </a:solidFill>
            <a:miter lim="800000"/>
            <a:headEnd/>
            <a:tailEnd/>
          </a:ln>
          <a:effectLst/>
        </p:spPr>
        <p:txBody>
          <a:bodyPr wrap="none" anchor="ctr"/>
          <a:lstStyle/>
          <a:p>
            <a:endParaRPr lang="en-US"/>
          </a:p>
        </p:txBody>
      </p:sp>
      <p:sp>
        <p:nvSpPr>
          <p:cNvPr id="253959" name="AutoShape 7"/>
          <p:cNvSpPr>
            <a:spLocks noChangeArrowheads="1"/>
          </p:cNvSpPr>
          <p:nvPr/>
        </p:nvSpPr>
        <p:spPr bwMode="auto">
          <a:xfrm>
            <a:off x="4267200" y="3429000"/>
            <a:ext cx="228600" cy="228600"/>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99CC"/>
          </a:solidFill>
          <a:ln w="9525">
            <a:solidFill>
              <a:schemeClr val="tx1"/>
            </a:solidFill>
            <a:miter lim="800000"/>
            <a:headEnd/>
            <a:tailEnd/>
          </a:ln>
          <a:effectLst/>
        </p:spPr>
        <p:txBody>
          <a:bodyPr wrap="none" anchor="ctr"/>
          <a:lstStyle/>
          <a:p>
            <a:endParaRPr lang="en-US"/>
          </a:p>
        </p:txBody>
      </p:sp>
      <p:sp>
        <p:nvSpPr>
          <p:cNvPr id="253960" name="AutoShape 8"/>
          <p:cNvSpPr>
            <a:spLocks noChangeArrowheads="1"/>
          </p:cNvSpPr>
          <p:nvPr/>
        </p:nvSpPr>
        <p:spPr bwMode="auto">
          <a:xfrm>
            <a:off x="4267200" y="3124200"/>
            <a:ext cx="228600" cy="228600"/>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99CC"/>
          </a:solidFill>
          <a:ln w="9525">
            <a:solidFill>
              <a:schemeClr val="tx1"/>
            </a:solidFill>
            <a:miter lim="800000"/>
            <a:headEnd/>
            <a:tailEnd/>
          </a:ln>
          <a:effectLst/>
        </p:spPr>
        <p:txBody>
          <a:bodyPr wrap="none" anchor="ctr"/>
          <a:lstStyle/>
          <a:p>
            <a:endParaRPr lang="en-US"/>
          </a:p>
        </p:txBody>
      </p:sp>
      <p:sp>
        <p:nvSpPr>
          <p:cNvPr id="253961" name="AutoShape 9"/>
          <p:cNvSpPr>
            <a:spLocks noChangeArrowheads="1"/>
          </p:cNvSpPr>
          <p:nvPr/>
        </p:nvSpPr>
        <p:spPr bwMode="auto">
          <a:xfrm>
            <a:off x="4495800" y="2895600"/>
            <a:ext cx="228600" cy="228600"/>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99CC"/>
          </a:solidFill>
          <a:ln w="9525">
            <a:solidFill>
              <a:schemeClr val="tx1"/>
            </a:solidFill>
            <a:miter lim="800000"/>
            <a:headEnd/>
            <a:tailEnd/>
          </a:ln>
          <a:effectLst/>
        </p:spPr>
        <p:txBody>
          <a:bodyPr wrap="none" anchor="ctr"/>
          <a:lstStyle/>
          <a:p>
            <a:endParaRPr lang="en-US"/>
          </a:p>
        </p:txBody>
      </p:sp>
      <p:sp>
        <p:nvSpPr>
          <p:cNvPr id="253962" name="AutoShape 10"/>
          <p:cNvSpPr>
            <a:spLocks noChangeArrowheads="1"/>
          </p:cNvSpPr>
          <p:nvPr/>
        </p:nvSpPr>
        <p:spPr bwMode="auto">
          <a:xfrm>
            <a:off x="4267200" y="2667000"/>
            <a:ext cx="228600" cy="228600"/>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99CC"/>
          </a:solidFill>
          <a:ln w="9525">
            <a:solidFill>
              <a:schemeClr val="tx1"/>
            </a:solidFill>
            <a:miter lim="800000"/>
            <a:headEnd/>
            <a:tailEnd/>
          </a:ln>
          <a:effectLst/>
        </p:spPr>
        <p:txBody>
          <a:bodyPr wrap="none" anchor="ctr"/>
          <a:lstStyle/>
          <a:p>
            <a:endParaRPr lang="en-US"/>
          </a:p>
        </p:txBody>
      </p:sp>
      <p:sp>
        <p:nvSpPr>
          <p:cNvPr id="253963" name="AutoShape 11"/>
          <p:cNvSpPr>
            <a:spLocks noChangeArrowheads="1"/>
          </p:cNvSpPr>
          <p:nvPr/>
        </p:nvSpPr>
        <p:spPr bwMode="auto">
          <a:xfrm>
            <a:off x="4572000" y="2514600"/>
            <a:ext cx="228600" cy="228600"/>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99CC"/>
          </a:solidFill>
          <a:ln w="9525">
            <a:solidFill>
              <a:schemeClr val="tx1"/>
            </a:solidFill>
            <a:miter lim="800000"/>
            <a:headEnd/>
            <a:tailEnd/>
          </a:ln>
          <a:effectLst/>
        </p:spPr>
        <p:txBody>
          <a:bodyPr wrap="none" anchor="ctr"/>
          <a:lstStyle/>
          <a:p>
            <a:endParaRPr lang="en-US"/>
          </a:p>
        </p:txBody>
      </p:sp>
      <p:sp>
        <p:nvSpPr>
          <p:cNvPr id="253964" name="Rectangle 12"/>
          <p:cNvSpPr>
            <a:spLocks noChangeArrowheads="1"/>
          </p:cNvSpPr>
          <p:nvPr/>
        </p:nvSpPr>
        <p:spPr bwMode="auto">
          <a:xfrm>
            <a:off x="508000" y="1066800"/>
            <a:ext cx="3695700" cy="381000"/>
          </a:xfrm>
          <a:prstGeom prst="rect">
            <a:avLst/>
          </a:prstGeom>
          <a:noFill/>
          <a:ln w="9525">
            <a:solidFill>
              <a:schemeClr val="bg2"/>
            </a:solidFill>
            <a:miter lim="800000"/>
            <a:headEnd/>
            <a:tailEnd/>
          </a:ln>
          <a:effectLst/>
        </p:spPr>
        <p:txBody>
          <a:bodyPr/>
          <a:lstStyle/>
          <a:p>
            <a:pPr marL="342900" indent="-342900" eaLnBrk="1" hangingPunct="1">
              <a:spcBef>
                <a:spcPct val="20000"/>
              </a:spcBef>
            </a:pPr>
            <a:r>
              <a:rPr lang="en-US" sz="2000" b="1">
                <a:solidFill>
                  <a:schemeClr val="tx1"/>
                </a:solidFill>
                <a:effectLst>
                  <a:outerShdw blurRad="38100" dist="38100" dir="2700000" algn="tl">
                    <a:srgbClr val="C0C0C0"/>
                  </a:outerShdw>
                </a:effectLst>
              </a:rPr>
              <a:t>THE CHICKEN STORY</a:t>
            </a:r>
            <a:endParaRPr lang="en-GB" sz="2000" b="1">
              <a:solidFill>
                <a:schemeClr val="tx1"/>
              </a:solidFill>
              <a:effectLst>
                <a:outerShdw blurRad="38100" dist="38100" dir="2700000" algn="tl">
                  <a:srgbClr val="C0C0C0"/>
                </a:outerShdw>
              </a:effectLst>
            </a:endParaRPr>
          </a:p>
        </p:txBody>
      </p:sp>
      <p:pic>
        <p:nvPicPr>
          <p:cNvPr id="253965" name="Picture 13" descr="hambone"/>
          <p:cNvPicPr>
            <a:picLocks noChangeAspect="1" noChangeArrowheads="1"/>
          </p:cNvPicPr>
          <p:nvPr/>
        </p:nvPicPr>
        <p:blipFill>
          <a:blip r:embed="rId5" cstate="email">
            <a:lum bright="22000" contrast="48000"/>
          </a:blip>
          <a:srcRect/>
          <a:stretch>
            <a:fillRect/>
          </a:stretch>
        </p:blipFill>
        <p:spPr bwMode="auto">
          <a:xfrm>
            <a:off x="152400" y="1066800"/>
            <a:ext cx="381000" cy="381000"/>
          </a:xfrm>
          <a:prstGeom prst="rect">
            <a:avLst/>
          </a:prstGeom>
          <a:solidFill>
            <a:srgbClr val="996600"/>
          </a:solidFill>
          <a:ln w="9525">
            <a:solidFill>
              <a:schemeClr val="bg2"/>
            </a:solidFill>
            <a:miter lim="800000"/>
            <a:headEnd/>
            <a:tailEnd/>
          </a:ln>
        </p:spPr>
      </p:pic>
      <p:sp>
        <p:nvSpPr>
          <p:cNvPr id="253966" name="Rectangle 14"/>
          <p:cNvSpPr>
            <a:spLocks noChangeArrowheads="1"/>
          </p:cNvSpPr>
          <p:nvPr/>
        </p:nvSpPr>
        <p:spPr bwMode="auto">
          <a:xfrm>
            <a:off x="533400" y="1981200"/>
            <a:ext cx="7848600" cy="584775"/>
          </a:xfrm>
          <a:prstGeom prst="rect">
            <a:avLst/>
          </a:prstGeom>
          <a:noFill/>
          <a:ln w="9525">
            <a:noFill/>
            <a:miter lim="800000"/>
            <a:headEnd/>
            <a:tailEnd/>
          </a:ln>
          <a:effectLst/>
        </p:spPr>
        <p:txBody>
          <a:bodyPr wrap="square">
            <a:spAutoFit/>
          </a:bodyPr>
          <a:lstStyle/>
          <a:p>
            <a:pPr algn="l" eaLnBrk="1" hangingPunct="1"/>
            <a:r>
              <a:rPr lang="en-GB" sz="1600" dirty="0">
                <a:solidFill>
                  <a:schemeClr val="tx1"/>
                </a:solidFill>
              </a:rPr>
              <a:t>Their first conflict came about when the wife cut both ends off a chicken before she cooked it. </a:t>
            </a:r>
          </a:p>
        </p:txBody>
      </p:sp>
      <p:sp>
        <p:nvSpPr>
          <p:cNvPr id="253967" name="AutoShape 15"/>
          <p:cNvSpPr>
            <a:spLocks noChangeArrowheads="1"/>
          </p:cNvSpPr>
          <p:nvPr/>
        </p:nvSpPr>
        <p:spPr bwMode="auto">
          <a:xfrm flipH="1">
            <a:off x="850900" y="2755900"/>
            <a:ext cx="2057400" cy="927100"/>
          </a:xfrm>
          <a:prstGeom prst="wedgeRectCallout">
            <a:avLst>
              <a:gd name="adj1" fmla="val -80713"/>
              <a:gd name="adj2" fmla="val 19505"/>
            </a:avLst>
          </a:prstGeom>
          <a:noFill/>
          <a:ln w="9525">
            <a:solidFill>
              <a:schemeClr val="tx1"/>
            </a:solidFill>
            <a:miter lim="800000"/>
            <a:headEnd/>
            <a:tailEnd/>
          </a:ln>
          <a:effectLst/>
        </p:spPr>
        <p:txBody>
          <a:bodyPr/>
          <a:lstStyle/>
          <a:p>
            <a:pPr eaLnBrk="1" hangingPunct="1"/>
            <a:r>
              <a:rPr lang="en-GB" sz="1400" dirty="0">
                <a:solidFill>
                  <a:schemeClr val="tx1"/>
                </a:solidFill>
              </a:rPr>
              <a:t>Why do you cut off both ends of a chicken before cooking it?</a:t>
            </a:r>
          </a:p>
        </p:txBody>
      </p:sp>
      <p:sp>
        <p:nvSpPr>
          <p:cNvPr id="253968" name="AutoShape 16"/>
          <p:cNvSpPr>
            <a:spLocks noChangeArrowheads="1"/>
          </p:cNvSpPr>
          <p:nvPr/>
        </p:nvSpPr>
        <p:spPr bwMode="auto">
          <a:xfrm>
            <a:off x="7010400" y="3095625"/>
            <a:ext cx="1905000" cy="533400"/>
          </a:xfrm>
          <a:prstGeom prst="wedgeRectCallout">
            <a:avLst>
              <a:gd name="adj1" fmla="val -101333"/>
              <a:gd name="adj2" fmla="val 41069"/>
            </a:avLst>
          </a:prstGeom>
          <a:noFill/>
          <a:ln w="9525">
            <a:solidFill>
              <a:schemeClr val="tx1"/>
            </a:solidFill>
            <a:miter lim="800000"/>
            <a:headEnd/>
            <a:tailEnd/>
          </a:ln>
          <a:effectLst/>
        </p:spPr>
        <p:txBody>
          <a:bodyPr/>
          <a:lstStyle/>
          <a:p>
            <a:pPr eaLnBrk="1" hangingPunct="1"/>
            <a:r>
              <a:rPr lang="en-US" sz="1400">
                <a:solidFill>
                  <a:schemeClr val="tx1"/>
                </a:solidFill>
              </a:rPr>
              <a:t>That’s how you cook chicken.</a:t>
            </a:r>
            <a:endParaRPr lang="en-GB" sz="1400">
              <a:solidFill>
                <a:schemeClr val="tx1"/>
              </a:solidFill>
            </a:endParaRPr>
          </a:p>
        </p:txBody>
      </p:sp>
      <p:sp>
        <p:nvSpPr>
          <p:cNvPr id="253969" name="AutoShape 17"/>
          <p:cNvSpPr>
            <a:spLocks noChangeArrowheads="1"/>
          </p:cNvSpPr>
          <p:nvPr/>
        </p:nvSpPr>
        <p:spPr bwMode="auto">
          <a:xfrm>
            <a:off x="6934200" y="3657600"/>
            <a:ext cx="1905000" cy="914400"/>
          </a:xfrm>
          <a:prstGeom prst="wedgeRectCallout">
            <a:avLst>
              <a:gd name="adj1" fmla="val -87917"/>
              <a:gd name="adj2" fmla="val -58333"/>
            </a:avLst>
          </a:prstGeom>
          <a:noFill/>
          <a:ln w="9525">
            <a:solidFill>
              <a:schemeClr val="tx1"/>
            </a:solidFill>
            <a:miter lim="800000"/>
            <a:headEnd/>
            <a:tailEnd/>
          </a:ln>
          <a:effectLst/>
        </p:spPr>
        <p:txBody>
          <a:bodyPr/>
          <a:lstStyle/>
          <a:p>
            <a:pPr eaLnBrk="1" hangingPunct="1"/>
            <a:r>
              <a:rPr lang="en-US" sz="1400">
                <a:solidFill>
                  <a:schemeClr val="tx1"/>
                </a:solidFill>
              </a:rPr>
              <a:t>That’s how my mother and grandmother taught me to cook.</a:t>
            </a:r>
            <a:endParaRPr lang="en-GB" sz="1400">
              <a:solidFill>
                <a:schemeClr val="tx1"/>
              </a:solidFill>
            </a:endParaRPr>
          </a:p>
        </p:txBody>
      </p:sp>
      <p:sp>
        <p:nvSpPr>
          <p:cNvPr id="253970" name="AutoShape 18"/>
          <p:cNvSpPr>
            <a:spLocks noChangeArrowheads="1"/>
          </p:cNvSpPr>
          <p:nvPr/>
        </p:nvSpPr>
        <p:spPr bwMode="auto">
          <a:xfrm flipH="1">
            <a:off x="1371600" y="3657600"/>
            <a:ext cx="1371600" cy="381000"/>
          </a:xfrm>
          <a:prstGeom prst="wedgeRectCallout">
            <a:avLst>
              <a:gd name="adj1" fmla="val -109028"/>
              <a:gd name="adj2" fmla="val -100000"/>
            </a:avLst>
          </a:prstGeom>
          <a:noFill/>
          <a:ln w="9525">
            <a:solidFill>
              <a:schemeClr val="tx1"/>
            </a:solidFill>
            <a:miter lim="800000"/>
            <a:headEnd/>
            <a:tailEnd/>
          </a:ln>
          <a:effectLst/>
        </p:spPr>
        <p:txBody>
          <a:bodyPr/>
          <a:lstStyle/>
          <a:p>
            <a:pPr eaLnBrk="1" hangingPunct="1"/>
            <a:r>
              <a:rPr lang="en-GB" sz="1400">
                <a:solidFill>
                  <a:schemeClr val="tx1"/>
                </a:solidFill>
              </a:rPr>
              <a:t>Why</a:t>
            </a:r>
            <a:r>
              <a:rPr lang="en-US" sz="1400">
                <a:solidFill>
                  <a:schemeClr val="tx1"/>
                </a:solidFill>
              </a:rPr>
              <a:t>?</a:t>
            </a:r>
            <a:endParaRPr lang="en-GB" sz="1400">
              <a:solidFill>
                <a:schemeClr val="tx1"/>
              </a:solidFill>
            </a:endParaRPr>
          </a:p>
        </p:txBody>
      </p:sp>
      <p:pic>
        <p:nvPicPr>
          <p:cNvPr id="253971" name="Picture 19" descr="scne"/>
          <p:cNvPicPr>
            <a:picLocks noChangeAspect="1" noChangeArrowheads="1"/>
          </p:cNvPicPr>
          <p:nvPr/>
        </p:nvPicPr>
        <p:blipFill>
          <a:blip r:embed="rId6"/>
          <a:srcRect/>
          <a:stretch>
            <a:fillRect/>
          </a:stretch>
        </p:blipFill>
        <p:spPr bwMode="auto">
          <a:xfrm>
            <a:off x="2895600" y="2895600"/>
            <a:ext cx="3810000" cy="3449638"/>
          </a:xfrm>
          <a:prstGeom prst="rect">
            <a:avLst/>
          </a:prstGeom>
          <a:noFill/>
          <a:ln w="9525">
            <a:noFill/>
            <a:miter lim="800000"/>
            <a:headEnd/>
            <a:tailEnd/>
          </a:ln>
        </p:spPr>
      </p:pic>
      <p:graphicFrame>
        <p:nvGraphicFramePr>
          <p:cNvPr id="253972" name="Object 20"/>
          <p:cNvGraphicFramePr>
            <a:graphicFrameLocks noChangeAspect="1"/>
          </p:cNvGraphicFramePr>
          <p:nvPr/>
        </p:nvGraphicFramePr>
        <p:xfrm>
          <a:off x="2514600" y="3041650"/>
          <a:ext cx="3987800" cy="3359150"/>
        </p:xfrm>
        <a:graphic>
          <a:graphicData uri="http://schemas.openxmlformats.org/presentationml/2006/ole">
            <mc:AlternateContent xmlns:mc="http://schemas.openxmlformats.org/markup-compatibility/2006">
              <mc:Choice xmlns:v="urn:schemas-microsoft-com:vml" Requires="v">
                <p:oleObj spid="_x0000_s8232" name="Image" r:id="rId7" imgW="5079365" imgH="4279365" progId="">
                  <p:embed/>
                </p:oleObj>
              </mc:Choice>
              <mc:Fallback>
                <p:oleObj name="Image" r:id="rId7" imgW="5079365" imgH="4279365" progId="">
                  <p:embed/>
                  <p:pic>
                    <p:nvPicPr>
                      <p:cNvPr id="0" name=""/>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14600" y="3041650"/>
                        <a:ext cx="3987800" cy="335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3973" name="AutoShape 21"/>
          <p:cNvSpPr>
            <a:spLocks noChangeArrowheads="1"/>
          </p:cNvSpPr>
          <p:nvPr/>
        </p:nvSpPr>
        <p:spPr bwMode="auto">
          <a:xfrm flipH="1">
            <a:off x="762000" y="3581400"/>
            <a:ext cx="1905000" cy="762000"/>
          </a:xfrm>
          <a:prstGeom prst="wedgeRectCallout">
            <a:avLst>
              <a:gd name="adj1" fmla="val -85833"/>
              <a:gd name="adj2" fmla="val -34375"/>
            </a:avLst>
          </a:prstGeom>
          <a:noFill/>
          <a:ln w="9525">
            <a:solidFill>
              <a:schemeClr val="tx1"/>
            </a:solidFill>
            <a:miter lim="800000"/>
            <a:headEnd/>
            <a:tailEnd/>
          </a:ln>
          <a:effectLst/>
        </p:spPr>
        <p:txBody>
          <a:bodyPr/>
          <a:lstStyle/>
          <a:p>
            <a:pPr eaLnBrk="1" hangingPunct="1"/>
            <a:r>
              <a:rPr lang="en-US" sz="1400">
                <a:solidFill>
                  <a:schemeClr val="tx1"/>
                </a:solidFill>
              </a:rPr>
              <a:t>That’s how my mother taught me to cook chicken. </a:t>
            </a:r>
            <a:endParaRPr lang="en-GB" sz="1400">
              <a:solidFill>
                <a:schemeClr val="tx1"/>
              </a:solidFill>
            </a:endParaRPr>
          </a:p>
        </p:txBody>
      </p:sp>
      <p:sp>
        <p:nvSpPr>
          <p:cNvPr id="253974" name="AutoShape 22"/>
          <p:cNvSpPr>
            <a:spLocks noChangeArrowheads="1"/>
          </p:cNvSpPr>
          <p:nvPr/>
        </p:nvSpPr>
        <p:spPr bwMode="auto">
          <a:xfrm flipH="1">
            <a:off x="5257800" y="2286000"/>
            <a:ext cx="1905000" cy="914400"/>
          </a:xfrm>
          <a:prstGeom prst="wedgeRectCallout">
            <a:avLst>
              <a:gd name="adj1" fmla="val 85250"/>
              <a:gd name="adj2" fmla="val 38889"/>
            </a:avLst>
          </a:prstGeom>
          <a:noFill/>
          <a:ln w="9525">
            <a:solidFill>
              <a:schemeClr val="tx1"/>
            </a:solidFill>
            <a:miter lim="800000"/>
            <a:headEnd/>
            <a:tailEnd/>
          </a:ln>
          <a:effectLst/>
        </p:spPr>
        <p:txBody>
          <a:bodyPr/>
          <a:lstStyle/>
          <a:p>
            <a:pPr eaLnBrk="1" hangingPunct="1"/>
            <a:r>
              <a:rPr lang="en-US" sz="1400" dirty="0">
                <a:solidFill>
                  <a:schemeClr val="tx1"/>
                </a:solidFill>
              </a:rPr>
              <a:t>I cut both ends because I never had a pan big enough!</a:t>
            </a:r>
            <a:endParaRPr lang="en-GB" sz="1400" dirty="0">
              <a:solidFill>
                <a:schemeClr val="tx1"/>
              </a:solidFill>
            </a:endParaRPr>
          </a:p>
        </p:txBody>
      </p:sp>
      <p:sp>
        <p:nvSpPr>
          <p:cNvPr id="253975" name="Rectangle 23"/>
          <p:cNvSpPr>
            <a:spLocks noChangeArrowheads="1"/>
          </p:cNvSpPr>
          <p:nvPr/>
        </p:nvSpPr>
        <p:spPr bwMode="auto">
          <a:xfrm>
            <a:off x="76200" y="1600200"/>
            <a:ext cx="8207991" cy="584775"/>
          </a:xfrm>
          <a:prstGeom prst="rect">
            <a:avLst/>
          </a:prstGeom>
          <a:noFill/>
          <a:ln w="9525">
            <a:noFill/>
            <a:miter lim="800000"/>
            <a:headEnd/>
            <a:tailEnd/>
          </a:ln>
          <a:effectLst/>
        </p:spPr>
        <p:txBody>
          <a:bodyPr wrap="square">
            <a:spAutoFit/>
          </a:bodyPr>
          <a:lstStyle/>
          <a:p>
            <a:pPr algn="l" eaLnBrk="1" hangingPunct="1"/>
            <a:r>
              <a:rPr lang="en-GB" sz="1600" dirty="0">
                <a:solidFill>
                  <a:schemeClr val="tx1"/>
                </a:solidFill>
              </a:rPr>
              <a:t>The next time they were together with the mother and grandmother, the husband asked </a:t>
            </a:r>
            <a:r>
              <a:rPr lang="en-US" sz="1600" dirty="0">
                <a:solidFill>
                  <a:schemeClr val="tx1"/>
                </a:solidFill>
              </a:rPr>
              <a:t>the mother.</a:t>
            </a:r>
            <a:endParaRPr lang="en-GB" sz="1600" dirty="0">
              <a:solidFill>
                <a:schemeClr val="tx1"/>
              </a:solidFill>
            </a:endParaRPr>
          </a:p>
        </p:txBody>
      </p:sp>
      <p:sp>
        <p:nvSpPr>
          <p:cNvPr id="253976" name="Rectangle 24"/>
          <p:cNvSpPr>
            <a:spLocks noChangeArrowheads="1"/>
          </p:cNvSpPr>
          <p:nvPr/>
        </p:nvSpPr>
        <p:spPr bwMode="auto">
          <a:xfrm>
            <a:off x="160338" y="2254250"/>
            <a:ext cx="3246437" cy="336550"/>
          </a:xfrm>
          <a:prstGeom prst="rect">
            <a:avLst/>
          </a:prstGeom>
          <a:noFill/>
          <a:ln w="9525">
            <a:noFill/>
            <a:miter lim="800000"/>
            <a:headEnd/>
            <a:tailEnd/>
          </a:ln>
          <a:effectLst/>
        </p:spPr>
        <p:txBody>
          <a:bodyPr wrap="none">
            <a:spAutoFit/>
          </a:bodyPr>
          <a:lstStyle/>
          <a:p>
            <a:pPr algn="l" eaLnBrk="1" hangingPunct="1"/>
            <a:r>
              <a:rPr lang="en-US" sz="1600">
                <a:solidFill>
                  <a:schemeClr val="tx1"/>
                </a:solidFill>
              </a:rPr>
              <a:t>He then asked the grandmother…</a:t>
            </a:r>
            <a:endParaRPr lang="en-GB" sz="1600">
              <a:solidFill>
                <a:schemeClr val="tx1"/>
              </a:solidFill>
            </a:endParaRPr>
          </a:p>
        </p:txBody>
      </p:sp>
      <p:sp>
        <p:nvSpPr>
          <p:cNvPr id="253977" name="AutoShape 25"/>
          <p:cNvSpPr>
            <a:spLocks noChangeArrowheads="1"/>
          </p:cNvSpPr>
          <p:nvPr/>
        </p:nvSpPr>
        <p:spPr bwMode="auto">
          <a:xfrm>
            <a:off x="6477000" y="4114800"/>
            <a:ext cx="1917700" cy="647700"/>
          </a:xfrm>
          <a:prstGeom prst="wedgeRectCallout">
            <a:avLst>
              <a:gd name="adj1" fmla="val -88000"/>
              <a:gd name="adj2" fmla="val -60417"/>
            </a:avLst>
          </a:prstGeom>
          <a:noFill/>
          <a:ln w="9525">
            <a:solidFill>
              <a:schemeClr val="tx1"/>
            </a:solidFill>
            <a:miter lim="800000"/>
            <a:headEnd/>
            <a:tailEnd/>
          </a:ln>
          <a:effectLst/>
        </p:spPr>
        <p:txBody>
          <a:bodyPr/>
          <a:lstStyle/>
          <a:p>
            <a:pPr eaLnBrk="1" hangingPunct="1"/>
            <a:r>
              <a:rPr lang="en-US" sz="1400" dirty="0">
                <a:solidFill>
                  <a:schemeClr val="tx1"/>
                </a:solidFill>
              </a:rPr>
              <a:t>Why do you cut both ends of the chicken?</a:t>
            </a:r>
            <a:endParaRPr lang="en-GB" sz="1400" dirty="0">
              <a:solidFill>
                <a:schemeClr val="tx1"/>
              </a:solidFill>
            </a:endParaRPr>
          </a:p>
          <a:p>
            <a:pPr eaLnBrk="1" hangingPunct="1"/>
            <a:endParaRPr lang="en-GB" sz="1400" dirty="0">
              <a:solidFill>
                <a:schemeClr val="tx1"/>
              </a:solidFill>
            </a:endParaRPr>
          </a:p>
        </p:txBody>
      </p:sp>
      <p:sp>
        <p:nvSpPr>
          <p:cNvPr id="253978" name="AutoShape 26"/>
          <p:cNvSpPr>
            <a:spLocks noChangeArrowheads="1"/>
          </p:cNvSpPr>
          <p:nvPr/>
        </p:nvSpPr>
        <p:spPr bwMode="auto">
          <a:xfrm>
            <a:off x="6477000" y="4495800"/>
            <a:ext cx="1905000" cy="660400"/>
          </a:xfrm>
          <a:prstGeom prst="wedgeRectCallout">
            <a:avLst>
              <a:gd name="adj1" fmla="val -87000"/>
              <a:gd name="adj2" fmla="val -115773"/>
            </a:avLst>
          </a:prstGeom>
          <a:noFill/>
          <a:ln w="9525">
            <a:solidFill>
              <a:schemeClr val="tx1"/>
            </a:solidFill>
            <a:miter lim="800000"/>
            <a:headEnd/>
            <a:tailEnd/>
          </a:ln>
          <a:effectLst/>
        </p:spPr>
        <p:txBody>
          <a:bodyPr/>
          <a:lstStyle/>
          <a:p>
            <a:pPr eaLnBrk="1" hangingPunct="1"/>
            <a:r>
              <a:rPr lang="en-US" sz="1400">
                <a:solidFill>
                  <a:schemeClr val="tx1"/>
                </a:solidFill>
              </a:rPr>
              <a:t>Why do you cut both ends of the chicken?</a:t>
            </a:r>
            <a:endParaRPr lang="en-GB" sz="1400">
              <a:solidFill>
                <a:schemeClr val="tx1"/>
              </a:solidFill>
            </a:endParaRPr>
          </a:p>
          <a:p>
            <a:pPr eaLnBrk="1" hangingPunct="1"/>
            <a:endParaRPr lang="en-GB" sz="1400">
              <a:solidFill>
                <a:schemeClr val="tx1"/>
              </a:solidFill>
            </a:endParaRPr>
          </a:p>
        </p:txBody>
      </p:sp>
      <p:pic>
        <p:nvPicPr>
          <p:cNvPr id="28" name="Picture 3"/>
          <p:cNvPicPr>
            <a:picLocks noChangeAspect="1" noChangeArrowheads="1"/>
          </p:cNvPicPr>
          <p:nvPr/>
        </p:nvPicPr>
        <p:blipFill>
          <a:blip r:embed="rId9"/>
          <a:srcRect/>
          <a:stretch>
            <a:fillRect/>
          </a:stretch>
        </p:blipFill>
        <p:spPr bwMode="auto">
          <a:xfrm>
            <a:off x="7174230" y="6502400"/>
            <a:ext cx="1969770" cy="304800"/>
          </a:xfrm>
          <a:prstGeom prst="rect">
            <a:avLst/>
          </a:prstGeom>
          <a:noFill/>
          <a:ln w="9525">
            <a:noFill/>
            <a:miter lim="800000"/>
            <a:headEnd/>
            <a:tailEnd/>
          </a:ln>
          <a:effectLst/>
        </p:spPr>
      </p:pic>
    </p:spTree>
    <p:extLst>
      <p:ext uri="{BB962C8B-B14F-4D97-AF65-F5344CB8AC3E}">
        <p14:creationId xmlns:p14="http://schemas.microsoft.com/office/powerpoint/2010/main" val="326653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3956"/>
                                        </p:tgtEl>
                                        <p:attrNameLst>
                                          <p:attrName>style.visibility</p:attrName>
                                        </p:attrNameLst>
                                      </p:cBhvr>
                                      <p:to>
                                        <p:strVal val="visible"/>
                                      </p:to>
                                    </p:set>
                                    <p:anim calcmode="lin" valueType="num">
                                      <p:cBhvr additive="base">
                                        <p:cTn id="7" dur="500" fill="hold"/>
                                        <p:tgtEl>
                                          <p:spTgt spid="253956"/>
                                        </p:tgtEl>
                                        <p:attrNameLst>
                                          <p:attrName>ppt_x</p:attrName>
                                        </p:attrNameLst>
                                      </p:cBhvr>
                                      <p:tavLst>
                                        <p:tav tm="0">
                                          <p:val>
                                            <p:strVal val="0-#ppt_w/2"/>
                                          </p:val>
                                        </p:tav>
                                        <p:tav tm="100000">
                                          <p:val>
                                            <p:strVal val="#ppt_x"/>
                                          </p:val>
                                        </p:tav>
                                      </p:tavLst>
                                    </p:anim>
                                    <p:anim calcmode="lin" valueType="num">
                                      <p:cBhvr additive="base">
                                        <p:cTn id="8" dur="500" fill="hold"/>
                                        <p:tgtEl>
                                          <p:spTgt spid="2539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253958"/>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253959"/>
                                        </p:tgtEl>
                                        <p:attrNameLst>
                                          <p:attrName>style.visibility</p:attrName>
                                        </p:attrNameLst>
                                      </p:cBhvr>
                                      <p:to>
                                        <p:strVal val="visible"/>
                                      </p:to>
                                    </p:set>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253960"/>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253961"/>
                                        </p:tgtEl>
                                        <p:attrNameLst>
                                          <p:attrName>style.visibility</p:attrName>
                                        </p:attrNameLst>
                                      </p:cBhvr>
                                      <p:to>
                                        <p:strVal val="visible"/>
                                      </p:to>
                                    </p:set>
                                  </p:childTnLst>
                                </p:cTn>
                              </p:par>
                            </p:childTnLst>
                          </p:cTn>
                        </p:par>
                        <p:par>
                          <p:cTn id="21" fill="hold">
                            <p:stCondLst>
                              <p:cond delay="2500"/>
                            </p:stCondLst>
                            <p:childTnLst>
                              <p:par>
                                <p:cTn id="22" presetID="1" presetClass="entr" presetSubtype="0" fill="hold" grpId="0" nodeType="afterEffect">
                                  <p:stCondLst>
                                    <p:cond delay="0"/>
                                  </p:stCondLst>
                                  <p:childTnLst>
                                    <p:set>
                                      <p:cBhvr>
                                        <p:cTn id="23" dur="1" fill="hold">
                                          <p:stCondLst>
                                            <p:cond delay="499"/>
                                          </p:stCondLst>
                                        </p:cTn>
                                        <p:tgtEl>
                                          <p:spTgt spid="253962"/>
                                        </p:tgtEl>
                                        <p:attrNameLst>
                                          <p:attrName>style.visibility</p:attrName>
                                        </p:attrNameLst>
                                      </p:cBhvr>
                                      <p:to>
                                        <p:strVal val="visible"/>
                                      </p:to>
                                    </p:set>
                                  </p:childTnLst>
                                </p:cTn>
                              </p:par>
                            </p:childTnLst>
                          </p:cTn>
                        </p:par>
                        <p:par>
                          <p:cTn id="24" fill="hold">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253963"/>
                                        </p:tgtEl>
                                        <p:attrNameLst>
                                          <p:attrName>style.visibility</p:attrName>
                                        </p:attrNameLst>
                                      </p:cBhvr>
                                      <p:to>
                                        <p:strVal val="visible"/>
                                      </p:to>
                                    </p:set>
                                  </p:childTnLst>
                                </p:cTn>
                              </p:par>
                            </p:childTnLst>
                          </p:cTn>
                        </p:par>
                        <p:par>
                          <p:cTn id="27" fill="hold">
                            <p:stCondLst>
                              <p:cond delay="3500"/>
                            </p:stCondLst>
                            <p:childTnLst>
                              <p:par>
                                <p:cTn id="28" presetID="10" presetClass="exit" presetSubtype="0" fill="hold" nodeType="afterEffect">
                                  <p:stCondLst>
                                    <p:cond delay="0"/>
                                  </p:stCondLst>
                                  <p:childTnLst>
                                    <p:animEffect transition="out" filter="fade">
                                      <p:cBhvr>
                                        <p:cTn id="29" dur="3000"/>
                                        <p:tgtEl>
                                          <p:spTgt spid="253954"/>
                                        </p:tgtEl>
                                      </p:cBhvr>
                                    </p:animEffect>
                                    <p:set>
                                      <p:cBhvr>
                                        <p:cTn id="30" dur="1" fill="hold">
                                          <p:stCondLst>
                                            <p:cond delay="2999"/>
                                          </p:stCondLst>
                                        </p:cTn>
                                        <p:tgtEl>
                                          <p:spTgt spid="25395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3000"/>
                                        <p:tgtEl>
                                          <p:spTgt spid="253958"/>
                                        </p:tgtEl>
                                      </p:cBhvr>
                                    </p:animEffect>
                                    <p:set>
                                      <p:cBhvr>
                                        <p:cTn id="33" dur="1" fill="hold">
                                          <p:stCondLst>
                                            <p:cond delay="2999"/>
                                          </p:stCondLst>
                                        </p:cTn>
                                        <p:tgtEl>
                                          <p:spTgt spid="253958"/>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3000"/>
                                        <p:tgtEl>
                                          <p:spTgt spid="253959"/>
                                        </p:tgtEl>
                                      </p:cBhvr>
                                    </p:animEffect>
                                    <p:set>
                                      <p:cBhvr>
                                        <p:cTn id="36" dur="1" fill="hold">
                                          <p:stCondLst>
                                            <p:cond delay="2999"/>
                                          </p:stCondLst>
                                        </p:cTn>
                                        <p:tgtEl>
                                          <p:spTgt spid="253959"/>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3000"/>
                                        <p:tgtEl>
                                          <p:spTgt spid="253960"/>
                                        </p:tgtEl>
                                      </p:cBhvr>
                                    </p:animEffect>
                                    <p:set>
                                      <p:cBhvr>
                                        <p:cTn id="39" dur="1" fill="hold">
                                          <p:stCondLst>
                                            <p:cond delay="2999"/>
                                          </p:stCondLst>
                                        </p:cTn>
                                        <p:tgtEl>
                                          <p:spTgt spid="253960"/>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3000"/>
                                        <p:tgtEl>
                                          <p:spTgt spid="253961"/>
                                        </p:tgtEl>
                                      </p:cBhvr>
                                    </p:animEffect>
                                    <p:set>
                                      <p:cBhvr>
                                        <p:cTn id="42" dur="1" fill="hold">
                                          <p:stCondLst>
                                            <p:cond delay="2999"/>
                                          </p:stCondLst>
                                        </p:cTn>
                                        <p:tgtEl>
                                          <p:spTgt spid="253961"/>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3000"/>
                                        <p:tgtEl>
                                          <p:spTgt spid="253962"/>
                                        </p:tgtEl>
                                      </p:cBhvr>
                                    </p:animEffect>
                                    <p:set>
                                      <p:cBhvr>
                                        <p:cTn id="45" dur="1" fill="hold">
                                          <p:stCondLst>
                                            <p:cond delay="2999"/>
                                          </p:stCondLst>
                                        </p:cTn>
                                        <p:tgtEl>
                                          <p:spTgt spid="25396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3000"/>
                                        <p:tgtEl>
                                          <p:spTgt spid="253963"/>
                                        </p:tgtEl>
                                      </p:cBhvr>
                                    </p:animEffect>
                                    <p:set>
                                      <p:cBhvr>
                                        <p:cTn id="48" dur="1" fill="hold">
                                          <p:stCondLst>
                                            <p:cond delay="2999"/>
                                          </p:stCondLst>
                                        </p:cTn>
                                        <p:tgtEl>
                                          <p:spTgt spid="253963"/>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3000"/>
                                        <p:tgtEl>
                                          <p:spTgt spid="253956"/>
                                        </p:tgtEl>
                                      </p:cBhvr>
                                    </p:animEffect>
                                    <p:set>
                                      <p:cBhvr>
                                        <p:cTn id="51" dur="1" fill="hold">
                                          <p:stCondLst>
                                            <p:cond delay="2999"/>
                                          </p:stCondLst>
                                        </p:cTn>
                                        <p:tgtEl>
                                          <p:spTgt spid="253956"/>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253966"/>
                                        </p:tgtEl>
                                        <p:attrNameLst>
                                          <p:attrName>style.visibility</p:attrName>
                                        </p:attrNameLst>
                                      </p:cBhvr>
                                      <p:to>
                                        <p:strVal val="visible"/>
                                      </p:to>
                                    </p:set>
                                    <p:animEffect transition="in" filter="fade">
                                      <p:cBhvr>
                                        <p:cTn id="54" dur="3000"/>
                                        <p:tgtEl>
                                          <p:spTgt spid="253966"/>
                                        </p:tgtEl>
                                      </p:cBhvr>
                                    </p:animEffect>
                                  </p:childTnLst>
                                </p:cTn>
                              </p:par>
                              <p:par>
                                <p:cTn id="55" presetID="10" presetClass="entr" presetSubtype="0" fill="hold" nodeType="withEffect">
                                  <p:stCondLst>
                                    <p:cond delay="0"/>
                                  </p:stCondLst>
                                  <p:childTnLst>
                                    <p:set>
                                      <p:cBhvr>
                                        <p:cTn id="56" dur="1" fill="hold">
                                          <p:stCondLst>
                                            <p:cond delay="0"/>
                                          </p:stCondLst>
                                        </p:cTn>
                                        <p:tgtEl>
                                          <p:spTgt spid="253971"/>
                                        </p:tgtEl>
                                        <p:attrNameLst>
                                          <p:attrName>style.visibility</p:attrName>
                                        </p:attrNameLst>
                                      </p:cBhvr>
                                      <p:to>
                                        <p:strVal val="visible"/>
                                      </p:to>
                                    </p:set>
                                    <p:animEffect transition="in" filter="fade">
                                      <p:cBhvr>
                                        <p:cTn id="57" dur="3000"/>
                                        <p:tgtEl>
                                          <p:spTgt spid="25397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53967"/>
                                        </p:tgtEl>
                                        <p:attrNameLst>
                                          <p:attrName>style.visibility</p:attrName>
                                        </p:attrNameLst>
                                      </p:cBhvr>
                                      <p:to>
                                        <p:strVal val="visible"/>
                                      </p:to>
                                    </p:set>
                                    <p:animEffect transition="in" filter="fade">
                                      <p:cBhvr>
                                        <p:cTn id="62" dur="3000"/>
                                        <p:tgtEl>
                                          <p:spTgt spid="253967"/>
                                        </p:tgtEl>
                                      </p:cBhvr>
                                    </p:animEffect>
                                  </p:childTnLst>
                                </p:cTn>
                              </p:par>
                            </p:childTnLst>
                          </p:cTn>
                        </p:par>
                        <p:par>
                          <p:cTn id="63" fill="hold">
                            <p:stCondLst>
                              <p:cond delay="3000"/>
                            </p:stCondLst>
                            <p:childTnLst>
                              <p:par>
                                <p:cTn id="64" presetID="10" presetClass="entr" presetSubtype="0" fill="hold" grpId="1" nodeType="afterEffect">
                                  <p:stCondLst>
                                    <p:cond delay="0"/>
                                  </p:stCondLst>
                                  <p:childTnLst>
                                    <p:set>
                                      <p:cBhvr>
                                        <p:cTn id="65" dur="1" fill="hold">
                                          <p:stCondLst>
                                            <p:cond delay="0"/>
                                          </p:stCondLst>
                                        </p:cTn>
                                        <p:tgtEl>
                                          <p:spTgt spid="253968"/>
                                        </p:tgtEl>
                                        <p:attrNameLst>
                                          <p:attrName>style.visibility</p:attrName>
                                        </p:attrNameLst>
                                      </p:cBhvr>
                                      <p:to>
                                        <p:strVal val="visible"/>
                                      </p:to>
                                    </p:set>
                                    <p:animEffect transition="in" filter="fade">
                                      <p:cBhvr>
                                        <p:cTn id="66" dur="2000"/>
                                        <p:tgtEl>
                                          <p:spTgt spid="253968"/>
                                        </p:tgtEl>
                                      </p:cBhvr>
                                    </p:animEffect>
                                  </p:childTnLst>
                                </p:cTn>
                              </p:par>
                              <p:par>
                                <p:cTn id="67" presetID="10" presetClass="exit" presetSubtype="0" fill="hold" grpId="1" nodeType="withEffect">
                                  <p:stCondLst>
                                    <p:cond delay="0"/>
                                  </p:stCondLst>
                                  <p:childTnLst>
                                    <p:animEffect transition="out" filter="fade">
                                      <p:cBhvr>
                                        <p:cTn id="68" dur="3000"/>
                                        <p:tgtEl>
                                          <p:spTgt spid="253967"/>
                                        </p:tgtEl>
                                      </p:cBhvr>
                                    </p:animEffect>
                                    <p:set>
                                      <p:cBhvr>
                                        <p:cTn id="69" dur="1" fill="hold">
                                          <p:stCondLst>
                                            <p:cond delay="2999"/>
                                          </p:stCondLst>
                                        </p:cTn>
                                        <p:tgtEl>
                                          <p:spTgt spid="253967"/>
                                        </p:tgtEl>
                                        <p:attrNameLst>
                                          <p:attrName>style.visibility</p:attrName>
                                        </p:attrNameLst>
                                      </p:cBhvr>
                                      <p:to>
                                        <p:strVal val="hidden"/>
                                      </p:to>
                                    </p:set>
                                  </p:childTnLst>
                                </p:cTn>
                              </p:par>
                            </p:childTnLst>
                          </p:cTn>
                        </p:par>
                        <p:par>
                          <p:cTn id="70" fill="hold">
                            <p:stCondLst>
                              <p:cond delay="6000"/>
                            </p:stCondLst>
                            <p:childTnLst>
                              <p:par>
                                <p:cTn id="71" presetID="10" presetClass="exit" presetSubtype="0" fill="hold" grpId="0" nodeType="afterEffect">
                                  <p:stCondLst>
                                    <p:cond delay="0"/>
                                  </p:stCondLst>
                                  <p:childTnLst>
                                    <p:animEffect transition="out" filter="fade">
                                      <p:cBhvr>
                                        <p:cTn id="72" dur="3000"/>
                                        <p:tgtEl>
                                          <p:spTgt spid="253968"/>
                                        </p:tgtEl>
                                      </p:cBhvr>
                                    </p:animEffect>
                                    <p:set>
                                      <p:cBhvr>
                                        <p:cTn id="73" dur="1" fill="hold">
                                          <p:stCondLst>
                                            <p:cond delay="2999"/>
                                          </p:stCondLst>
                                        </p:cTn>
                                        <p:tgtEl>
                                          <p:spTgt spid="253968"/>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253970"/>
                                        </p:tgtEl>
                                        <p:attrNameLst>
                                          <p:attrName>style.visibility</p:attrName>
                                        </p:attrNameLst>
                                      </p:cBhvr>
                                      <p:to>
                                        <p:strVal val="visible"/>
                                      </p:to>
                                    </p:set>
                                    <p:animEffect transition="in" filter="fade">
                                      <p:cBhvr>
                                        <p:cTn id="76" dur="3000"/>
                                        <p:tgtEl>
                                          <p:spTgt spid="253970"/>
                                        </p:tgtEl>
                                      </p:cBhvr>
                                    </p:animEffect>
                                  </p:childTnLst>
                                </p:cTn>
                              </p:par>
                            </p:childTnLst>
                          </p:cTn>
                        </p:par>
                        <p:par>
                          <p:cTn id="77" fill="hold">
                            <p:stCondLst>
                              <p:cond delay="9000"/>
                            </p:stCondLst>
                            <p:childTnLst>
                              <p:par>
                                <p:cTn id="78" presetID="10" presetClass="entr" presetSubtype="0" fill="hold" grpId="0" nodeType="afterEffect">
                                  <p:stCondLst>
                                    <p:cond delay="0"/>
                                  </p:stCondLst>
                                  <p:childTnLst>
                                    <p:set>
                                      <p:cBhvr>
                                        <p:cTn id="79" dur="1" fill="hold">
                                          <p:stCondLst>
                                            <p:cond delay="0"/>
                                          </p:stCondLst>
                                        </p:cTn>
                                        <p:tgtEl>
                                          <p:spTgt spid="253969"/>
                                        </p:tgtEl>
                                        <p:attrNameLst>
                                          <p:attrName>style.visibility</p:attrName>
                                        </p:attrNameLst>
                                      </p:cBhvr>
                                      <p:to>
                                        <p:strVal val="visible"/>
                                      </p:to>
                                    </p:set>
                                    <p:animEffect transition="in" filter="fade">
                                      <p:cBhvr>
                                        <p:cTn id="80" dur="3000"/>
                                        <p:tgtEl>
                                          <p:spTgt spid="253969"/>
                                        </p:tgtEl>
                                      </p:cBhvr>
                                    </p:animEffect>
                                  </p:childTnLst>
                                </p:cTn>
                              </p:par>
                              <p:par>
                                <p:cTn id="81" presetID="10" presetClass="exit" presetSubtype="0" fill="hold" grpId="1" nodeType="withEffect">
                                  <p:stCondLst>
                                    <p:cond delay="0"/>
                                  </p:stCondLst>
                                  <p:childTnLst>
                                    <p:animEffect transition="out" filter="fade">
                                      <p:cBhvr>
                                        <p:cTn id="82" dur="3000"/>
                                        <p:tgtEl>
                                          <p:spTgt spid="253970"/>
                                        </p:tgtEl>
                                      </p:cBhvr>
                                    </p:animEffect>
                                    <p:set>
                                      <p:cBhvr>
                                        <p:cTn id="83" dur="1" fill="hold">
                                          <p:stCondLst>
                                            <p:cond delay="2999"/>
                                          </p:stCondLst>
                                        </p:cTn>
                                        <p:tgtEl>
                                          <p:spTgt spid="253970"/>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3000"/>
                                        <p:tgtEl>
                                          <p:spTgt spid="253969"/>
                                        </p:tgtEl>
                                      </p:cBhvr>
                                    </p:animEffect>
                                    <p:set>
                                      <p:cBhvr>
                                        <p:cTn id="86" dur="1" fill="hold">
                                          <p:stCondLst>
                                            <p:cond delay="2999"/>
                                          </p:stCondLst>
                                        </p:cTn>
                                        <p:tgtEl>
                                          <p:spTgt spid="253969"/>
                                        </p:tgtEl>
                                        <p:attrNameLst>
                                          <p:attrName>style.visibility</p:attrName>
                                        </p:attrNameLst>
                                      </p:cBhvr>
                                      <p:to>
                                        <p:strVal val="hidden"/>
                                      </p:to>
                                    </p:set>
                                  </p:childTnLst>
                                </p:cTn>
                              </p:par>
                            </p:childTnLst>
                          </p:cTn>
                        </p:par>
                        <p:par>
                          <p:cTn id="87" fill="hold">
                            <p:stCondLst>
                              <p:cond delay="12000"/>
                            </p:stCondLst>
                            <p:childTnLst>
                              <p:par>
                                <p:cTn id="88" presetID="10" presetClass="exit" presetSubtype="0" fill="hold" nodeType="afterEffect">
                                  <p:stCondLst>
                                    <p:cond delay="0"/>
                                  </p:stCondLst>
                                  <p:childTnLst>
                                    <p:animEffect transition="out" filter="fade">
                                      <p:cBhvr>
                                        <p:cTn id="89" dur="2000"/>
                                        <p:tgtEl>
                                          <p:spTgt spid="253971"/>
                                        </p:tgtEl>
                                      </p:cBhvr>
                                    </p:animEffect>
                                    <p:set>
                                      <p:cBhvr>
                                        <p:cTn id="90" dur="1" fill="hold">
                                          <p:stCondLst>
                                            <p:cond delay="1999"/>
                                          </p:stCondLst>
                                        </p:cTn>
                                        <p:tgtEl>
                                          <p:spTgt spid="253971"/>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3000"/>
                                        <p:tgtEl>
                                          <p:spTgt spid="253966"/>
                                        </p:tgtEl>
                                      </p:cBhvr>
                                    </p:animEffect>
                                    <p:set>
                                      <p:cBhvr>
                                        <p:cTn id="93" dur="1" fill="hold">
                                          <p:stCondLst>
                                            <p:cond delay="2999"/>
                                          </p:stCondLst>
                                        </p:cTn>
                                        <p:tgtEl>
                                          <p:spTgt spid="253966"/>
                                        </p:tgtEl>
                                        <p:attrNameLst>
                                          <p:attrName>style.visibility</p:attrName>
                                        </p:attrNameLst>
                                      </p:cBhvr>
                                      <p:to>
                                        <p:strVal val="hidden"/>
                                      </p:to>
                                    </p:set>
                                  </p:childTnLst>
                                </p:cTn>
                              </p:par>
                              <p:par>
                                <p:cTn id="94" presetID="10" presetClass="entr" presetSubtype="0" fill="hold" grpId="0" nodeType="withEffect">
                                  <p:stCondLst>
                                    <p:cond delay="0"/>
                                  </p:stCondLst>
                                  <p:childTnLst>
                                    <p:set>
                                      <p:cBhvr>
                                        <p:cTn id="95" dur="1" fill="hold">
                                          <p:stCondLst>
                                            <p:cond delay="0"/>
                                          </p:stCondLst>
                                        </p:cTn>
                                        <p:tgtEl>
                                          <p:spTgt spid="253975"/>
                                        </p:tgtEl>
                                        <p:attrNameLst>
                                          <p:attrName>style.visibility</p:attrName>
                                        </p:attrNameLst>
                                      </p:cBhvr>
                                      <p:to>
                                        <p:strVal val="visible"/>
                                      </p:to>
                                    </p:set>
                                    <p:animEffect transition="in" filter="fade">
                                      <p:cBhvr>
                                        <p:cTn id="96" dur="3000"/>
                                        <p:tgtEl>
                                          <p:spTgt spid="253975"/>
                                        </p:tgtEl>
                                      </p:cBhvr>
                                    </p:animEffect>
                                  </p:childTnLst>
                                </p:cTn>
                              </p:par>
                              <p:par>
                                <p:cTn id="97" presetID="10" presetClass="entr" presetSubtype="0" fill="hold" nodeType="withEffect">
                                  <p:stCondLst>
                                    <p:cond delay="0"/>
                                  </p:stCondLst>
                                  <p:childTnLst>
                                    <p:set>
                                      <p:cBhvr>
                                        <p:cTn id="98" dur="1" fill="hold">
                                          <p:stCondLst>
                                            <p:cond delay="0"/>
                                          </p:stCondLst>
                                        </p:cTn>
                                        <p:tgtEl>
                                          <p:spTgt spid="253972"/>
                                        </p:tgtEl>
                                        <p:attrNameLst>
                                          <p:attrName>style.visibility</p:attrName>
                                        </p:attrNameLst>
                                      </p:cBhvr>
                                      <p:to>
                                        <p:strVal val="visible"/>
                                      </p:to>
                                    </p:set>
                                    <p:animEffect transition="in" filter="fade">
                                      <p:cBhvr>
                                        <p:cTn id="99" dur="3000"/>
                                        <p:tgtEl>
                                          <p:spTgt spid="253972"/>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53977"/>
                                        </p:tgtEl>
                                        <p:attrNameLst>
                                          <p:attrName>style.visibility</p:attrName>
                                        </p:attrNameLst>
                                      </p:cBhvr>
                                      <p:to>
                                        <p:strVal val="visible"/>
                                      </p:to>
                                    </p:set>
                                    <p:animEffect transition="in" filter="fade">
                                      <p:cBhvr>
                                        <p:cTn id="104" dur="3000"/>
                                        <p:tgtEl>
                                          <p:spTgt spid="253977"/>
                                        </p:tgtEl>
                                      </p:cBhvr>
                                    </p:animEffect>
                                  </p:childTnLst>
                                </p:cTn>
                              </p:par>
                            </p:childTnLst>
                          </p:cTn>
                        </p:par>
                        <p:par>
                          <p:cTn id="105" fill="hold">
                            <p:stCondLst>
                              <p:cond delay="3000"/>
                            </p:stCondLst>
                            <p:childTnLst>
                              <p:par>
                                <p:cTn id="106" presetID="10" presetClass="entr" presetSubtype="0" fill="hold" grpId="0" nodeType="afterEffect">
                                  <p:stCondLst>
                                    <p:cond delay="0"/>
                                  </p:stCondLst>
                                  <p:childTnLst>
                                    <p:set>
                                      <p:cBhvr>
                                        <p:cTn id="107" dur="1" fill="hold">
                                          <p:stCondLst>
                                            <p:cond delay="0"/>
                                          </p:stCondLst>
                                        </p:cTn>
                                        <p:tgtEl>
                                          <p:spTgt spid="253973"/>
                                        </p:tgtEl>
                                        <p:attrNameLst>
                                          <p:attrName>style.visibility</p:attrName>
                                        </p:attrNameLst>
                                      </p:cBhvr>
                                      <p:to>
                                        <p:strVal val="visible"/>
                                      </p:to>
                                    </p:set>
                                    <p:animEffect transition="in" filter="fade">
                                      <p:cBhvr>
                                        <p:cTn id="108" dur="3000"/>
                                        <p:tgtEl>
                                          <p:spTgt spid="253973"/>
                                        </p:tgtEl>
                                      </p:cBhvr>
                                    </p:animEffect>
                                  </p:childTnLst>
                                  <p:subTnLst>
                                    <p:set>
                                      <p:cBhvr override="childStyle">
                                        <p:cTn dur="1" fill="hold" display="0" masterRel="nextClick" afterEffect="1"/>
                                        <p:tgtEl>
                                          <p:spTgt spid="253973"/>
                                        </p:tgtEl>
                                        <p:attrNameLst>
                                          <p:attrName>style.visibility</p:attrName>
                                        </p:attrNameLst>
                                      </p:cBhvr>
                                      <p:to>
                                        <p:strVal val="hidden"/>
                                      </p:to>
                                    </p:set>
                                  </p:subTnLst>
                                </p:cTn>
                              </p:par>
                            </p:childTnLst>
                          </p:cTn>
                        </p:par>
                        <p:par>
                          <p:cTn id="109" fill="hold">
                            <p:stCondLst>
                              <p:cond delay="6000"/>
                            </p:stCondLst>
                            <p:childTnLst>
                              <p:par>
                                <p:cTn id="110" presetID="10" presetClass="exit" presetSubtype="0" fill="hold" grpId="1" nodeType="afterEffect">
                                  <p:stCondLst>
                                    <p:cond delay="0"/>
                                  </p:stCondLst>
                                  <p:childTnLst>
                                    <p:animEffect transition="out" filter="fade">
                                      <p:cBhvr>
                                        <p:cTn id="111" dur="3000"/>
                                        <p:tgtEl>
                                          <p:spTgt spid="253977"/>
                                        </p:tgtEl>
                                      </p:cBhvr>
                                    </p:animEffect>
                                    <p:set>
                                      <p:cBhvr>
                                        <p:cTn id="112" dur="1" fill="hold">
                                          <p:stCondLst>
                                            <p:cond delay="2999"/>
                                          </p:stCondLst>
                                        </p:cTn>
                                        <p:tgtEl>
                                          <p:spTgt spid="253977"/>
                                        </p:tgtEl>
                                        <p:attrNameLst>
                                          <p:attrName>style.visibility</p:attrName>
                                        </p:attrNameLst>
                                      </p:cBhvr>
                                      <p:to>
                                        <p:strVal val="hidden"/>
                                      </p:to>
                                    </p:set>
                                  </p:childTnLst>
                                </p:cTn>
                              </p:par>
                              <p:par>
                                <p:cTn id="113" presetID="10" presetClass="entr" presetSubtype="0" fill="hold" grpId="0" nodeType="withEffect">
                                  <p:stCondLst>
                                    <p:cond delay="0"/>
                                  </p:stCondLst>
                                  <p:childTnLst>
                                    <p:set>
                                      <p:cBhvr>
                                        <p:cTn id="114" dur="1" fill="hold">
                                          <p:stCondLst>
                                            <p:cond delay="0"/>
                                          </p:stCondLst>
                                        </p:cTn>
                                        <p:tgtEl>
                                          <p:spTgt spid="253976"/>
                                        </p:tgtEl>
                                        <p:attrNameLst>
                                          <p:attrName>style.visibility</p:attrName>
                                        </p:attrNameLst>
                                      </p:cBhvr>
                                      <p:to>
                                        <p:strVal val="visible"/>
                                      </p:to>
                                    </p:set>
                                    <p:animEffect transition="in" filter="fade">
                                      <p:cBhvr>
                                        <p:cTn id="115" dur="3000"/>
                                        <p:tgtEl>
                                          <p:spTgt spid="25397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53978"/>
                                        </p:tgtEl>
                                        <p:attrNameLst>
                                          <p:attrName>style.visibility</p:attrName>
                                        </p:attrNameLst>
                                      </p:cBhvr>
                                      <p:to>
                                        <p:strVal val="visible"/>
                                      </p:to>
                                    </p:set>
                                    <p:animEffect transition="in" filter="fade">
                                      <p:cBhvr>
                                        <p:cTn id="118" dur="3000"/>
                                        <p:tgtEl>
                                          <p:spTgt spid="253978"/>
                                        </p:tgtEl>
                                      </p:cBhvr>
                                    </p:animEffect>
                                  </p:childTnLst>
                                </p:cTn>
                              </p:par>
                            </p:childTnLst>
                          </p:cTn>
                        </p:par>
                        <p:par>
                          <p:cTn id="119" fill="hold">
                            <p:stCondLst>
                              <p:cond delay="9000"/>
                            </p:stCondLst>
                            <p:childTnLst>
                              <p:par>
                                <p:cTn id="120" presetID="10" presetClass="entr" presetSubtype="0" fill="hold" grpId="0" nodeType="afterEffect">
                                  <p:stCondLst>
                                    <p:cond delay="0"/>
                                  </p:stCondLst>
                                  <p:childTnLst>
                                    <p:set>
                                      <p:cBhvr>
                                        <p:cTn id="121" dur="1" fill="hold">
                                          <p:stCondLst>
                                            <p:cond delay="0"/>
                                          </p:stCondLst>
                                        </p:cTn>
                                        <p:tgtEl>
                                          <p:spTgt spid="253974"/>
                                        </p:tgtEl>
                                        <p:attrNameLst>
                                          <p:attrName>style.visibility</p:attrName>
                                        </p:attrNameLst>
                                      </p:cBhvr>
                                      <p:to>
                                        <p:strVal val="visible"/>
                                      </p:to>
                                    </p:set>
                                    <p:animEffect transition="in" filter="fade">
                                      <p:cBhvr>
                                        <p:cTn id="122" dur="3000"/>
                                        <p:tgtEl>
                                          <p:spTgt spid="253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6" grpId="0" autoUpdateAnimBg="0"/>
      <p:bldP spid="253956" grpId="1"/>
      <p:bldP spid="253958" grpId="0" animBg="1"/>
      <p:bldP spid="253958" grpId="1" animBg="1"/>
      <p:bldP spid="253959" grpId="0" animBg="1"/>
      <p:bldP spid="253959" grpId="1" animBg="1"/>
      <p:bldP spid="253960" grpId="0" animBg="1"/>
      <p:bldP spid="253960" grpId="1" animBg="1"/>
      <p:bldP spid="253961" grpId="0" animBg="1"/>
      <p:bldP spid="253961" grpId="1" animBg="1"/>
      <p:bldP spid="253962" grpId="0" animBg="1"/>
      <p:bldP spid="253962" grpId="1" animBg="1"/>
      <p:bldP spid="253963" grpId="0" animBg="1"/>
      <p:bldP spid="253963" grpId="1" animBg="1"/>
      <p:bldP spid="253966" grpId="0" autoUpdateAnimBg="0"/>
      <p:bldP spid="253966" grpId="1"/>
      <p:bldP spid="253967" grpId="0" animBg="1"/>
      <p:bldP spid="253967" grpId="1" animBg="1"/>
      <p:bldP spid="253968" grpId="0" animBg="1"/>
      <p:bldP spid="253968" grpId="1" animBg="1"/>
      <p:bldP spid="253969" grpId="0" animBg="1"/>
      <p:bldP spid="253969" grpId="1" animBg="1"/>
      <p:bldP spid="253970" grpId="0" animBg="1"/>
      <p:bldP spid="253970" grpId="1" animBg="1"/>
      <p:bldP spid="253973" grpId="0" animBg="1" autoUpdateAnimBg="0"/>
      <p:bldP spid="253974" grpId="0" animBg="1" autoUpdateAnimBg="0"/>
      <p:bldP spid="253975" grpId="0"/>
      <p:bldP spid="253976" grpId="0" autoUpdateAnimBg="0"/>
      <p:bldP spid="253977" grpId="0" animBg="1"/>
      <p:bldP spid="253977" grpId="1" animBg="1"/>
      <p:bldP spid="25397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33" name="Rectangle 25"/>
          <p:cNvSpPr>
            <a:spLocks noChangeArrowheads="1"/>
          </p:cNvSpPr>
          <p:nvPr/>
        </p:nvSpPr>
        <p:spPr bwMode="hidden">
          <a:xfrm>
            <a:off x="0" y="2971800"/>
            <a:ext cx="9144000" cy="2971800"/>
          </a:xfrm>
          <a:prstGeom prst="rect">
            <a:avLst/>
          </a:prstGeom>
          <a:solidFill>
            <a:schemeClr val="bg1">
              <a:alpha val="10001"/>
            </a:scheme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sp>
        <p:nvSpPr>
          <p:cNvPr id="299020" name="Rectangle 12"/>
          <p:cNvSpPr>
            <a:spLocks noChangeArrowheads="1"/>
          </p:cNvSpPr>
          <p:nvPr/>
        </p:nvSpPr>
        <p:spPr bwMode="hidden">
          <a:xfrm>
            <a:off x="0" y="990600"/>
            <a:ext cx="9144000" cy="1447800"/>
          </a:xfrm>
          <a:prstGeom prst="rect">
            <a:avLst/>
          </a:prstGeom>
          <a:solidFill>
            <a:schemeClr val="accent6">
              <a:lumMod val="40000"/>
              <a:lumOff val="60000"/>
              <a:alpha val="10001"/>
            </a:schemeClr>
          </a:solidFill>
          <a:ln w="9525">
            <a:noFill/>
            <a:miter lim="800000"/>
            <a:headEnd/>
            <a:tailEnd/>
          </a:ln>
        </p:spPr>
        <p:txBody>
          <a:bodyPr/>
          <a:lstStyle/>
          <a:p>
            <a:endParaRPr lang="en-US" b="1" dirty="0" smtClean="0"/>
          </a:p>
          <a:p>
            <a:r>
              <a:rPr lang="en-US" b="1" dirty="0" smtClean="0"/>
              <a:t>The 6S principle helps maintain an efficient work place by minimizing waste. </a:t>
            </a:r>
            <a:endParaRPr lang="en-GB" b="1" dirty="0" smtClean="0"/>
          </a:p>
          <a:p>
            <a:pPr eaLnBrk="1" hangingPunct="1"/>
            <a:endParaRPr lang="en-US" sz="2400" dirty="0">
              <a:solidFill>
                <a:schemeClr val="tx1"/>
              </a:solidFill>
              <a:latin typeface="Times New Roman" pitchFamily="18" charset="0"/>
            </a:endParaRPr>
          </a:p>
        </p:txBody>
      </p:sp>
      <p:sp>
        <p:nvSpPr>
          <p:cNvPr id="299016" name="Rectangle 8"/>
          <p:cNvSpPr>
            <a:spLocks noChangeArrowheads="1"/>
          </p:cNvSpPr>
          <p:nvPr/>
        </p:nvSpPr>
        <p:spPr bwMode="auto">
          <a:xfrm>
            <a:off x="165100" y="228600"/>
            <a:ext cx="76962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What Is 6S?</a:t>
            </a:r>
          </a:p>
        </p:txBody>
      </p:sp>
      <p:pic>
        <p:nvPicPr>
          <p:cNvPr id="299038" name="Picture 30"/>
          <p:cNvPicPr>
            <a:picLocks noChangeAspect="1" noChangeArrowheads="1"/>
          </p:cNvPicPr>
          <p:nvPr/>
        </p:nvPicPr>
        <p:blipFill>
          <a:blip r:embed="rId3"/>
          <a:srcRect/>
          <a:stretch>
            <a:fillRect/>
          </a:stretch>
        </p:blipFill>
        <p:spPr bwMode="auto">
          <a:xfrm>
            <a:off x="3594070" y="2603500"/>
            <a:ext cx="5321330" cy="3208338"/>
          </a:xfrm>
          <a:prstGeom prst="rect">
            <a:avLst/>
          </a:prstGeom>
          <a:noFill/>
          <a:ln w="9525" algn="ctr">
            <a:noFill/>
            <a:miter lim="800000"/>
            <a:headEnd/>
            <a:tailEnd/>
          </a:ln>
          <a:effectLst/>
        </p:spPr>
      </p:pic>
      <p:sp>
        <p:nvSpPr>
          <p:cNvPr id="299032" name="Text Box 24"/>
          <p:cNvSpPr txBox="1">
            <a:spLocks noChangeArrowheads="1"/>
          </p:cNvSpPr>
          <p:nvPr/>
        </p:nvSpPr>
        <p:spPr bwMode="auto">
          <a:xfrm>
            <a:off x="177800" y="2543175"/>
            <a:ext cx="4495800" cy="2957733"/>
          </a:xfrm>
          <a:prstGeom prst="rect">
            <a:avLst/>
          </a:prstGeom>
          <a:noFill/>
          <a:ln w="9525">
            <a:noFill/>
            <a:miter lim="800000"/>
            <a:headEnd/>
            <a:tailEnd/>
          </a:ln>
          <a:effectLst/>
        </p:spPr>
        <p:txBody>
          <a:bodyPr>
            <a:spAutoFit/>
          </a:bodyPr>
          <a:lstStyle/>
          <a:p>
            <a:pPr algn="l" eaLnBrk="1" hangingPunct="1">
              <a:spcBef>
                <a:spcPct val="50000"/>
              </a:spcBef>
            </a:pPr>
            <a:r>
              <a:rPr lang="en-US" sz="2000" b="1" dirty="0">
                <a:solidFill>
                  <a:schemeClr val="accent2">
                    <a:lumMod val="50000"/>
                  </a:schemeClr>
                </a:solidFill>
              </a:rPr>
              <a:t>Focus on 6S leads to: </a:t>
            </a:r>
          </a:p>
          <a:p>
            <a:pPr algn="l">
              <a:lnSpc>
                <a:spcPct val="130000"/>
              </a:lnSpc>
              <a:buFontTx/>
              <a:buChar char="•"/>
            </a:pPr>
            <a:r>
              <a:rPr lang="en-US" sz="1800" b="1" dirty="0">
                <a:solidFill>
                  <a:schemeClr val="accent2">
                    <a:lumMod val="50000"/>
                  </a:schemeClr>
                </a:solidFill>
              </a:rPr>
              <a:t> </a:t>
            </a:r>
            <a:r>
              <a:rPr lang="en-US" sz="1600" b="1" dirty="0">
                <a:solidFill>
                  <a:schemeClr val="accent2">
                    <a:lumMod val="50000"/>
                  </a:schemeClr>
                </a:solidFill>
              </a:rPr>
              <a:t>Reduced costs </a:t>
            </a:r>
          </a:p>
          <a:p>
            <a:pPr algn="l">
              <a:lnSpc>
                <a:spcPct val="130000"/>
              </a:lnSpc>
              <a:buFontTx/>
              <a:buChar char="•"/>
            </a:pPr>
            <a:r>
              <a:rPr lang="en-US" sz="1600" b="1" dirty="0">
                <a:solidFill>
                  <a:schemeClr val="accent2">
                    <a:lumMod val="50000"/>
                  </a:schemeClr>
                </a:solidFill>
              </a:rPr>
              <a:t> Reduced searching time </a:t>
            </a:r>
          </a:p>
          <a:p>
            <a:pPr algn="l">
              <a:lnSpc>
                <a:spcPct val="130000"/>
              </a:lnSpc>
              <a:buFontTx/>
              <a:buChar char="•"/>
            </a:pPr>
            <a:r>
              <a:rPr lang="en-US" sz="1600" b="1" dirty="0">
                <a:solidFill>
                  <a:schemeClr val="accent2">
                    <a:lumMod val="50000"/>
                  </a:schemeClr>
                </a:solidFill>
              </a:rPr>
              <a:t> Improved </a:t>
            </a:r>
            <a:r>
              <a:rPr lang="en-US" sz="1600" b="1" dirty="0" smtClean="0">
                <a:solidFill>
                  <a:schemeClr val="accent2">
                    <a:lumMod val="50000"/>
                  </a:schemeClr>
                </a:solidFill>
              </a:rPr>
              <a:t>quality</a:t>
            </a:r>
            <a:endParaRPr lang="en-US" sz="1600" b="1" dirty="0">
              <a:solidFill>
                <a:schemeClr val="accent2">
                  <a:lumMod val="50000"/>
                </a:schemeClr>
              </a:solidFill>
            </a:endParaRPr>
          </a:p>
          <a:p>
            <a:pPr algn="l">
              <a:lnSpc>
                <a:spcPct val="130000"/>
              </a:lnSpc>
              <a:buFontTx/>
              <a:buChar char="•"/>
            </a:pPr>
            <a:r>
              <a:rPr lang="en-US" sz="1600" b="1" dirty="0">
                <a:solidFill>
                  <a:schemeClr val="accent2">
                    <a:lumMod val="50000"/>
                  </a:schemeClr>
                </a:solidFill>
              </a:rPr>
              <a:t> Customer confidence</a:t>
            </a:r>
          </a:p>
          <a:p>
            <a:pPr algn="l">
              <a:lnSpc>
                <a:spcPct val="130000"/>
              </a:lnSpc>
              <a:buFontTx/>
              <a:buChar char="•"/>
            </a:pPr>
            <a:r>
              <a:rPr lang="en-US" sz="1600" b="1" dirty="0">
                <a:solidFill>
                  <a:schemeClr val="accent2">
                    <a:lumMod val="50000"/>
                  </a:schemeClr>
                </a:solidFill>
              </a:rPr>
              <a:t> Greater employee confidence/morale </a:t>
            </a:r>
          </a:p>
          <a:p>
            <a:pPr algn="l">
              <a:lnSpc>
                <a:spcPct val="130000"/>
              </a:lnSpc>
              <a:buFontTx/>
              <a:buChar char="•"/>
            </a:pPr>
            <a:r>
              <a:rPr lang="en-US" sz="1600" b="1" dirty="0">
                <a:solidFill>
                  <a:schemeClr val="accent2">
                    <a:lumMod val="50000"/>
                  </a:schemeClr>
                </a:solidFill>
              </a:rPr>
              <a:t> Consistency in delivery </a:t>
            </a:r>
          </a:p>
          <a:p>
            <a:endParaRPr lang="en-GB" sz="1800" b="1" dirty="0">
              <a:solidFill>
                <a:srgbClr val="0066CC"/>
              </a:solidFill>
            </a:endParaRPr>
          </a:p>
        </p:txBody>
      </p:sp>
      <p:pic>
        <p:nvPicPr>
          <p:cNvPr id="19" name="Picture 3"/>
          <p:cNvPicPr>
            <a:picLocks noChangeAspect="1" noChangeArrowheads="1"/>
          </p:cNvPicPr>
          <p:nvPr/>
        </p:nvPicPr>
        <p:blipFill>
          <a:blip r:embed="rId4"/>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90" name="Text Box 34"/>
          <p:cNvSpPr txBox="1">
            <a:spLocks noChangeArrowheads="1"/>
          </p:cNvSpPr>
          <p:nvPr/>
        </p:nvSpPr>
        <p:spPr bwMode="auto">
          <a:xfrm>
            <a:off x="0" y="1318698"/>
            <a:ext cx="9144000" cy="4702826"/>
          </a:xfrm>
          <a:prstGeom prst="rect">
            <a:avLst/>
          </a:prstGeom>
          <a:solidFill>
            <a:schemeClr val="accent2">
              <a:lumMod val="40000"/>
              <a:lumOff val="60000"/>
            </a:schemeClr>
          </a:solidFill>
          <a:ln w="9525">
            <a:noFill/>
            <a:miter lim="800000"/>
            <a:headEnd/>
            <a:tailEnd/>
          </a:ln>
          <a:effectLst/>
        </p:spPr>
        <p:txBody>
          <a:bodyPr wrap="square">
            <a:spAutoFit/>
          </a:bodyPr>
          <a:lstStyle/>
          <a:p>
            <a:pPr algn="l" eaLnBrk="1" hangingPunct="1">
              <a:spcBef>
                <a:spcPct val="50000"/>
              </a:spcBef>
            </a:pPr>
            <a:r>
              <a:rPr lang="en-US" sz="1700" dirty="0">
                <a:solidFill>
                  <a:schemeClr val="tx1"/>
                </a:solidFill>
              </a:rPr>
              <a:t>Focuses on </a:t>
            </a:r>
            <a:r>
              <a:rPr lang="en-US" sz="1700" b="1" dirty="0">
                <a:solidFill>
                  <a:schemeClr val="tx1"/>
                </a:solidFill>
              </a:rPr>
              <a:t>eliminating unnecessary items from the workplace</a:t>
            </a:r>
            <a:r>
              <a:rPr lang="en-US" sz="1700" dirty="0">
                <a:solidFill>
                  <a:schemeClr val="tx1"/>
                </a:solidFill>
              </a:rPr>
              <a:t> </a:t>
            </a:r>
          </a:p>
          <a:p>
            <a:pPr eaLnBrk="1" hangingPunct="1">
              <a:spcBef>
                <a:spcPct val="50000"/>
              </a:spcBef>
            </a:pPr>
            <a:endParaRPr lang="en-US" sz="1800" dirty="0">
              <a:solidFill>
                <a:schemeClr val="accent2"/>
              </a:solidFill>
            </a:endParaRPr>
          </a:p>
          <a:p>
            <a:pPr eaLnBrk="1" hangingPunct="1">
              <a:spcBef>
                <a:spcPct val="50000"/>
              </a:spcBef>
            </a:pPr>
            <a:endParaRPr lang="en-US" sz="2400" dirty="0">
              <a:solidFill>
                <a:schemeClr val="accent2"/>
              </a:solidFill>
            </a:endParaRPr>
          </a:p>
          <a:p>
            <a:pPr eaLnBrk="1" hangingPunct="1">
              <a:spcBef>
                <a:spcPct val="50000"/>
              </a:spcBef>
            </a:pPr>
            <a:endParaRPr lang="en-US" sz="1800" dirty="0">
              <a:solidFill>
                <a:schemeClr val="accent2"/>
              </a:solidFill>
            </a:endParaRPr>
          </a:p>
          <a:p>
            <a:pPr eaLnBrk="1" hangingPunct="1">
              <a:spcBef>
                <a:spcPct val="50000"/>
              </a:spcBef>
            </a:pPr>
            <a:endParaRPr lang="en-US" sz="2000" dirty="0">
              <a:solidFill>
                <a:schemeClr val="accent2"/>
              </a:solidFill>
            </a:endParaRPr>
          </a:p>
          <a:p>
            <a:pPr eaLnBrk="1" hangingPunct="1">
              <a:spcBef>
                <a:spcPct val="50000"/>
              </a:spcBef>
            </a:pPr>
            <a:endParaRPr lang="en-US" sz="1800" dirty="0">
              <a:solidFill>
                <a:schemeClr val="accent2"/>
              </a:solidFill>
            </a:endParaRPr>
          </a:p>
          <a:p>
            <a:pPr algn="l" eaLnBrk="1" hangingPunct="1">
              <a:spcBef>
                <a:spcPct val="50000"/>
              </a:spcBef>
            </a:pPr>
            <a:endParaRPr lang="en-US" sz="1800" b="1" dirty="0" smtClean="0">
              <a:solidFill>
                <a:schemeClr val="accent2"/>
              </a:solidFill>
            </a:endParaRPr>
          </a:p>
          <a:p>
            <a:pPr algn="l" eaLnBrk="1" hangingPunct="1">
              <a:spcBef>
                <a:spcPct val="50000"/>
              </a:spcBef>
            </a:pPr>
            <a:r>
              <a:rPr lang="en-US" sz="1800" b="1" dirty="0" smtClean="0"/>
              <a:t>Examples</a:t>
            </a:r>
            <a:r>
              <a:rPr lang="en-US" sz="1800" b="1" dirty="0"/>
              <a:t>:</a:t>
            </a:r>
            <a:endParaRPr lang="en-GB" sz="1800" dirty="0"/>
          </a:p>
          <a:p>
            <a:pPr algn="l" eaLnBrk="1" hangingPunct="1">
              <a:lnSpc>
                <a:spcPct val="120000"/>
              </a:lnSpc>
              <a:buFont typeface="Wingdings" pitchFamily="2" charset="2"/>
              <a:buChar char="§"/>
            </a:pPr>
            <a:r>
              <a:rPr lang="en-US" sz="1600" dirty="0"/>
              <a:t>      </a:t>
            </a:r>
            <a:r>
              <a:rPr lang="en-US" sz="1700" dirty="0" smtClean="0"/>
              <a:t>Tag unneeded items</a:t>
            </a:r>
            <a:endParaRPr lang="en-US" sz="1700" dirty="0"/>
          </a:p>
          <a:p>
            <a:pPr algn="l" eaLnBrk="1" hangingPunct="1">
              <a:lnSpc>
                <a:spcPct val="120000"/>
              </a:lnSpc>
              <a:buFont typeface="Wingdings" pitchFamily="2" charset="2"/>
              <a:buChar char="§"/>
            </a:pPr>
            <a:r>
              <a:rPr lang="en-US" sz="1700" dirty="0"/>
              <a:t>      </a:t>
            </a:r>
            <a:r>
              <a:rPr lang="en-US" sz="1700" dirty="0" smtClean="0"/>
              <a:t>Sort the equipment storage room</a:t>
            </a:r>
          </a:p>
          <a:p>
            <a:pPr algn="l" eaLnBrk="1" hangingPunct="1">
              <a:lnSpc>
                <a:spcPct val="120000"/>
              </a:lnSpc>
              <a:buFont typeface="Wingdings" pitchFamily="2" charset="2"/>
              <a:buChar char="§"/>
            </a:pPr>
            <a:r>
              <a:rPr lang="en-US" sz="1700" dirty="0"/>
              <a:t> </a:t>
            </a:r>
            <a:r>
              <a:rPr lang="en-US" sz="1700" dirty="0" smtClean="0"/>
              <a:t>     Use naming conventions to sort  </a:t>
            </a:r>
          </a:p>
          <a:p>
            <a:pPr algn="l" eaLnBrk="1" hangingPunct="1">
              <a:lnSpc>
                <a:spcPct val="120000"/>
              </a:lnSpc>
            </a:pPr>
            <a:r>
              <a:rPr lang="en-US" sz="1700" dirty="0" smtClean="0"/>
              <a:t>       files</a:t>
            </a:r>
          </a:p>
        </p:txBody>
      </p:sp>
      <p:sp>
        <p:nvSpPr>
          <p:cNvPr id="301061" name="Text Box 5"/>
          <p:cNvSpPr txBox="1">
            <a:spLocks noChangeArrowheads="1"/>
          </p:cNvSpPr>
          <p:nvPr/>
        </p:nvSpPr>
        <p:spPr bwMode="auto">
          <a:xfrm>
            <a:off x="0" y="889000"/>
            <a:ext cx="9144000" cy="400110"/>
          </a:xfrm>
          <a:prstGeom prst="rect">
            <a:avLst/>
          </a:prstGeom>
          <a:noFill/>
          <a:ln w="9525">
            <a:solidFill>
              <a:schemeClr val="bg2"/>
            </a:solidFill>
            <a:miter lim="800000"/>
            <a:headEnd/>
            <a:tailEnd/>
          </a:ln>
          <a:effectLst/>
        </p:spPr>
        <p:txBody>
          <a:bodyPr wrap="square">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Sort </a:t>
            </a:r>
            <a:r>
              <a:rPr lang="en-US" sz="2000" i="1" dirty="0">
                <a:solidFill>
                  <a:srgbClr val="FF0000"/>
                </a:solidFill>
              </a:rPr>
              <a:t>(</a:t>
            </a:r>
            <a:r>
              <a:rPr lang="en-US" sz="2000" i="1" dirty="0" err="1" smtClean="0">
                <a:solidFill>
                  <a:srgbClr val="FF0000"/>
                </a:solidFill>
              </a:rPr>
              <a:t>Seiri</a:t>
            </a:r>
            <a:r>
              <a:rPr lang="en-US" sz="2000" i="1" dirty="0" smtClean="0">
                <a:solidFill>
                  <a:srgbClr val="FF0000"/>
                </a:solidFill>
              </a:rPr>
              <a:t>)</a:t>
            </a:r>
            <a:endParaRPr lang="en-GB" sz="2000" i="1" dirty="0">
              <a:solidFill>
                <a:srgbClr val="FF0000"/>
              </a:solidFill>
            </a:endParaRPr>
          </a:p>
        </p:txBody>
      </p:sp>
      <p:sp>
        <p:nvSpPr>
          <p:cNvPr id="301075" name="Rectangle 19"/>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The 6S Principle</a:t>
            </a:r>
          </a:p>
        </p:txBody>
      </p:sp>
      <p:pic>
        <p:nvPicPr>
          <p:cNvPr id="16"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5211" name="Picture 91"/>
          <p:cNvPicPr>
            <a:picLocks noChangeAspect="1" noChangeArrowheads="1"/>
          </p:cNvPicPr>
          <p:nvPr/>
        </p:nvPicPr>
        <p:blipFill rotWithShape="1">
          <a:blip r:embed="rId4">
            <a:extLst>
              <a:ext uri="{28A0092B-C50C-407E-A947-70E740481C1C}">
                <a14:useLocalDpi xmlns:a14="http://schemas.microsoft.com/office/drawing/2010/main" val="0"/>
              </a:ext>
            </a:extLst>
          </a:blip>
          <a:srcRect l="24765" t="7639" b="11111"/>
          <a:stretch/>
        </p:blipFill>
        <p:spPr bwMode="auto">
          <a:xfrm>
            <a:off x="3066570" y="1678832"/>
            <a:ext cx="5422363" cy="3292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13" name="Picture 93"/>
          <p:cNvPicPr>
            <a:picLocks noChangeAspect="1" noChangeArrowheads="1"/>
          </p:cNvPicPr>
          <p:nvPr/>
        </p:nvPicPr>
        <p:blipFill rotWithShape="1">
          <a:blip r:embed="rId5">
            <a:extLst>
              <a:ext uri="{28A0092B-C50C-407E-A947-70E740481C1C}">
                <a14:useLocalDpi xmlns:a14="http://schemas.microsoft.com/office/drawing/2010/main" val="0"/>
              </a:ext>
            </a:extLst>
          </a:blip>
          <a:srcRect l="24730" t="6597" b="42088"/>
          <a:stretch/>
        </p:blipFill>
        <p:spPr bwMode="auto">
          <a:xfrm>
            <a:off x="3942674" y="1996494"/>
            <a:ext cx="4902740" cy="2886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xplosion 1 1"/>
          <p:cNvSpPr/>
          <p:nvPr/>
        </p:nvSpPr>
        <p:spPr bwMode="auto">
          <a:xfrm>
            <a:off x="1269056" y="2163651"/>
            <a:ext cx="2673618" cy="1841678"/>
          </a:xfrm>
          <a:prstGeom prst="irregularSeal1">
            <a:avLst/>
          </a:prstGeom>
          <a:solidFill>
            <a:schemeClr val="accent3">
              <a:lumMod val="7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Remove</a:t>
            </a:r>
            <a:r>
              <a:rPr kumimoji="0" lang="en-US" sz="1600" b="0" i="0" u="none" strike="noStrike" cap="none" normalizeH="0" dirty="0" smtClean="0">
                <a:ln>
                  <a:noFill/>
                </a:ln>
                <a:solidFill>
                  <a:schemeClr val="tx1"/>
                </a:solidFill>
                <a:effectLst/>
                <a:latin typeface="Arial" charset="0"/>
              </a:rPr>
              <a:t> unnecessary files</a:t>
            </a:r>
            <a:endParaRPr kumimoji="0" lang="en-US" sz="1600" b="0" i="0" u="none" strike="noStrike" cap="none" normalizeH="0" baseline="0" dirty="0" smtClean="0">
              <a:ln>
                <a:noFill/>
              </a:ln>
              <a:solidFill>
                <a:schemeClr val="tx1"/>
              </a:solidFill>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7000"/>
                                  </p:stCondLst>
                                  <p:childTnLst>
                                    <p:animEffect transition="out" filter="fade">
                                      <p:cBhvr>
                                        <p:cTn id="6" dur="500"/>
                                        <p:tgtEl>
                                          <p:spTgt spid="5211"/>
                                        </p:tgtEl>
                                      </p:cBhvr>
                                    </p:animEffect>
                                    <p:set>
                                      <p:cBhvr>
                                        <p:cTn id="7" dur="1" fill="hold">
                                          <p:stCondLst>
                                            <p:cond delay="499"/>
                                          </p:stCondLst>
                                        </p:cTn>
                                        <p:tgtEl>
                                          <p:spTgt spid="5211"/>
                                        </p:tgtEl>
                                        <p:attrNameLst>
                                          <p:attrName>style.visibility</p:attrName>
                                        </p:attrNameLst>
                                      </p:cBhvr>
                                      <p:to>
                                        <p:strVal val="hidden"/>
                                      </p:to>
                                    </p:set>
                                  </p:childTnLst>
                                </p:cTn>
                              </p:par>
                            </p:childTnLst>
                          </p:cTn>
                        </p:par>
                        <p:par>
                          <p:cTn id="8" fill="hold">
                            <p:stCondLst>
                              <p:cond delay="7500"/>
                            </p:stCondLst>
                            <p:childTnLst>
                              <p:par>
                                <p:cTn id="9" presetID="10" presetClass="entr" presetSubtype="0" fill="hold" nodeType="afterEffect">
                                  <p:stCondLst>
                                    <p:cond delay="0"/>
                                  </p:stCondLst>
                                  <p:childTnLst>
                                    <p:set>
                                      <p:cBhvr>
                                        <p:cTn id="10" dur="1" fill="hold">
                                          <p:stCondLst>
                                            <p:cond delay="0"/>
                                          </p:stCondLst>
                                        </p:cTn>
                                        <p:tgtEl>
                                          <p:spTgt spid="5213"/>
                                        </p:tgtEl>
                                        <p:attrNameLst>
                                          <p:attrName>style.visibility</p:attrName>
                                        </p:attrNameLst>
                                      </p:cBhvr>
                                      <p:to>
                                        <p:strVal val="visible"/>
                                      </p:to>
                                    </p:set>
                                    <p:animEffect transition="in" filter="fade">
                                      <p:cBhvr>
                                        <p:cTn id="11" dur="500"/>
                                        <p:tgtEl>
                                          <p:spTgt spid="5213"/>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7" name="Text Box 3"/>
          <p:cNvSpPr txBox="1">
            <a:spLocks noChangeArrowheads="1"/>
          </p:cNvSpPr>
          <p:nvPr/>
        </p:nvSpPr>
        <p:spPr bwMode="auto">
          <a:xfrm>
            <a:off x="0" y="1295400"/>
            <a:ext cx="9144000" cy="5098319"/>
          </a:xfrm>
          <a:prstGeom prst="rect">
            <a:avLst/>
          </a:prstGeom>
          <a:solidFill>
            <a:schemeClr val="accent2">
              <a:lumMod val="40000"/>
              <a:lumOff val="60000"/>
            </a:schemeClr>
          </a:solidFill>
          <a:ln w="9525">
            <a:noFill/>
            <a:miter lim="800000"/>
            <a:headEnd/>
            <a:tailEnd/>
          </a:ln>
          <a:effectLst/>
        </p:spPr>
        <p:txBody>
          <a:bodyPr wrap="square">
            <a:spAutoFit/>
          </a:bodyPr>
          <a:lstStyle/>
          <a:p>
            <a:pPr marL="457200" indent="-457200" algn="l" eaLnBrk="1" hangingPunct="1">
              <a:spcBef>
                <a:spcPct val="50000"/>
              </a:spcBef>
            </a:pPr>
            <a:r>
              <a:rPr lang="en-US" sz="1700" dirty="0">
                <a:solidFill>
                  <a:schemeClr val="tx1"/>
                </a:solidFill>
              </a:rPr>
              <a:t>Focuses on </a:t>
            </a:r>
            <a:r>
              <a:rPr lang="en-US" sz="1700" b="1" dirty="0">
                <a:solidFill>
                  <a:schemeClr val="tx1"/>
                </a:solidFill>
              </a:rPr>
              <a:t>efficient and effective storage ways</a:t>
            </a:r>
            <a:r>
              <a:rPr lang="en-US" sz="1700" dirty="0">
                <a:solidFill>
                  <a:schemeClr val="tx1"/>
                </a:solidFill>
              </a:rPr>
              <a:t> </a:t>
            </a:r>
            <a:r>
              <a:rPr lang="en-US" sz="1700" dirty="0" err="1">
                <a:solidFill>
                  <a:schemeClr val="tx1"/>
                </a:solidFill>
              </a:rPr>
              <a:t>ie</a:t>
            </a:r>
            <a:r>
              <a:rPr lang="en-US" sz="1700" dirty="0">
                <a:solidFill>
                  <a:schemeClr val="tx1"/>
                </a:solidFill>
              </a:rPr>
              <a:t>. putting all necessary</a:t>
            </a:r>
          </a:p>
          <a:p>
            <a:pPr marL="457200" indent="-457200" algn="l" eaLnBrk="1" hangingPunct="1">
              <a:spcBef>
                <a:spcPct val="50000"/>
              </a:spcBef>
            </a:pPr>
            <a:r>
              <a:rPr lang="en-US" sz="1700" dirty="0">
                <a:solidFill>
                  <a:schemeClr val="tx1"/>
                </a:solidFill>
              </a:rPr>
              <a:t>items in good order</a:t>
            </a: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spcBef>
                <a:spcPct val="50000"/>
              </a:spcBef>
            </a:pPr>
            <a:endParaRPr lang="en-US" sz="1800" b="1" dirty="0" smtClean="0"/>
          </a:p>
          <a:p>
            <a:pPr marL="457200" indent="-457200" algn="l" eaLnBrk="1" hangingPunct="1">
              <a:spcBef>
                <a:spcPct val="50000"/>
              </a:spcBef>
            </a:pPr>
            <a:r>
              <a:rPr lang="en-US" sz="1800" b="1" dirty="0" smtClean="0"/>
              <a:t>Examples</a:t>
            </a:r>
            <a:r>
              <a:rPr lang="en-US" sz="1800" b="1" dirty="0"/>
              <a:t>:</a:t>
            </a:r>
            <a:endParaRPr lang="en-GB" sz="1800" dirty="0"/>
          </a:p>
          <a:p>
            <a:pPr marL="457200" indent="-457200" algn="l" eaLnBrk="1" hangingPunct="1">
              <a:spcBef>
                <a:spcPct val="20000"/>
              </a:spcBef>
              <a:buFont typeface="Wingdings" pitchFamily="2" charset="2"/>
              <a:buChar char="§"/>
            </a:pPr>
            <a:r>
              <a:rPr lang="en-US" sz="1700" dirty="0"/>
              <a:t>Folder naming </a:t>
            </a:r>
            <a:r>
              <a:rPr lang="en-US" sz="1700" dirty="0" smtClean="0"/>
              <a:t>conventions</a:t>
            </a:r>
          </a:p>
          <a:p>
            <a:pPr marL="457200" indent="-457200" algn="l" eaLnBrk="1" hangingPunct="1">
              <a:spcBef>
                <a:spcPct val="20000"/>
              </a:spcBef>
              <a:buFont typeface="Wingdings" pitchFamily="2" charset="2"/>
              <a:buChar char="§"/>
            </a:pPr>
            <a:r>
              <a:rPr lang="en-US" sz="1700" dirty="0" smtClean="0"/>
              <a:t>Keeping sharable items at central locations</a:t>
            </a:r>
            <a:endParaRPr lang="en-US" sz="1700" dirty="0"/>
          </a:p>
          <a:p>
            <a:pPr marL="457200" indent="-457200" algn="l" eaLnBrk="1" hangingPunct="1">
              <a:spcBef>
                <a:spcPct val="20000"/>
              </a:spcBef>
              <a:buFont typeface="Wingdings" pitchFamily="2" charset="2"/>
              <a:buChar char="§"/>
            </a:pPr>
            <a:r>
              <a:rPr lang="en-US" sz="1700" dirty="0"/>
              <a:t>Knowledge portals ordered as per usage </a:t>
            </a:r>
            <a:endParaRPr lang="en-US" sz="1700" dirty="0" smtClean="0"/>
          </a:p>
          <a:p>
            <a:pPr marL="457200" indent="-457200" algn="l" eaLnBrk="1" hangingPunct="1">
              <a:spcBef>
                <a:spcPct val="20000"/>
              </a:spcBef>
              <a:buFont typeface="Wingdings" pitchFamily="2" charset="2"/>
              <a:buChar char="§"/>
            </a:pPr>
            <a:endParaRPr lang="en-US" sz="1700" dirty="0" smtClean="0"/>
          </a:p>
          <a:p>
            <a:pPr marL="457200" indent="-457200" algn="l" eaLnBrk="1" hangingPunct="1">
              <a:spcBef>
                <a:spcPct val="20000"/>
              </a:spcBef>
              <a:buFont typeface="Wingdings" pitchFamily="2" charset="2"/>
              <a:buChar char="§"/>
            </a:pPr>
            <a:endParaRPr lang="en-GB" sz="1600" dirty="0"/>
          </a:p>
        </p:txBody>
      </p:sp>
      <p:sp>
        <p:nvSpPr>
          <p:cNvPr id="303119" name="Text Box 15"/>
          <p:cNvSpPr txBox="1">
            <a:spLocks noChangeArrowheads="1"/>
          </p:cNvSpPr>
          <p:nvPr/>
        </p:nvSpPr>
        <p:spPr bwMode="auto">
          <a:xfrm>
            <a:off x="0" y="889000"/>
            <a:ext cx="9144000" cy="406400"/>
          </a:xfrm>
          <a:prstGeom prst="rect">
            <a:avLst/>
          </a:prstGeom>
          <a:noFill/>
          <a:ln w="9525">
            <a:solidFill>
              <a:schemeClr val="bg2"/>
            </a:solidFill>
            <a:miter lim="800000"/>
            <a:headEnd/>
            <a:tailEnd/>
          </a:ln>
          <a:effectLst/>
        </p:spPr>
        <p:txBody>
          <a:bodyPr>
            <a:spAutoFit/>
          </a:bodyPr>
          <a:lstStyle/>
          <a:p>
            <a:pPr algn="l" eaLnBrk="1" hangingPunct="1">
              <a:spcBef>
                <a:spcPct val="50000"/>
              </a:spcBef>
            </a:pPr>
            <a:r>
              <a:rPr lang="en-US" sz="2000" dirty="0">
                <a:solidFill>
                  <a:schemeClr val="tx1"/>
                </a:solidFill>
                <a:effectLst>
                  <a:outerShdw blurRad="38100" dist="38100" dir="2700000" algn="tl">
                    <a:srgbClr val="C0C0C0"/>
                  </a:outerShdw>
                </a:effectLst>
              </a:rPr>
              <a:t>       Set in Order </a:t>
            </a:r>
            <a:r>
              <a:rPr lang="en-US" sz="2000" i="1" dirty="0">
                <a:solidFill>
                  <a:srgbClr val="FF0000"/>
                </a:solidFill>
              </a:rPr>
              <a:t>(</a:t>
            </a:r>
            <a:r>
              <a:rPr lang="en-US" sz="2000" i="1" dirty="0" err="1">
                <a:solidFill>
                  <a:srgbClr val="FF0000"/>
                </a:solidFill>
              </a:rPr>
              <a:t>Seiton</a:t>
            </a:r>
            <a:r>
              <a:rPr lang="en-US" sz="2000" i="1" dirty="0">
                <a:solidFill>
                  <a:srgbClr val="FF0000"/>
                </a:solidFill>
              </a:rPr>
              <a:t>)</a:t>
            </a:r>
            <a:endParaRPr lang="en-GB" sz="2000" i="1" dirty="0">
              <a:solidFill>
                <a:srgbClr val="FF0000"/>
              </a:solidFill>
            </a:endParaRPr>
          </a:p>
        </p:txBody>
      </p:sp>
      <p:sp>
        <p:nvSpPr>
          <p:cNvPr id="303120" name="Rectangle 16"/>
          <p:cNvSpPr>
            <a:spLocks noChangeArrowheads="1"/>
          </p:cNvSpPr>
          <p:nvPr/>
        </p:nvSpPr>
        <p:spPr bwMode="auto">
          <a:xfrm>
            <a:off x="177800" y="241300"/>
            <a:ext cx="76962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The 6S Principle</a:t>
            </a:r>
          </a:p>
        </p:txBody>
      </p:sp>
      <p:grpSp>
        <p:nvGrpSpPr>
          <p:cNvPr id="2" name="Group 18"/>
          <p:cNvGrpSpPr>
            <a:grpSpLocks/>
          </p:cNvGrpSpPr>
          <p:nvPr/>
        </p:nvGrpSpPr>
        <p:grpSpPr bwMode="auto">
          <a:xfrm>
            <a:off x="304800" y="3271838"/>
            <a:ext cx="895350" cy="995362"/>
            <a:chOff x="3216" y="338"/>
            <a:chExt cx="2373" cy="1651"/>
          </a:xfrm>
        </p:grpSpPr>
        <p:sp>
          <p:nvSpPr>
            <p:cNvPr id="303123" name="Freeform 19"/>
            <p:cNvSpPr>
              <a:spLocks/>
            </p:cNvSpPr>
            <p:nvPr/>
          </p:nvSpPr>
          <p:spPr bwMode="auto">
            <a:xfrm>
              <a:off x="3862" y="338"/>
              <a:ext cx="567" cy="334"/>
            </a:xfrm>
            <a:custGeom>
              <a:avLst/>
              <a:gdLst/>
              <a:ahLst/>
              <a:cxnLst>
                <a:cxn ang="0">
                  <a:pos x="0" y="634"/>
                </a:cxn>
                <a:cxn ang="0">
                  <a:pos x="0" y="312"/>
                </a:cxn>
                <a:cxn ang="0">
                  <a:pos x="43" y="64"/>
                </a:cxn>
                <a:cxn ang="0">
                  <a:pos x="85" y="0"/>
                </a:cxn>
                <a:cxn ang="0">
                  <a:pos x="406" y="12"/>
                </a:cxn>
                <a:cxn ang="0">
                  <a:pos x="813" y="0"/>
                </a:cxn>
                <a:cxn ang="0">
                  <a:pos x="1134" y="12"/>
                </a:cxn>
                <a:cxn ang="0">
                  <a:pos x="1134" y="54"/>
                </a:cxn>
                <a:cxn ang="0">
                  <a:pos x="1070" y="140"/>
                </a:cxn>
                <a:cxn ang="0">
                  <a:pos x="1058" y="334"/>
                </a:cxn>
                <a:cxn ang="0">
                  <a:pos x="1058" y="634"/>
                </a:cxn>
                <a:cxn ang="0">
                  <a:pos x="1027" y="656"/>
                </a:cxn>
                <a:cxn ang="0">
                  <a:pos x="963" y="667"/>
                </a:cxn>
                <a:cxn ang="0">
                  <a:pos x="728" y="646"/>
                </a:cxn>
                <a:cxn ang="0">
                  <a:pos x="556" y="613"/>
                </a:cxn>
                <a:cxn ang="0">
                  <a:pos x="524" y="603"/>
                </a:cxn>
                <a:cxn ang="0">
                  <a:pos x="642" y="592"/>
                </a:cxn>
                <a:cxn ang="0">
                  <a:pos x="792" y="603"/>
                </a:cxn>
                <a:cxn ang="0">
                  <a:pos x="930" y="613"/>
                </a:cxn>
                <a:cxn ang="0">
                  <a:pos x="1006" y="613"/>
                </a:cxn>
                <a:cxn ang="0">
                  <a:pos x="1016" y="603"/>
                </a:cxn>
                <a:cxn ang="0">
                  <a:pos x="1006" y="419"/>
                </a:cxn>
                <a:cxn ang="0">
                  <a:pos x="1016" y="215"/>
                </a:cxn>
                <a:cxn ang="0">
                  <a:pos x="1037" y="97"/>
                </a:cxn>
                <a:cxn ang="0">
                  <a:pos x="1037" y="64"/>
                </a:cxn>
                <a:cxn ang="0">
                  <a:pos x="930" y="54"/>
                </a:cxn>
                <a:cxn ang="0">
                  <a:pos x="685" y="43"/>
                </a:cxn>
                <a:cxn ang="0">
                  <a:pos x="342" y="64"/>
                </a:cxn>
                <a:cxn ang="0">
                  <a:pos x="118" y="43"/>
                </a:cxn>
                <a:cxn ang="0">
                  <a:pos x="85" y="97"/>
                </a:cxn>
                <a:cxn ang="0">
                  <a:pos x="64" y="215"/>
                </a:cxn>
                <a:cxn ang="0">
                  <a:pos x="43" y="431"/>
                </a:cxn>
                <a:cxn ang="0">
                  <a:pos x="33" y="606"/>
                </a:cxn>
                <a:cxn ang="0">
                  <a:pos x="140" y="624"/>
                </a:cxn>
                <a:cxn ang="0">
                  <a:pos x="268" y="613"/>
                </a:cxn>
                <a:cxn ang="0">
                  <a:pos x="377" y="606"/>
                </a:cxn>
                <a:cxn ang="0">
                  <a:pos x="481" y="596"/>
                </a:cxn>
                <a:cxn ang="0">
                  <a:pos x="506" y="624"/>
                </a:cxn>
                <a:cxn ang="0">
                  <a:pos x="442" y="627"/>
                </a:cxn>
                <a:cxn ang="0">
                  <a:pos x="342" y="634"/>
                </a:cxn>
                <a:cxn ang="0">
                  <a:pos x="239" y="660"/>
                </a:cxn>
                <a:cxn ang="0">
                  <a:pos x="100" y="660"/>
                </a:cxn>
                <a:cxn ang="0">
                  <a:pos x="0" y="634"/>
                </a:cxn>
              </a:cxnLst>
              <a:rect l="0" t="0" r="r" b="b"/>
              <a:pathLst>
                <a:path w="1134" h="667">
                  <a:moveTo>
                    <a:pt x="0" y="634"/>
                  </a:moveTo>
                  <a:lnTo>
                    <a:pt x="0" y="312"/>
                  </a:lnTo>
                  <a:lnTo>
                    <a:pt x="43" y="64"/>
                  </a:lnTo>
                  <a:lnTo>
                    <a:pt x="85" y="0"/>
                  </a:lnTo>
                  <a:lnTo>
                    <a:pt x="406" y="12"/>
                  </a:lnTo>
                  <a:lnTo>
                    <a:pt x="813" y="0"/>
                  </a:lnTo>
                  <a:lnTo>
                    <a:pt x="1134" y="12"/>
                  </a:lnTo>
                  <a:lnTo>
                    <a:pt x="1134" y="54"/>
                  </a:lnTo>
                  <a:lnTo>
                    <a:pt x="1070" y="140"/>
                  </a:lnTo>
                  <a:lnTo>
                    <a:pt x="1058" y="334"/>
                  </a:lnTo>
                  <a:lnTo>
                    <a:pt x="1058" y="634"/>
                  </a:lnTo>
                  <a:lnTo>
                    <a:pt x="1027" y="656"/>
                  </a:lnTo>
                  <a:lnTo>
                    <a:pt x="963" y="667"/>
                  </a:lnTo>
                  <a:lnTo>
                    <a:pt x="728" y="646"/>
                  </a:lnTo>
                  <a:lnTo>
                    <a:pt x="556" y="613"/>
                  </a:lnTo>
                  <a:lnTo>
                    <a:pt x="524" y="603"/>
                  </a:lnTo>
                  <a:lnTo>
                    <a:pt x="642" y="592"/>
                  </a:lnTo>
                  <a:lnTo>
                    <a:pt x="792" y="603"/>
                  </a:lnTo>
                  <a:lnTo>
                    <a:pt x="930" y="613"/>
                  </a:lnTo>
                  <a:lnTo>
                    <a:pt x="1006" y="613"/>
                  </a:lnTo>
                  <a:lnTo>
                    <a:pt x="1016" y="603"/>
                  </a:lnTo>
                  <a:lnTo>
                    <a:pt x="1006" y="419"/>
                  </a:lnTo>
                  <a:lnTo>
                    <a:pt x="1016" y="215"/>
                  </a:lnTo>
                  <a:lnTo>
                    <a:pt x="1037" y="97"/>
                  </a:lnTo>
                  <a:lnTo>
                    <a:pt x="1037" y="64"/>
                  </a:lnTo>
                  <a:lnTo>
                    <a:pt x="930" y="54"/>
                  </a:lnTo>
                  <a:lnTo>
                    <a:pt x="685" y="43"/>
                  </a:lnTo>
                  <a:lnTo>
                    <a:pt x="342" y="64"/>
                  </a:lnTo>
                  <a:lnTo>
                    <a:pt x="118" y="43"/>
                  </a:lnTo>
                  <a:lnTo>
                    <a:pt x="85" y="97"/>
                  </a:lnTo>
                  <a:lnTo>
                    <a:pt x="64" y="215"/>
                  </a:lnTo>
                  <a:lnTo>
                    <a:pt x="43" y="431"/>
                  </a:lnTo>
                  <a:lnTo>
                    <a:pt x="33" y="606"/>
                  </a:lnTo>
                  <a:lnTo>
                    <a:pt x="140" y="624"/>
                  </a:lnTo>
                  <a:lnTo>
                    <a:pt x="268" y="613"/>
                  </a:lnTo>
                  <a:lnTo>
                    <a:pt x="377" y="606"/>
                  </a:lnTo>
                  <a:lnTo>
                    <a:pt x="481" y="596"/>
                  </a:lnTo>
                  <a:lnTo>
                    <a:pt x="506" y="624"/>
                  </a:lnTo>
                  <a:lnTo>
                    <a:pt x="442" y="627"/>
                  </a:lnTo>
                  <a:lnTo>
                    <a:pt x="342" y="634"/>
                  </a:lnTo>
                  <a:lnTo>
                    <a:pt x="239" y="660"/>
                  </a:lnTo>
                  <a:lnTo>
                    <a:pt x="100" y="660"/>
                  </a:lnTo>
                  <a:lnTo>
                    <a:pt x="0" y="634"/>
                  </a:lnTo>
                  <a:close/>
                </a:path>
              </a:pathLst>
            </a:custGeom>
            <a:solidFill>
              <a:srgbClr val="000000"/>
            </a:solidFill>
            <a:ln w="9525">
              <a:noFill/>
              <a:round/>
              <a:headEnd/>
              <a:tailEnd/>
            </a:ln>
          </p:spPr>
          <p:txBody>
            <a:bodyPr/>
            <a:lstStyle/>
            <a:p>
              <a:endParaRPr lang="en-US"/>
            </a:p>
          </p:txBody>
        </p:sp>
        <p:sp>
          <p:nvSpPr>
            <p:cNvPr id="303124" name="Freeform 20"/>
            <p:cNvSpPr>
              <a:spLocks/>
            </p:cNvSpPr>
            <p:nvPr/>
          </p:nvSpPr>
          <p:spPr bwMode="auto">
            <a:xfrm>
              <a:off x="3407" y="808"/>
              <a:ext cx="631" cy="331"/>
            </a:xfrm>
            <a:custGeom>
              <a:avLst/>
              <a:gdLst/>
              <a:ahLst/>
              <a:cxnLst>
                <a:cxn ang="0">
                  <a:pos x="1223" y="97"/>
                </a:cxn>
                <a:cxn ang="0">
                  <a:pos x="1223" y="269"/>
                </a:cxn>
                <a:cxn ang="0">
                  <a:pos x="1220" y="446"/>
                </a:cxn>
                <a:cxn ang="0">
                  <a:pos x="1201" y="564"/>
                </a:cxn>
                <a:cxn ang="0">
                  <a:pos x="1241" y="604"/>
                </a:cxn>
                <a:cxn ang="0">
                  <a:pos x="1255" y="583"/>
                </a:cxn>
                <a:cxn ang="0">
                  <a:pos x="1262" y="507"/>
                </a:cxn>
                <a:cxn ang="0">
                  <a:pos x="1262" y="248"/>
                </a:cxn>
                <a:cxn ang="0">
                  <a:pos x="1262" y="75"/>
                </a:cxn>
                <a:cxn ang="0">
                  <a:pos x="1262" y="0"/>
                </a:cxn>
                <a:cxn ang="0">
                  <a:pos x="1049" y="11"/>
                </a:cxn>
                <a:cxn ang="0">
                  <a:pos x="909" y="33"/>
                </a:cxn>
                <a:cxn ang="0">
                  <a:pos x="717" y="57"/>
                </a:cxn>
                <a:cxn ang="0">
                  <a:pos x="503" y="87"/>
                </a:cxn>
                <a:cxn ang="0">
                  <a:pos x="161" y="78"/>
                </a:cxn>
                <a:cxn ang="0">
                  <a:pos x="0" y="47"/>
                </a:cxn>
                <a:cxn ang="0">
                  <a:pos x="0" y="90"/>
                </a:cxn>
                <a:cxn ang="0">
                  <a:pos x="43" y="198"/>
                </a:cxn>
                <a:cxn ang="0">
                  <a:pos x="64" y="345"/>
                </a:cxn>
                <a:cxn ang="0">
                  <a:pos x="47" y="474"/>
                </a:cxn>
                <a:cxn ang="0">
                  <a:pos x="33" y="593"/>
                </a:cxn>
                <a:cxn ang="0">
                  <a:pos x="36" y="650"/>
                </a:cxn>
                <a:cxn ang="0">
                  <a:pos x="192" y="661"/>
                </a:cxn>
                <a:cxn ang="0">
                  <a:pos x="378" y="647"/>
                </a:cxn>
                <a:cxn ang="0">
                  <a:pos x="591" y="628"/>
                </a:cxn>
                <a:cxn ang="0">
                  <a:pos x="802" y="628"/>
                </a:cxn>
                <a:cxn ang="0">
                  <a:pos x="1009" y="635"/>
                </a:cxn>
                <a:cxn ang="0">
                  <a:pos x="1144" y="628"/>
                </a:cxn>
                <a:cxn ang="0">
                  <a:pos x="1177" y="625"/>
                </a:cxn>
                <a:cxn ang="0">
                  <a:pos x="1158" y="583"/>
                </a:cxn>
                <a:cxn ang="0">
                  <a:pos x="1030" y="593"/>
                </a:cxn>
                <a:cxn ang="0">
                  <a:pos x="952" y="597"/>
                </a:cxn>
                <a:cxn ang="0">
                  <a:pos x="781" y="593"/>
                </a:cxn>
                <a:cxn ang="0">
                  <a:pos x="631" y="593"/>
                </a:cxn>
                <a:cxn ang="0">
                  <a:pos x="463" y="604"/>
                </a:cxn>
                <a:cxn ang="0">
                  <a:pos x="321" y="604"/>
                </a:cxn>
                <a:cxn ang="0">
                  <a:pos x="207" y="618"/>
                </a:cxn>
                <a:cxn ang="0">
                  <a:pos x="79" y="604"/>
                </a:cxn>
                <a:cxn ang="0">
                  <a:pos x="79" y="553"/>
                </a:cxn>
                <a:cxn ang="0">
                  <a:pos x="97" y="453"/>
                </a:cxn>
                <a:cxn ang="0">
                  <a:pos x="107" y="349"/>
                </a:cxn>
                <a:cxn ang="0">
                  <a:pos x="90" y="215"/>
                </a:cxn>
                <a:cxn ang="0">
                  <a:pos x="64" y="118"/>
                </a:cxn>
                <a:cxn ang="0">
                  <a:pos x="69" y="101"/>
                </a:cxn>
                <a:cxn ang="0">
                  <a:pos x="154" y="118"/>
                </a:cxn>
                <a:cxn ang="0">
                  <a:pos x="292" y="122"/>
                </a:cxn>
                <a:cxn ang="0">
                  <a:pos x="475" y="130"/>
                </a:cxn>
                <a:cxn ang="0">
                  <a:pos x="643" y="108"/>
                </a:cxn>
                <a:cxn ang="0">
                  <a:pos x="807" y="87"/>
                </a:cxn>
                <a:cxn ang="0">
                  <a:pos x="963" y="57"/>
                </a:cxn>
                <a:cxn ang="0">
                  <a:pos x="1106" y="54"/>
                </a:cxn>
                <a:cxn ang="0">
                  <a:pos x="1223" y="43"/>
                </a:cxn>
                <a:cxn ang="0">
                  <a:pos x="1223" y="97"/>
                </a:cxn>
              </a:cxnLst>
              <a:rect l="0" t="0" r="r" b="b"/>
              <a:pathLst>
                <a:path w="1262" h="661">
                  <a:moveTo>
                    <a:pt x="1223" y="97"/>
                  </a:moveTo>
                  <a:lnTo>
                    <a:pt x="1223" y="269"/>
                  </a:lnTo>
                  <a:lnTo>
                    <a:pt x="1220" y="446"/>
                  </a:lnTo>
                  <a:lnTo>
                    <a:pt x="1201" y="564"/>
                  </a:lnTo>
                  <a:lnTo>
                    <a:pt x="1241" y="604"/>
                  </a:lnTo>
                  <a:lnTo>
                    <a:pt x="1255" y="583"/>
                  </a:lnTo>
                  <a:lnTo>
                    <a:pt x="1262" y="507"/>
                  </a:lnTo>
                  <a:lnTo>
                    <a:pt x="1262" y="248"/>
                  </a:lnTo>
                  <a:lnTo>
                    <a:pt x="1262" y="75"/>
                  </a:lnTo>
                  <a:lnTo>
                    <a:pt x="1262" y="0"/>
                  </a:lnTo>
                  <a:lnTo>
                    <a:pt x="1049" y="11"/>
                  </a:lnTo>
                  <a:lnTo>
                    <a:pt x="909" y="33"/>
                  </a:lnTo>
                  <a:lnTo>
                    <a:pt x="717" y="57"/>
                  </a:lnTo>
                  <a:lnTo>
                    <a:pt x="503" y="87"/>
                  </a:lnTo>
                  <a:lnTo>
                    <a:pt x="161" y="78"/>
                  </a:lnTo>
                  <a:lnTo>
                    <a:pt x="0" y="47"/>
                  </a:lnTo>
                  <a:lnTo>
                    <a:pt x="0" y="90"/>
                  </a:lnTo>
                  <a:lnTo>
                    <a:pt x="43" y="198"/>
                  </a:lnTo>
                  <a:lnTo>
                    <a:pt x="64" y="345"/>
                  </a:lnTo>
                  <a:lnTo>
                    <a:pt x="47" y="474"/>
                  </a:lnTo>
                  <a:lnTo>
                    <a:pt x="33" y="593"/>
                  </a:lnTo>
                  <a:lnTo>
                    <a:pt x="36" y="650"/>
                  </a:lnTo>
                  <a:lnTo>
                    <a:pt x="192" y="661"/>
                  </a:lnTo>
                  <a:lnTo>
                    <a:pt x="378" y="647"/>
                  </a:lnTo>
                  <a:lnTo>
                    <a:pt x="591" y="628"/>
                  </a:lnTo>
                  <a:lnTo>
                    <a:pt x="802" y="628"/>
                  </a:lnTo>
                  <a:lnTo>
                    <a:pt x="1009" y="635"/>
                  </a:lnTo>
                  <a:lnTo>
                    <a:pt x="1144" y="628"/>
                  </a:lnTo>
                  <a:lnTo>
                    <a:pt x="1177" y="625"/>
                  </a:lnTo>
                  <a:lnTo>
                    <a:pt x="1158" y="583"/>
                  </a:lnTo>
                  <a:lnTo>
                    <a:pt x="1030" y="593"/>
                  </a:lnTo>
                  <a:lnTo>
                    <a:pt x="952" y="597"/>
                  </a:lnTo>
                  <a:lnTo>
                    <a:pt x="781" y="593"/>
                  </a:lnTo>
                  <a:lnTo>
                    <a:pt x="631" y="593"/>
                  </a:lnTo>
                  <a:lnTo>
                    <a:pt x="463" y="604"/>
                  </a:lnTo>
                  <a:lnTo>
                    <a:pt x="321" y="604"/>
                  </a:lnTo>
                  <a:lnTo>
                    <a:pt x="207" y="618"/>
                  </a:lnTo>
                  <a:lnTo>
                    <a:pt x="79" y="604"/>
                  </a:lnTo>
                  <a:lnTo>
                    <a:pt x="79" y="553"/>
                  </a:lnTo>
                  <a:lnTo>
                    <a:pt x="97" y="453"/>
                  </a:lnTo>
                  <a:lnTo>
                    <a:pt x="107" y="349"/>
                  </a:lnTo>
                  <a:lnTo>
                    <a:pt x="90" y="215"/>
                  </a:lnTo>
                  <a:lnTo>
                    <a:pt x="64" y="118"/>
                  </a:lnTo>
                  <a:lnTo>
                    <a:pt x="69" y="101"/>
                  </a:lnTo>
                  <a:lnTo>
                    <a:pt x="154" y="118"/>
                  </a:lnTo>
                  <a:lnTo>
                    <a:pt x="292" y="122"/>
                  </a:lnTo>
                  <a:lnTo>
                    <a:pt x="475" y="130"/>
                  </a:lnTo>
                  <a:lnTo>
                    <a:pt x="643" y="108"/>
                  </a:lnTo>
                  <a:lnTo>
                    <a:pt x="807" y="87"/>
                  </a:lnTo>
                  <a:lnTo>
                    <a:pt x="963" y="57"/>
                  </a:lnTo>
                  <a:lnTo>
                    <a:pt x="1106" y="54"/>
                  </a:lnTo>
                  <a:lnTo>
                    <a:pt x="1223" y="43"/>
                  </a:lnTo>
                  <a:lnTo>
                    <a:pt x="1223" y="97"/>
                  </a:lnTo>
                  <a:close/>
                </a:path>
              </a:pathLst>
            </a:custGeom>
            <a:solidFill>
              <a:srgbClr val="000000"/>
            </a:solidFill>
            <a:ln w="9525">
              <a:noFill/>
              <a:round/>
              <a:headEnd/>
              <a:tailEnd/>
            </a:ln>
          </p:spPr>
          <p:txBody>
            <a:bodyPr/>
            <a:lstStyle/>
            <a:p>
              <a:endParaRPr lang="en-US"/>
            </a:p>
          </p:txBody>
        </p:sp>
        <p:sp>
          <p:nvSpPr>
            <p:cNvPr id="303125" name="Freeform 21"/>
            <p:cNvSpPr>
              <a:spLocks/>
            </p:cNvSpPr>
            <p:nvPr/>
          </p:nvSpPr>
          <p:spPr bwMode="auto">
            <a:xfrm>
              <a:off x="4123" y="801"/>
              <a:ext cx="592" cy="294"/>
            </a:xfrm>
            <a:custGeom>
              <a:avLst/>
              <a:gdLst/>
              <a:ahLst/>
              <a:cxnLst>
                <a:cxn ang="0">
                  <a:pos x="93" y="324"/>
                </a:cxn>
                <a:cxn ang="0">
                  <a:pos x="129" y="194"/>
                </a:cxn>
                <a:cxn ang="0">
                  <a:pos x="147" y="104"/>
                </a:cxn>
                <a:cxn ang="0">
                  <a:pos x="157" y="19"/>
                </a:cxn>
                <a:cxn ang="0">
                  <a:pos x="114" y="0"/>
                </a:cxn>
                <a:cxn ang="0">
                  <a:pos x="119" y="116"/>
                </a:cxn>
                <a:cxn ang="0">
                  <a:pos x="107" y="201"/>
                </a:cxn>
                <a:cxn ang="0">
                  <a:pos x="86" y="265"/>
                </a:cxn>
                <a:cxn ang="0">
                  <a:pos x="40" y="388"/>
                </a:cxn>
                <a:cxn ang="0">
                  <a:pos x="7" y="459"/>
                </a:cxn>
                <a:cxn ang="0">
                  <a:pos x="0" y="506"/>
                </a:cxn>
                <a:cxn ang="0">
                  <a:pos x="22" y="567"/>
                </a:cxn>
                <a:cxn ang="0">
                  <a:pos x="54" y="567"/>
                </a:cxn>
                <a:cxn ang="0">
                  <a:pos x="119" y="539"/>
                </a:cxn>
                <a:cxn ang="0">
                  <a:pos x="321" y="535"/>
                </a:cxn>
                <a:cxn ang="0">
                  <a:pos x="657" y="539"/>
                </a:cxn>
                <a:cxn ang="0">
                  <a:pos x="885" y="567"/>
                </a:cxn>
                <a:cxn ang="0">
                  <a:pos x="1116" y="589"/>
                </a:cxn>
                <a:cxn ang="0">
                  <a:pos x="1159" y="589"/>
                </a:cxn>
                <a:cxn ang="0">
                  <a:pos x="1184" y="560"/>
                </a:cxn>
                <a:cxn ang="0">
                  <a:pos x="1173" y="459"/>
                </a:cxn>
                <a:cxn ang="0">
                  <a:pos x="1163" y="324"/>
                </a:cxn>
                <a:cxn ang="0">
                  <a:pos x="1130" y="213"/>
                </a:cxn>
                <a:cxn ang="0">
                  <a:pos x="1094" y="104"/>
                </a:cxn>
                <a:cxn ang="0">
                  <a:pos x="1066" y="54"/>
                </a:cxn>
                <a:cxn ang="0">
                  <a:pos x="1009" y="7"/>
                </a:cxn>
                <a:cxn ang="0">
                  <a:pos x="971" y="0"/>
                </a:cxn>
                <a:cxn ang="0">
                  <a:pos x="743" y="7"/>
                </a:cxn>
                <a:cxn ang="0">
                  <a:pos x="584" y="12"/>
                </a:cxn>
                <a:cxn ang="0">
                  <a:pos x="435" y="19"/>
                </a:cxn>
                <a:cxn ang="0">
                  <a:pos x="285" y="12"/>
                </a:cxn>
                <a:cxn ang="0">
                  <a:pos x="264" y="29"/>
                </a:cxn>
                <a:cxn ang="0">
                  <a:pos x="264" y="61"/>
                </a:cxn>
                <a:cxn ang="0">
                  <a:pos x="349" y="61"/>
                </a:cxn>
                <a:cxn ang="0">
                  <a:pos x="570" y="61"/>
                </a:cxn>
                <a:cxn ang="0">
                  <a:pos x="767" y="40"/>
                </a:cxn>
                <a:cxn ang="0">
                  <a:pos x="928" y="40"/>
                </a:cxn>
                <a:cxn ang="0">
                  <a:pos x="981" y="50"/>
                </a:cxn>
                <a:cxn ang="0">
                  <a:pos x="1030" y="86"/>
                </a:cxn>
                <a:cxn ang="0">
                  <a:pos x="1056" y="126"/>
                </a:cxn>
                <a:cxn ang="0">
                  <a:pos x="1085" y="201"/>
                </a:cxn>
                <a:cxn ang="0">
                  <a:pos x="1127" y="319"/>
                </a:cxn>
                <a:cxn ang="0">
                  <a:pos x="1130" y="384"/>
                </a:cxn>
                <a:cxn ang="0">
                  <a:pos x="1137" y="527"/>
                </a:cxn>
                <a:cxn ang="0">
                  <a:pos x="1127" y="546"/>
                </a:cxn>
                <a:cxn ang="0">
                  <a:pos x="1066" y="539"/>
                </a:cxn>
                <a:cxn ang="0">
                  <a:pos x="938" y="525"/>
                </a:cxn>
                <a:cxn ang="0">
                  <a:pos x="778" y="513"/>
                </a:cxn>
                <a:cxn ang="0">
                  <a:pos x="678" y="503"/>
                </a:cxn>
                <a:cxn ang="0">
                  <a:pos x="435" y="496"/>
                </a:cxn>
                <a:cxn ang="0">
                  <a:pos x="254" y="492"/>
                </a:cxn>
                <a:cxn ang="0">
                  <a:pos x="114" y="492"/>
                </a:cxn>
                <a:cxn ang="0">
                  <a:pos x="64" y="496"/>
                </a:cxn>
                <a:cxn ang="0">
                  <a:pos x="40" y="470"/>
                </a:cxn>
                <a:cxn ang="0">
                  <a:pos x="43" y="421"/>
                </a:cxn>
                <a:cxn ang="0">
                  <a:pos x="72" y="366"/>
                </a:cxn>
                <a:cxn ang="0">
                  <a:pos x="93" y="324"/>
                </a:cxn>
              </a:cxnLst>
              <a:rect l="0" t="0" r="r" b="b"/>
              <a:pathLst>
                <a:path w="1184" h="589">
                  <a:moveTo>
                    <a:pt x="93" y="324"/>
                  </a:moveTo>
                  <a:lnTo>
                    <a:pt x="129" y="194"/>
                  </a:lnTo>
                  <a:lnTo>
                    <a:pt x="147" y="104"/>
                  </a:lnTo>
                  <a:lnTo>
                    <a:pt x="157" y="19"/>
                  </a:lnTo>
                  <a:lnTo>
                    <a:pt x="114" y="0"/>
                  </a:lnTo>
                  <a:lnTo>
                    <a:pt x="119" y="116"/>
                  </a:lnTo>
                  <a:lnTo>
                    <a:pt x="107" y="201"/>
                  </a:lnTo>
                  <a:lnTo>
                    <a:pt x="86" y="265"/>
                  </a:lnTo>
                  <a:lnTo>
                    <a:pt x="40" y="388"/>
                  </a:lnTo>
                  <a:lnTo>
                    <a:pt x="7" y="459"/>
                  </a:lnTo>
                  <a:lnTo>
                    <a:pt x="0" y="506"/>
                  </a:lnTo>
                  <a:lnTo>
                    <a:pt x="22" y="567"/>
                  </a:lnTo>
                  <a:lnTo>
                    <a:pt x="54" y="567"/>
                  </a:lnTo>
                  <a:lnTo>
                    <a:pt x="119" y="539"/>
                  </a:lnTo>
                  <a:lnTo>
                    <a:pt x="321" y="535"/>
                  </a:lnTo>
                  <a:lnTo>
                    <a:pt x="657" y="539"/>
                  </a:lnTo>
                  <a:lnTo>
                    <a:pt x="885" y="567"/>
                  </a:lnTo>
                  <a:lnTo>
                    <a:pt x="1116" y="589"/>
                  </a:lnTo>
                  <a:lnTo>
                    <a:pt x="1159" y="589"/>
                  </a:lnTo>
                  <a:lnTo>
                    <a:pt x="1184" y="560"/>
                  </a:lnTo>
                  <a:lnTo>
                    <a:pt x="1173" y="459"/>
                  </a:lnTo>
                  <a:lnTo>
                    <a:pt x="1163" y="324"/>
                  </a:lnTo>
                  <a:lnTo>
                    <a:pt x="1130" y="213"/>
                  </a:lnTo>
                  <a:lnTo>
                    <a:pt x="1094" y="104"/>
                  </a:lnTo>
                  <a:lnTo>
                    <a:pt x="1066" y="54"/>
                  </a:lnTo>
                  <a:lnTo>
                    <a:pt x="1009" y="7"/>
                  </a:lnTo>
                  <a:lnTo>
                    <a:pt x="971" y="0"/>
                  </a:lnTo>
                  <a:lnTo>
                    <a:pt x="743" y="7"/>
                  </a:lnTo>
                  <a:lnTo>
                    <a:pt x="584" y="12"/>
                  </a:lnTo>
                  <a:lnTo>
                    <a:pt x="435" y="19"/>
                  </a:lnTo>
                  <a:lnTo>
                    <a:pt x="285" y="12"/>
                  </a:lnTo>
                  <a:lnTo>
                    <a:pt x="264" y="29"/>
                  </a:lnTo>
                  <a:lnTo>
                    <a:pt x="264" y="61"/>
                  </a:lnTo>
                  <a:lnTo>
                    <a:pt x="349" y="61"/>
                  </a:lnTo>
                  <a:lnTo>
                    <a:pt x="570" y="61"/>
                  </a:lnTo>
                  <a:lnTo>
                    <a:pt x="767" y="40"/>
                  </a:lnTo>
                  <a:lnTo>
                    <a:pt x="928" y="40"/>
                  </a:lnTo>
                  <a:lnTo>
                    <a:pt x="981" y="50"/>
                  </a:lnTo>
                  <a:lnTo>
                    <a:pt x="1030" y="86"/>
                  </a:lnTo>
                  <a:lnTo>
                    <a:pt x="1056" y="126"/>
                  </a:lnTo>
                  <a:lnTo>
                    <a:pt x="1085" y="201"/>
                  </a:lnTo>
                  <a:lnTo>
                    <a:pt x="1127" y="319"/>
                  </a:lnTo>
                  <a:lnTo>
                    <a:pt x="1130" y="384"/>
                  </a:lnTo>
                  <a:lnTo>
                    <a:pt x="1137" y="527"/>
                  </a:lnTo>
                  <a:lnTo>
                    <a:pt x="1127" y="546"/>
                  </a:lnTo>
                  <a:lnTo>
                    <a:pt x="1066" y="539"/>
                  </a:lnTo>
                  <a:lnTo>
                    <a:pt x="938" y="525"/>
                  </a:lnTo>
                  <a:lnTo>
                    <a:pt x="778" y="513"/>
                  </a:lnTo>
                  <a:lnTo>
                    <a:pt x="678" y="503"/>
                  </a:lnTo>
                  <a:lnTo>
                    <a:pt x="435" y="496"/>
                  </a:lnTo>
                  <a:lnTo>
                    <a:pt x="254" y="492"/>
                  </a:lnTo>
                  <a:lnTo>
                    <a:pt x="114" y="492"/>
                  </a:lnTo>
                  <a:lnTo>
                    <a:pt x="64" y="496"/>
                  </a:lnTo>
                  <a:lnTo>
                    <a:pt x="40" y="470"/>
                  </a:lnTo>
                  <a:lnTo>
                    <a:pt x="43" y="421"/>
                  </a:lnTo>
                  <a:lnTo>
                    <a:pt x="72" y="366"/>
                  </a:lnTo>
                  <a:lnTo>
                    <a:pt x="93" y="324"/>
                  </a:lnTo>
                  <a:close/>
                </a:path>
              </a:pathLst>
            </a:custGeom>
            <a:solidFill>
              <a:srgbClr val="000000"/>
            </a:solidFill>
            <a:ln w="9525">
              <a:noFill/>
              <a:round/>
              <a:headEnd/>
              <a:tailEnd/>
            </a:ln>
          </p:spPr>
          <p:txBody>
            <a:bodyPr/>
            <a:lstStyle/>
            <a:p>
              <a:endParaRPr lang="en-US"/>
            </a:p>
          </p:txBody>
        </p:sp>
        <p:sp>
          <p:nvSpPr>
            <p:cNvPr id="303126" name="Freeform 22"/>
            <p:cNvSpPr>
              <a:spLocks/>
            </p:cNvSpPr>
            <p:nvPr/>
          </p:nvSpPr>
          <p:spPr bwMode="auto">
            <a:xfrm>
              <a:off x="4392" y="656"/>
              <a:ext cx="32" cy="153"/>
            </a:xfrm>
            <a:custGeom>
              <a:avLst/>
              <a:gdLst/>
              <a:ahLst/>
              <a:cxnLst>
                <a:cxn ang="0">
                  <a:pos x="22" y="306"/>
                </a:cxn>
                <a:cxn ang="0">
                  <a:pos x="0" y="175"/>
                </a:cxn>
                <a:cxn ang="0">
                  <a:pos x="9" y="77"/>
                </a:cxn>
                <a:cxn ang="0">
                  <a:pos x="26" y="4"/>
                </a:cxn>
                <a:cxn ang="0">
                  <a:pos x="65" y="0"/>
                </a:cxn>
                <a:cxn ang="0">
                  <a:pos x="39" y="98"/>
                </a:cxn>
                <a:cxn ang="0">
                  <a:pos x="47" y="178"/>
                </a:cxn>
                <a:cxn ang="0">
                  <a:pos x="60" y="299"/>
                </a:cxn>
                <a:cxn ang="0">
                  <a:pos x="22" y="306"/>
                </a:cxn>
              </a:cxnLst>
              <a:rect l="0" t="0" r="r" b="b"/>
              <a:pathLst>
                <a:path w="65" h="306">
                  <a:moveTo>
                    <a:pt x="22" y="306"/>
                  </a:moveTo>
                  <a:lnTo>
                    <a:pt x="0" y="175"/>
                  </a:lnTo>
                  <a:lnTo>
                    <a:pt x="9" y="77"/>
                  </a:lnTo>
                  <a:lnTo>
                    <a:pt x="26" y="4"/>
                  </a:lnTo>
                  <a:lnTo>
                    <a:pt x="65" y="0"/>
                  </a:lnTo>
                  <a:lnTo>
                    <a:pt x="39" y="98"/>
                  </a:lnTo>
                  <a:lnTo>
                    <a:pt x="47" y="178"/>
                  </a:lnTo>
                  <a:lnTo>
                    <a:pt x="60" y="299"/>
                  </a:lnTo>
                  <a:lnTo>
                    <a:pt x="22" y="306"/>
                  </a:lnTo>
                  <a:close/>
                </a:path>
              </a:pathLst>
            </a:custGeom>
            <a:solidFill>
              <a:srgbClr val="000000"/>
            </a:solidFill>
            <a:ln w="9525">
              <a:noFill/>
              <a:round/>
              <a:headEnd/>
              <a:tailEnd/>
            </a:ln>
          </p:spPr>
          <p:txBody>
            <a:bodyPr/>
            <a:lstStyle/>
            <a:p>
              <a:endParaRPr lang="en-US"/>
            </a:p>
          </p:txBody>
        </p:sp>
        <p:sp>
          <p:nvSpPr>
            <p:cNvPr id="303127" name="Freeform 23"/>
            <p:cNvSpPr>
              <a:spLocks/>
            </p:cNvSpPr>
            <p:nvPr/>
          </p:nvSpPr>
          <p:spPr bwMode="auto">
            <a:xfrm>
              <a:off x="4777" y="819"/>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rgbClr val="000000"/>
            </a:solidFill>
            <a:ln w="9525">
              <a:noFill/>
              <a:round/>
              <a:headEnd/>
              <a:tailEnd/>
            </a:ln>
          </p:spPr>
          <p:txBody>
            <a:bodyPr/>
            <a:lstStyle/>
            <a:p>
              <a:endParaRPr lang="en-US"/>
            </a:p>
          </p:txBody>
        </p:sp>
        <p:sp>
          <p:nvSpPr>
            <p:cNvPr id="303128" name="Freeform 24"/>
            <p:cNvSpPr>
              <a:spLocks/>
            </p:cNvSpPr>
            <p:nvPr/>
          </p:nvSpPr>
          <p:spPr bwMode="auto">
            <a:xfrm>
              <a:off x="3900" y="714"/>
              <a:ext cx="1117" cy="42"/>
            </a:xfrm>
            <a:custGeom>
              <a:avLst/>
              <a:gdLst/>
              <a:ahLst/>
              <a:cxnLst>
                <a:cxn ang="0">
                  <a:pos x="0" y="28"/>
                </a:cxn>
                <a:cxn ang="0">
                  <a:pos x="536" y="28"/>
                </a:cxn>
                <a:cxn ang="0">
                  <a:pos x="962" y="15"/>
                </a:cxn>
                <a:cxn ang="0">
                  <a:pos x="1285" y="11"/>
                </a:cxn>
                <a:cxn ang="0">
                  <a:pos x="1583" y="24"/>
                </a:cxn>
                <a:cxn ang="0">
                  <a:pos x="1948" y="15"/>
                </a:cxn>
                <a:cxn ang="0">
                  <a:pos x="2204" y="0"/>
                </a:cxn>
                <a:cxn ang="0">
                  <a:pos x="2235" y="40"/>
                </a:cxn>
                <a:cxn ang="0">
                  <a:pos x="2040" y="40"/>
                </a:cxn>
                <a:cxn ang="0">
                  <a:pos x="1731" y="60"/>
                </a:cxn>
                <a:cxn ang="0">
                  <a:pos x="1316" y="60"/>
                </a:cxn>
                <a:cxn ang="0">
                  <a:pos x="1107" y="48"/>
                </a:cxn>
                <a:cxn ang="0">
                  <a:pos x="755" y="60"/>
                </a:cxn>
                <a:cxn ang="0">
                  <a:pos x="472" y="60"/>
                </a:cxn>
                <a:cxn ang="0">
                  <a:pos x="152" y="64"/>
                </a:cxn>
                <a:cxn ang="0">
                  <a:pos x="10" y="84"/>
                </a:cxn>
                <a:cxn ang="0">
                  <a:pos x="0" y="28"/>
                </a:cxn>
              </a:cxnLst>
              <a:rect l="0" t="0" r="r" b="b"/>
              <a:pathLst>
                <a:path w="2235" h="84">
                  <a:moveTo>
                    <a:pt x="0" y="28"/>
                  </a:moveTo>
                  <a:lnTo>
                    <a:pt x="536" y="28"/>
                  </a:lnTo>
                  <a:lnTo>
                    <a:pt x="962" y="15"/>
                  </a:lnTo>
                  <a:lnTo>
                    <a:pt x="1285" y="11"/>
                  </a:lnTo>
                  <a:lnTo>
                    <a:pt x="1583" y="24"/>
                  </a:lnTo>
                  <a:lnTo>
                    <a:pt x="1948" y="15"/>
                  </a:lnTo>
                  <a:lnTo>
                    <a:pt x="2204" y="0"/>
                  </a:lnTo>
                  <a:lnTo>
                    <a:pt x="2235" y="40"/>
                  </a:lnTo>
                  <a:lnTo>
                    <a:pt x="2040" y="40"/>
                  </a:lnTo>
                  <a:lnTo>
                    <a:pt x="1731" y="60"/>
                  </a:lnTo>
                  <a:lnTo>
                    <a:pt x="1316" y="60"/>
                  </a:lnTo>
                  <a:lnTo>
                    <a:pt x="1107" y="48"/>
                  </a:lnTo>
                  <a:lnTo>
                    <a:pt x="755" y="60"/>
                  </a:lnTo>
                  <a:lnTo>
                    <a:pt x="472" y="60"/>
                  </a:lnTo>
                  <a:lnTo>
                    <a:pt x="152" y="64"/>
                  </a:lnTo>
                  <a:lnTo>
                    <a:pt x="10" y="84"/>
                  </a:lnTo>
                  <a:lnTo>
                    <a:pt x="0" y="28"/>
                  </a:lnTo>
                  <a:close/>
                </a:path>
              </a:pathLst>
            </a:custGeom>
            <a:solidFill>
              <a:srgbClr val="000000"/>
            </a:solidFill>
            <a:ln w="9525">
              <a:noFill/>
              <a:round/>
              <a:headEnd/>
              <a:tailEnd/>
            </a:ln>
          </p:spPr>
          <p:txBody>
            <a:bodyPr/>
            <a:lstStyle/>
            <a:p>
              <a:endParaRPr lang="en-US"/>
            </a:p>
          </p:txBody>
        </p:sp>
        <p:sp>
          <p:nvSpPr>
            <p:cNvPr id="303129" name="Freeform 25"/>
            <p:cNvSpPr>
              <a:spLocks/>
            </p:cNvSpPr>
            <p:nvPr/>
          </p:nvSpPr>
          <p:spPr bwMode="auto">
            <a:xfrm>
              <a:off x="5011" y="697"/>
              <a:ext cx="37" cy="139"/>
            </a:xfrm>
            <a:custGeom>
              <a:avLst/>
              <a:gdLst/>
              <a:ahLst/>
              <a:cxnLst>
                <a:cxn ang="0">
                  <a:pos x="0" y="270"/>
                </a:cxn>
                <a:cxn ang="0">
                  <a:pos x="33" y="81"/>
                </a:cxn>
                <a:cxn ang="0">
                  <a:pos x="33" y="0"/>
                </a:cxn>
                <a:cxn ang="0">
                  <a:pos x="74" y="44"/>
                </a:cxn>
                <a:cxn ang="0">
                  <a:pos x="61" y="189"/>
                </a:cxn>
                <a:cxn ang="0">
                  <a:pos x="57" y="277"/>
                </a:cxn>
                <a:cxn ang="0">
                  <a:pos x="0" y="270"/>
                </a:cxn>
              </a:cxnLst>
              <a:rect l="0" t="0" r="r" b="b"/>
              <a:pathLst>
                <a:path w="74" h="277">
                  <a:moveTo>
                    <a:pt x="0" y="270"/>
                  </a:moveTo>
                  <a:lnTo>
                    <a:pt x="33" y="81"/>
                  </a:lnTo>
                  <a:lnTo>
                    <a:pt x="33" y="0"/>
                  </a:lnTo>
                  <a:lnTo>
                    <a:pt x="74" y="44"/>
                  </a:lnTo>
                  <a:lnTo>
                    <a:pt x="61" y="189"/>
                  </a:lnTo>
                  <a:lnTo>
                    <a:pt x="57" y="277"/>
                  </a:lnTo>
                  <a:lnTo>
                    <a:pt x="0" y="270"/>
                  </a:lnTo>
                  <a:close/>
                </a:path>
              </a:pathLst>
            </a:custGeom>
            <a:solidFill>
              <a:srgbClr val="000000"/>
            </a:solidFill>
            <a:ln w="9525">
              <a:noFill/>
              <a:round/>
              <a:headEnd/>
              <a:tailEnd/>
            </a:ln>
          </p:spPr>
          <p:txBody>
            <a:bodyPr/>
            <a:lstStyle/>
            <a:p>
              <a:endParaRPr lang="en-US"/>
            </a:p>
          </p:txBody>
        </p:sp>
        <p:sp>
          <p:nvSpPr>
            <p:cNvPr id="303130" name="Freeform 26"/>
            <p:cNvSpPr>
              <a:spLocks/>
            </p:cNvSpPr>
            <p:nvPr/>
          </p:nvSpPr>
          <p:spPr bwMode="auto">
            <a:xfrm>
              <a:off x="3562" y="1572"/>
              <a:ext cx="576" cy="280"/>
            </a:xfrm>
            <a:custGeom>
              <a:avLst/>
              <a:gdLst/>
              <a:ahLst/>
              <a:cxnLst>
                <a:cxn ang="0">
                  <a:pos x="1070" y="270"/>
                </a:cxn>
                <a:cxn ang="0">
                  <a:pos x="1070" y="248"/>
                </a:cxn>
                <a:cxn ang="0">
                  <a:pos x="1048" y="227"/>
                </a:cxn>
                <a:cxn ang="0">
                  <a:pos x="856" y="161"/>
                </a:cxn>
                <a:cxn ang="0">
                  <a:pos x="649" y="108"/>
                </a:cxn>
                <a:cxn ang="0">
                  <a:pos x="535" y="54"/>
                </a:cxn>
                <a:cxn ang="0">
                  <a:pos x="564" y="33"/>
                </a:cxn>
                <a:cxn ang="0">
                  <a:pos x="652" y="71"/>
                </a:cxn>
                <a:cxn ang="0">
                  <a:pos x="685" y="97"/>
                </a:cxn>
                <a:cxn ang="0">
                  <a:pos x="820" y="118"/>
                </a:cxn>
                <a:cxn ang="0">
                  <a:pos x="927" y="151"/>
                </a:cxn>
                <a:cxn ang="0">
                  <a:pos x="1098" y="213"/>
                </a:cxn>
                <a:cxn ang="0">
                  <a:pos x="1152" y="234"/>
                </a:cxn>
                <a:cxn ang="0">
                  <a:pos x="1134" y="258"/>
                </a:cxn>
                <a:cxn ang="0">
                  <a:pos x="1088" y="345"/>
                </a:cxn>
                <a:cxn ang="0">
                  <a:pos x="1003" y="452"/>
                </a:cxn>
                <a:cxn ang="0">
                  <a:pos x="931" y="527"/>
                </a:cxn>
                <a:cxn ang="0">
                  <a:pos x="920" y="560"/>
                </a:cxn>
                <a:cxn ang="0">
                  <a:pos x="899" y="549"/>
                </a:cxn>
                <a:cxn ang="0">
                  <a:pos x="766" y="485"/>
                </a:cxn>
                <a:cxn ang="0">
                  <a:pos x="638" y="431"/>
                </a:cxn>
                <a:cxn ang="0">
                  <a:pos x="510" y="388"/>
                </a:cxn>
                <a:cxn ang="0">
                  <a:pos x="403" y="366"/>
                </a:cxn>
                <a:cxn ang="0">
                  <a:pos x="246" y="352"/>
                </a:cxn>
                <a:cxn ang="0">
                  <a:pos x="135" y="324"/>
                </a:cxn>
                <a:cxn ang="0">
                  <a:pos x="54" y="281"/>
                </a:cxn>
                <a:cxn ang="0">
                  <a:pos x="18" y="258"/>
                </a:cxn>
                <a:cxn ang="0">
                  <a:pos x="0" y="234"/>
                </a:cxn>
                <a:cxn ang="0">
                  <a:pos x="61" y="168"/>
                </a:cxn>
                <a:cxn ang="0">
                  <a:pos x="168" y="104"/>
                </a:cxn>
                <a:cxn ang="0">
                  <a:pos x="263" y="71"/>
                </a:cxn>
                <a:cxn ang="0">
                  <a:pos x="360" y="61"/>
                </a:cxn>
                <a:cxn ang="0">
                  <a:pos x="450" y="19"/>
                </a:cxn>
                <a:cxn ang="0">
                  <a:pos x="478" y="0"/>
                </a:cxn>
                <a:cxn ang="0">
                  <a:pos x="510" y="12"/>
                </a:cxn>
                <a:cxn ang="0">
                  <a:pos x="510" y="33"/>
                </a:cxn>
                <a:cxn ang="0">
                  <a:pos x="424" y="71"/>
                </a:cxn>
                <a:cxn ang="0">
                  <a:pos x="310" y="86"/>
                </a:cxn>
                <a:cxn ang="0">
                  <a:pos x="225" y="104"/>
                </a:cxn>
                <a:cxn ang="0">
                  <a:pos x="149" y="140"/>
                </a:cxn>
                <a:cxn ang="0">
                  <a:pos x="82" y="213"/>
                </a:cxn>
                <a:cxn ang="0">
                  <a:pos x="128" y="270"/>
                </a:cxn>
                <a:cxn ang="0">
                  <a:pos x="211" y="312"/>
                </a:cxn>
                <a:cxn ang="0">
                  <a:pos x="327" y="324"/>
                </a:cxn>
                <a:cxn ang="0">
                  <a:pos x="471" y="334"/>
                </a:cxn>
                <a:cxn ang="0">
                  <a:pos x="600" y="374"/>
                </a:cxn>
                <a:cxn ang="0">
                  <a:pos x="702" y="421"/>
                </a:cxn>
                <a:cxn ang="0">
                  <a:pos x="856" y="482"/>
                </a:cxn>
                <a:cxn ang="0">
                  <a:pos x="899" y="492"/>
                </a:cxn>
                <a:cxn ang="0">
                  <a:pos x="953" y="463"/>
                </a:cxn>
                <a:cxn ang="0">
                  <a:pos x="1006" y="395"/>
                </a:cxn>
                <a:cxn ang="0">
                  <a:pos x="1055" y="324"/>
                </a:cxn>
                <a:cxn ang="0">
                  <a:pos x="1070" y="270"/>
                </a:cxn>
              </a:cxnLst>
              <a:rect l="0" t="0" r="r" b="b"/>
              <a:pathLst>
                <a:path w="1152" h="560">
                  <a:moveTo>
                    <a:pt x="1070" y="270"/>
                  </a:moveTo>
                  <a:lnTo>
                    <a:pt x="1070" y="248"/>
                  </a:lnTo>
                  <a:lnTo>
                    <a:pt x="1048" y="227"/>
                  </a:lnTo>
                  <a:lnTo>
                    <a:pt x="856" y="161"/>
                  </a:lnTo>
                  <a:lnTo>
                    <a:pt x="649" y="108"/>
                  </a:lnTo>
                  <a:lnTo>
                    <a:pt x="535" y="54"/>
                  </a:lnTo>
                  <a:lnTo>
                    <a:pt x="564" y="33"/>
                  </a:lnTo>
                  <a:lnTo>
                    <a:pt x="652" y="71"/>
                  </a:lnTo>
                  <a:lnTo>
                    <a:pt x="685" y="97"/>
                  </a:lnTo>
                  <a:lnTo>
                    <a:pt x="820" y="118"/>
                  </a:lnTo>
                  <a:lnTo>
                    <a:pt x="927" y="151"/>
                  </a:lnTo>
                  <a:lnTo>
                    <a:pt x="1098" y="213"/>
                  </a:lnTo>
                  <a:lnTo>
                    <a:pt x="1152" y="234"/>
                  </a:lnTo>
                  <a:lnTo>
                    <a:pt x="1134" y="258"/>
                  </a:lnTo>
                  <a:lnTo>
                    <a:pt x="1088" y="345"/>
                  </a:lnTo>
                  <a:lnTo>
                    <a:pt x="1003" y="452"/>
                  </a:lnTo>
                  <a:lnTo>
                    <a:pt x="931" y="527"/>
                  </a:lnTo>
                  <a:lnTo>
                    <a:pt x="920" y="560"/>
                  </a:lnTo>
                  <a:lnTo>
                    <a:pt x="899" y="549"/>
                  </a:lnTo>
                  <a:lnTo>
                    <a:pt x="766" y="485"/>
                  </a:lnTo>
                  <a:lnTo>
                    <a:pt x="638" y="431"/>
                  </a:lnTo>
                  <a:lnTo>
                    <a:pt x="510" y="388"/>
                  </a:lnTo>
                  <a:lnTo>
                    <a:pt x="403" y="366"/>
                  </a:lnTo>
                  <a:lnTo>
                    <a:pt x="246" y="352"/>
                  </a:lnTo>
                  <a:lnTo>
                    <a:pt x="135" y="324"/>
                  </a:lnTo>
                  <a:lnTo>
                    <a:pt x="54" y="281"/>
                  </a:lnTo>
                  <a:lnTo>
                    <a:pt x="18" y="258"/>
                  </a:lnTo>
                  <a:lnTo>
                    <a:pt x="0" y="234"/>
                  </a:lnTo>
                  <a:lnTo>
                    <a:pt x="61" y="168"/>
                  </a:lnTo>
                  <a:lnTo>
                    <a:pt x="168" y="104"/>
                  </a:lnTo>
                  <a:lnTo>
                    <a:pt x="263" y="71"/>
                  </a:lnTo>
                  <a:lnTo>
                    <a:pt x="360" y="61"/>
                  </a:lnTo>
                  <a:lnTo>
                    <a:pt x="450" y="19"/>
                  </a:lnTo>
                  <a:lnTo>
                    <a:pt x="478" y="0"/>
                  </a:lnTo>
                  <a:lnTo>
                    <a:pt x="510" y="12"/>
                  </a:lnTo>
                  <a:lnTo>
                    <a:pt x="510" y="33"/>
                  </a:lnTo>
                  <a:lnTo>
                    <a:pt x="424" y="71"/>
                  </a:lnTo>
                  <a:lnTo>
                    <a:pt x="310" y="86"/>
                  </a:lnTo>
                  <a:lnTo>
                    <a:pt x="225" y="104"/>
                  </a:lnTo>
                  <a:lnTo>
                    <a:pt x="149" y="140"/>
                  </a:lnTo>
                  <a:lnTo>
                    <a:pt x="82" y="213"/>
                  </a:lnTo>
                  <a:lnTo>
                    <a:pt x="128" y="270"/>
                  </a:lnTo>
                  <a:lnTo>
                    <a:pt x="211" y="312"/>
                  </a:lnTo>
                  <a:lnTo>
                    <a:pt x="327" y="324"/>
                  </a:lnTo>
                  <a:lnTo>
                    <a:pt x="471" y="334"/>
                  </a:lnTo>
                  <a:lnTo>
                    <a:pt x="600" y="374"/>
                  </a:lnTo>
                  <a:lnTo>
                    <a:pt x="702" y="421"/>
                  </a:lnTo>
                  <a:lnTo>
                    <a:pt x="856" y="482"/>
                  </a:lnTo>
                  <a:lnTo>
                    <a:pt x="899" y="492"/>
                  </a:lnTo>
                  <a:lnTo>
                    <a:pt x="953" y="463"/>
                  </a:lnTo>
                  <a:lnTo>
                    <a:pt x="1006" y="395"/>
                  </a:lnTo>
                  <a:lnTo>
                    <a:pt x="1055" y="324"/>
                  </a:lnTo>
                  <a:lnTo>
                    <a:pt x="1070" y="270"/>
                  </a:lnTo>
                  <a:close/>
                </a:path>
              </a:pathLst>
            </a:custGeom>
            <a:solidFill>
              <a:srgbClr val="FFCC00"/>
            </a:solidFill>
            <a:ln w="9525">
              <a:noFill/>
              <a:round/>
              <a:headEnd/>
              <a:tailEnd/>
            </a:ln>
          </p:spPr>
          <p:txBody>
            <a:bodyPr/>
            <a:lstStyle/>
            <a:p>
              <a:endParaRPr lang="en-US"/>
            </a:p>
          </p:txBody>
        </p:sp>
        <p:sp>
          <p:nvSpPr>
            <p:cNvPr id="303131" name="Freeform 27"/>
            <p:cNvSpPr>
              <a:spLocks/>
            </p:cNvSpPr>
            <p:nvPr/>
          </p:nvSpPr>
          <p:spPr bwMode="auto">
            <a:xfrm>
              <a:off x="4174" y="1491"/>
              <a:ext cx="711" cy="303"/>
            </a:xfrm>
            <a:custGeom>
              <a:avLst/>
              <a:gdLst/>
              <a:ahLst/>
              <a:cxnLst>
                <a:cxn ang="0">
                  <a:pos x="937" y="61"/>
                </a:cxn>
                <a:cxn ang="0">
                  <a:pos x="1087" y="127"/>
                </a:cxn>
                <a:cxn ang="0">
                  <a:pos x="1208" y="195"/>
                </a:cxn>
                <a:cxn ang="0">
                  <a:pos x="1357" y="245"/>
                </a:cxn>
                <a:cxn ang="0">
                  <a:pos x="1421" y="267"/>
                </a:cxn>
                <a:cxn ang="0">
                  <a:pos x="1421" y="304"/>
                </a:cxn>
                <a:cxn ang="0">
                  <a:pos x="1379" y="335"/>
                </a:cxn>
                <a:cxn ang="0">
                  <a:pos x="1246" y="365"/>
                </a:cxn>
                <a:cxn ang="0">
                  <a:pos x="1054" y="450"/>
                </a:cxn>
                <a:cxn ang="0">
                  <a:pos x="833" y="537"/>
                </a:cxn>
                <a:cxn ang="0">
                  <a:pos x="673" y="592"/>
                </a:cxn>
                <a:cxn ang="0">
                  <a:pos x="626" y="606"/>
                </a:cxn>
                <a:cxn ang="0">
                  <a:pos x="541" y="602"/>
                </a:cxn>
                <a:cxn ang="0">
                  <a:pos x="481" y="573"/>
                </a:cxn>
                <a:cxn ang="0">
                  <a:pos x="356" y="472"/>
                </a:cxn>
                <a:cxn ang="0">
                  <a:pos x="270" y="401"/>
                </a:cxn>
                <a:cxn ang="0">
                  <a:pos x="163" y="354"/>
                </a:cxn>
                <a:cxn ang="0">
                  <a:pos x="64" y="299"/>
                </a:cxn>
                <a:cxn ang="0">
                  <a:pos x="0" y="281"/>
                </a:cxn>
                <a:cxn ang="0">
                  <a:pos x="0" y="250"/>
                </a:cxn>
                <a:cxn ang="0">
                  <a:pos x="68" y="217"/>
                </a:cxn>
                <a:cxn ang="0">
                  <a:pos x="206" y="158"/>
                </a:cxn>
                <a:cxn ang="0">
                  <a:pos x="377" y="118"/>
                </a:cxn>
                <a:cxn ang="0">
                  <a:pos x="555" y="87"/>
                </a:cxn>
                <a:cxn ang="0">
                  <a:pos x="723" y="54"/>
                </a:cxn>
                <a:cxn ang="0">
                  <a:pos x="844" y="43"/>
                </a:cxn>
                <a:cxn ang="0">
                  <a:pos x="937" y="0"/>
                </a:cxn>
                <a:cxn ang="0">
                  <a:pos x="980" y="0"/>
                </a:cxn>
                <a:cxn ang="0">
                  <a:pos x="980" y="43"/>
                </a:cxn>
                <a:cxn ang="0">
                  <a:pos x="844" y="73"/>
                </a:cxn>
                <a:cxn ang="0">
                  <a:pos x="733" y="87"/>
                </a:cxn>
                <a:cxn ang="0">
                  <a:pos x="584" y="104"/>
                </a:cxn>
                <a:cxn ang="0">
                  <a:pos x="398" y="130"/>
                </a:cxn>
                <a:cxn ang="0">
                  <a:pos x="267" y="173"/>
                </a:cxn>
                <a:cxn ang="0">
                  <a:pos x="160" y="205"/>
                </a:cxn>
                <a:cxn ang="0">
                  <a:pos x="78" y="245"/>
                </a:cxn>
                <a:cxn ang="0">
                  <a:pos x="89" y="267"/>
                </a:cxn>
                <a:cxn ang="0">
                  <a:pos x="192" y="321"/>
                </a:cxn>
                <a:cxn ang="0">
                  <a:pos x="310" y="386"/>
                </a:cxn>
                <a:cxn ang="0">
                  <a:pos x="377" y="433"/>
                </a:cxn>
                <a:cxn ang="0">
                  <a:pos x="467" y="509"/>
                </a:cxn>
                <a:cxn ang="0">
                  <a:pos x="531" y="559"/>
                </a:cxn>
                <a:cxn ang="0">
                  <a:pos x="595" y="580"/>
                </a:cxn>
                <a:cxn ang="0">
                  <a:pos x="616" y="573"/>
                </a:cxn>
                <a:cxn ang="0">
                  <a:pos x="747" y="530"/>
                </a:cxn>
                <a:cxn ang="0">
                  <a:pos x="887" y="483"/>
                </a:cxn>
                <a:cxn ang="0">
                  <a:pos x="1015" y="429"/>
                </a:cxn>
                <a:cxn ang="0">
                  <a:pos x="1153" y="368"/>
                </a:cxn>
                <a:cxn ang="0">
                  <a:pos x="1229" y="335"/>
                </a:cxn>
                <a:cxn ang="0">
                  <a:pos x="1300" y="314"/>
                </a:cxn>
                <a:cxn ang="0">
                  <a:pos x="1343" y="299"/>
                </a:cxn>
                <a:cxn ang="0">
                  <a:pos x="1332" y="278"/>
                </a:cxn>
                <a:cxn ang="0">
                  <a:pos x="1300" y="260"/>
                </a:cxn>
                <a:cxn ang="0">
                  <a:pos x="1175" y="212"/>
                </a:cxn>
                <a:cxn ang="0">
                  <a:pos x="1044" y="148"/>
                </a:cxn>
                <a:cxn ang="0">
                  <a:pos x="968" y="104"/>
                </a:cxn>
                <a:cxn ang="0">
                  <a:pos x="937" y="61"/>
                </a:cxn>
              </a:cxnLst>
              <a:rect l="0" t="0" r="r" b="b"/>
              <a:pathLst>
                <a:path w="1421" h="606">
                  <a:moveTo>
                    <a:pt x="937" y="61"/>
                  </a:moveTo>
                  <a:lnTo>
                    <a:pt x="1087" y="127"/>
                  </a:lnTo>
                  <a:lnTo>
                    <a:pt x="1208" y="195"/>
                  </a:lnTo>
                  <a:lnTo>
                    <a:pt x="1357" y="245"/>
                  </a:lnTo>
                  <a:lnTo>
                    <a:pt x="1421" y="267"/>
                  </a:lnTo>
                  <a:lnTo>
                    <a:pt x="1421" y="304"/>
                  </a:lnTo>
                  <a:lnTo>
                    <a:pt x="1379" y="335"/>
                  </a:lnTo>
                  <a:lnTo>
                    <a:pt x="1246" y="365"/>
                  </a:lnTo>
                  <a:lnTo>
                    <a:pt x="1054" y="450"/>
                  </a:lnTo>
                  <a:lnTo>
                    <a:pt x="833" y="537"/>
                  </a:lnTo>
                  <a:lnTo>
                    <a:pt x="673" y="592"/>
                  </a:lnTo>
                  <a:lnTo>
                    <a:pt x="626" y="606"/>
                  </a:lnTo>
                  <a:lnTo>
                    <a:pt x="541" y="602"/>
                  </a:lnTo>
                  <a:lnTo>
                    <a:pt x="481" y="573"/>
                  </a:lnTo>
                  <a:lnTo>
                    <a:pt x="356" y="472"/>
                  </a:lnTo>
                  <a:lnTo>
                    <a:pt x="270" y="401"/>
                  </a:lnTo>
                  <a:lnTo>
                    <a:pt x="163" y="354"/>
                  </a:lnTo>
                  <a:lnTo>
                    <a:pt x="64" y="299"/>
                  </a:lnTo>
                  <a:lnTo>
                    <a:pt x="0" y="281"/>
                  </a:lnTo>
                  <a:lnTo>
                    <a:pt x="0" y="250"/>
                  </a:lnTo>
                  <a:lnTo>
                    <a:pt x="68" y="217"/>
                  </a:lnTo>
                  <a:lnTo>
                    <a:pt x="206" y="158"/>
                  </a:lnTo>
                  <a:lnTo>
                    <a:pt x="377" y="118"/>
                  </a:lnTo>
                  <a:lnTo>
                    <a:pt x="555" y="87"/>
                  </a:lnTo>
                  <a:lnTo>
                    <a:pt x="723" y="54"/>
                  </a:lnTo>
                  <a:lnTo>
                    <a:pt x="844" y="43"/>
                  </a:lnTo>
                  <a:lnTo>
                    <a:pt x="937" y="0"/>
                  </a:lnTo>
                  <a:lnTo>
                    <a:pt x="980" y="0"/>
                  </a:lnTo>
                  <a:lnTo>
                    <a:pt x="980" y="43"/>
                  </a:lnTo>
                  <a:lnTo>
                    <a:pt x="844" y="73"/>
                  </a:lnTo>
                  <a:lnTo>
                    <a:pt x="733" y="87"/>
                  </a:lnTo>
                  <a:lnTo>
                    <a:pt x="584" y="104"/>
                  </a:lnTo>
                  <a:lnTo>
                    <a:pt x="398" y="130"/>
                  </a:lnTo>
                  <a:lnTo>
                    <a:pt x="267" y="173"/>
                  </a:lnTo>
                  <a:lnTo>
                    <a:pt x="160" y="205"/>
                  </a:lnTo>
                  <a:lnTo>
                    <a:pt x="78" y="245"/>
                  </a:lnTo>
                  <a:lnTo>
                    <a:pt x="89" y="267"/>
                  </a:lnTo>
                  <a:lnTo>
                    <a:pt x="192" y="321"/>
                  </a:lnTo>
                  <a:lnTo>
                    <a:pt x="310" y="386"/>
                  </a:lnTo>
                  <a:lnTo>
                    <a:pt x="377" y="433"/>
                  </a:lnTo>
                  <a:lnTo>
                    <a:pt x="467" y="509"/>
                  </a:lnTo>
                  <a:lnTo>
                    <a:pt x="531" y="559"/>
                  </a:lnTo>
                  <a:lnTo>
                    <a:pt x="595" y="580"/>
                  </a:lnTo>
                  <a:lnTo>
                    <a:pt x="616" y="573"/>
                  </a:lnTo>
                  <a:lnTo>
                    <a:pt x="747" y="530"/>
                  </a:lnTo>
                  <a:lnTo>
                    <a:pt x="887" y="483"/>
                  </a:lnTo>
                  <a:lnTo>
                    <a:pt x="1015" y="429"/>
                  </a:lnTo>
                  <a:lnTo>
                    <a:pt x="1153" y="368"/>
                  </a:lnTo>
                  <a:lnTo>
                    <a:pt x="1229" y="335"/>
                  </a:lnTo>
                  <a:lnTo>
                    <a:pt x="1300" y="314"/>
                  </a:lnTo>
                  <a:lnTo>
                    <a:pt x="1343" y="299"/>
                  </a:lnTo>
                  <a:lnTo>
                    <a:pt x="1332" y="278"/>
                  </a:lnTo>
                  <a:lnTo>
                    <a:pt x="1300" y="260"/>
                  </a:lnTo>
                  <a:lnTo>
                    <a:pt x="1175" y="212"/>
                  </a:lnTo>
                  <a:lnTo>
                    <a:pt x="1044" y="148"/>
                  </a:lnTo>
                  <a:lnTo>
                    <a:pt x="968" y="104"/>
                  </a:lnTo>
                  <a:lnTo>
                    <a:pt x="937" y="61"/>
                  </a:lnTo>
                  <a:close/>
                </a:path>
              </a:pathLst>
            </a:custGeom>
            <a:solidFill>
              <a:srgbClr val="000000"/>
            </a:solidFill>
            <a:ln w="9525">
              <a:noFill/>
              <a:round/>
              <a:headEnd/>
              <a:tailEnd/>
            </a:ln>
          </p:spPr>
          <p:txBody>
            <a:bodyPr/>
            <a:lstStyle/>
            <a:p>
              <a:endParaRPr lang="en-US"/>
            </a:p>
          </p:txBody>
        </p:sp>
        <p:sp>
          <p:nvSpPr>
            <p:cNvPr id="303132" name="Freeform 28"/>
            <p:cNvSpPr>
              <a:spLocks/>
            </p:cNvSpPr>
            <p:nvPr/>
          </p:nvSpPr>
          <p:spPr bwMode="auto">
            <a:xfrm>
              <a:off x="4699" y="1527"/>
              <a:ext cx="549" cy="275"/>
            </a:xfrm>
            <a:custGeom>
              <a:avLst/>
              <a:gdLst/>
              <a:ahLst/>
              <a:cxnLst>
                <a:cxn ang="0">
                  <a:pos x="392" y="33"/>
                </a:cxn>
                <a:cxn ang="0">
                  <a:pos x="318" y="26"/>
                </a:cxn>
                <a:cxn ang="0">
                  <a:pos x="226" y="47"/>
                </a:cxn>
                <a:cxn ang="0">
                  <a:pos x="72" y="102"/>
                </a:cxn>
                <a:cxn ang="0">
                  <a:pos x="29" y="76"/>
                </a:cxn>
                <a:cxn ang="0">
                  <a:pos x="193" y="26"/>
                </a:cxn>
                <a:cxn ang="0">
                  <a:pos x="318" y="0"/>
                </a:cxn>
                <a:cxn ang="0">
                  <a:pos x="404" y="0"/>
                </a:cxn>
                <a:cxn ang="0">
                  <a:pos x="499" y="22"/>
                </a:cxn>
                <a:cxn ang="0">
                  <a:pos x="643" y="90"/>
                </a:cxn>
                <a:cxn ang="0">
                  <a:pos x="810" y="151"/>
                </a:cxn>
                <a:cxn ang="0">
                  <a:pos x="1002" y="206"/>
                </a:cxn>
                <a:cxn ang="0">
                  <a:pos x="1099" y="238"/>
                </a:cxn>
                <a:cxn ang="0">
                  <a:pos x="1087" y="271"/>
                </a:cxn>
                <a:cxn ang="0">
                  <a:pos x="1038" y="318"/>
                </a:cxn>
                <a:cxn ang="0">
                  <a:pos x="942" y="328"/>
                </a:cxn>
                <a:cxn ang="0">
                  <a:pos x="693" y="372"/>
                </a:cxn>
                <a:cxn ang="0">
                  <a:pos x="535" y="404"/>
                </a:cxn>
                <a:cxn ang="0">
                  <a:pos x="446" y="444"/>
                </a:cxn>
                <a:cxn ang="0">
                  <a:pos x="342" y="502"/>
                </a:cxn>
                <a:cxn ang="0">
                  <a:pos x="311" y="541"/>
                </a:cxn>
                <a:cxn ang="0">
                  <a:pos x="247" y="552"/>
                </a:cxn>
                <a:cxn ang="0">
                  <a:pos x="204" y="552"/>
                </a:cxn>
                <a:cxn ang="0">
                  <a:pos x="114" y="476"/>
                </a:cxn>
                <a:cxn ang="0">
                  <a:pos x="62" y="415"/>
                </a:cxn>
                <a:cxn ang="0">
                  <a:pos x="0" y="379"/>
                </a:cxn>
                <a:cxn ang="0">
                  <a:pos x="72" y="350"/>
                </a:cxn>
                <a:cxn ang="0">
                  <a:pos x="129" y="411"/>
                </a:cxn>
                <a:cxn ang="0">
                  <a:pos x="190" y="479"/>
                </a:cxn>
                <a:cxn ang="0">
                  <a:pos x="226" y="502"/>
                </a:cxn>
                <a:cxn ang="0">
                  <a:pos x="275" y="498"/>
                </a:cxn>
                <a:cxn ang="0">
                  <a:pos x="361" y="455"/>
                </a:cxn>
                <a:cxn ang="0">
                  <a:pos x="461" y="404"/>
                </a:cxn>
                <a:cxn ang="0">
                  <a:pos x="553" y="361"/>
                </a:cxn>
                <a:cxn ang="0">
                  <a:pos x="671" y="340"/>
                </a:cxn>
                <a:cxn ang="0">
                  <a:pos x="821" y="318"/>
                </a:cxn>
                <a:cxn ang="0">
                  <a:pos x="949" y="303"/>
                </a:cxn>
                <a:cxn ang="0">
                  <a:pos x="981" y="293"/>
                </a:cxn>
                <a:cxn ang="0">
                  <a:pos x="1006" y="260"/>
                </a:cxn>
                <a:cxn ang="0">
                  <a:pos x="885" y="210"/>
                </a:cxn>
                <a:cxn ang="0">
                  <a:pos x="757" y="166"/>
                </a:cxn>
                <a:cxn ang="0">
                  <a:pos x="565" y="90"/>
                </a:cxn>
                <a:cxn ang="0">
                  <a:pos x="471" y="57"/>
                </a:cxn>
                <a:cxn ang="0">
                  <a:pos x="446" y="36"/>
                </a:cxn>
                <a:cxn ang="0">
                  <a:pos x="392" y="33"/>
                </a:cxn>
              </a:cxnLst>
              <a:rect l="0" t="0" r="r" b="b"/>
              <a:pathLst>
                <a:path w="1099" h="552">
                  <a:moveTo>
                    <a:pt x="392" y="33"/>
                  </a:moveTo>
                  <a:lnTo>
                    <a:pt x="318" y="26"/>
                  </a:lnTo>
                  <a:lnTo>
                    <a:pt x="226" y="47"/>
                  </a:lnTo>
                  <a:lnTo>
                    <a:pt x="72" y="102"/>
                  </a:lnTo>
                  <a:lnTo>
                    <a:pt x="29" y="76"/>
                  </a:lnTo>
                  <a:lnTo>
                    <a:pt x="193" y="26"/>
                  </a:lnTo>
                  <a:lnTo>
                    <a:pt x="318" y="0"/>
                  </a:lnTo>
                  <a:lnTo>
                    <a:pt x="404" y="0"/>
                  </a:lnTo>
                  <a:lnTo>
                    <a:pt x="499" y="22"/>
                  </a:lnTo>
                  <a:lnTo>
                    <a:pt x="643" y="90"/>
                  </a:lnTo>
                  <a:lnTo>
                    <a:pt x="810" y="151"/>
                  </a:lnTo>
                  <a:lnTo>
                    <a:pt x="1002" y="206"/>
                  </a:lnTo>
                  <a:lnTo>
                    <a:pt x="1099" y="238"/>
                  </a:lnTo>
                  <a:lnTo>
                    <a:pt x="1087" y="271"/>
                  </a:lnTo>
                  <a:lnTo>
                    <a:pt x="1038" y="318"/>
                  </a:lnTo>
                  <a:lnTo>
                    <a:pt x="942" y="328"/>
                  </a:lnTo>
                  <a:lnTo>
                    <a:pt x="693" y="372"/>
                  </a:lnTo>
                  <a:lnTo>
                    <a:pt x="535" y="404"/>
                  </a:lnTo>
                  <a:lnTo>
                    <a:pt x="446" y="444"/>
                  </a:lnTo>
                  <a:lnTo>
                    <a:pt x="342" y="502"/>
                  </a:lnTo>
                  <a:lnTo>
                    <a:pt x="311" y="541"/>
                  </a:lnTo>
                  <a:lnTo>
                    <a:pt x="247" y="552"/>
                  </a:lnTo>
                  <a:lnTo>
                    <a:pt x="204" y="552"/>
                  </a:lnTo>
                  <a:lnTo>
                    <a:pt x="114" y="476"/>
                  </a:lnTo>
                  <a:lnTo>
                    <a:pt x="62" y="415"/>
                  </a:lnTo>
                  <a:lnTo>
                    <a:pt x="0" y="379"/>
                  </a:lnTo>
                  <a:lnTo>
                    <a:pt x="72" y="350"/>
                  </a:lnTo>
                  <a:lnTo>
                    <a:pt x="129" y="411"/>
                  </a:lnTo>
                  <a:lnTo>
                    <a:pt x="190" y="479"/>
                  </a:lnTo>
                  <a:lnTo>
                    <a:pt x="226" y="502"/>
                  </a:lnTo>
                  <a:lnTo>
                    <a:pt x="275" y="498"/>
                  </a:lnTo>
                  <a:lnTo>
                    <a:pt x="361" y="455"/>
                  </a:lnTo>
                  <a:lnTo>
                    <a:pt x="461" y="404"/>
                  </a:lnTo>
                  <a:lnTo>
                    <a:pt x="553" y="361"/>
                  </a:lnTo>
                  <a:lnTo>
                    <a:pt x="671" y="340"/>
                  </a:lnTo>
                  <a:lnTo>
                    <a:pt x="821" y="318"/>
                  </a:lnTo>
                  <a:lnTo>
                    <a:pt x="949" y="303"/>
                  </a:lnTo>
                  <a:lnTo>
                    <a:pt x="981" y="293"/>
                  </a:lnTo>
                  <a:lnTo>
                    <a:pt x="1006" y="260"/>
                  </a:lnTo>
                  <a:lnTo>
                    <a:pt x="885" y="210"/>
                  </a:lnTo>
                  <a:lnTo>
                    <a:pt x="757" y="166"/>
                  </a:lnTo>
                  <a:lnTo>
                    <a:pt x="565" y="90"/>
                  </a:lnTo>
                  <a:lnTo>
                    <a:pt x="471" y="57"/>
                  </a:lnTo>
                  <a:lnTo>
                    <a:pt x="446" y="36"/>
                  </a:lnTo>
                  <a:lnTo>
                    <a:pt x="392" y="33"/>
                  </a:lnTo>
                  <a:close/>
                </a:path>
              </a:pathLst>
            </a:custGeom>
            <a:solidFill>
              <a:srgbClr val="000000"/>
            </a:solidFill>
            <a:ln w="9525">
              <a:noFill/>
              <a:round/>
              <a:headEnd/>
              <a:tailEnd/>
            </a:ln>
          </p:spPr>
          <p:txBody>
            <a:bodyPr/>
            <a:lstStyle/>
            <a:p>
              <a:endParaRPr lang="en-US"/>
            </a:p>
          </p:txBody>
        </p:sp>
        <p:sp>
          <p:nvSpPr>
            <p:cNvPr id="303133" name="Freeform 29"/>
            <p:cNvSpPr>
              <a:spLocks/>
            </p:cNvSpPr>
            <p:nvPr/>
          </p:nvSpPr>
          <p:spPr bwMode="auto">
            <a:xfrm>
              <a:off x="4245" y="1675"/>
              <a:ext cx="548" cy="261"/>
            </a:xfrm>
            <a:custGeom>
              <a:avLst/>
              <a:gdLst/>
              <a:ahLst/>
              <a:cxnLst>
                <a:cxn ang="0">
                  <a:pos x="71" y="162"/>
                </a:cxn>
                <a:cxn ang="0">
                  <a:pos x="83" y="68"/>
                </a:cxn>
                <a:cxn ang="0">
                  <a:pos x="107" y="21"/>
                </a:cxn>
                <a:cxn ang="0">
                  <a:pos x="64" y="0"/>
                </a:cxn>
                <a:cxn ang="0">
                  <a:pos x="28" y="97"/>
                </a:cxn>
                <a:cxn ang="0">
                  <a:pos x="28" y="249"/>
                </a:cxn>
                <a:cxn ang="0">
                  <a:pos x="0" y="346"/>
                </a:cxn>
                <a:cxn ang="0">
                  <a:pos x="11" y="382"/>
                </a:cxn>
                <a:cxn ang="0">
                  <a:pos x="83" y="422"/>
                </a:cxn>
                <a:cxn ang="0">
                  <a:pos x="225" y="436"/>
                </a:cxn>
                <a:cxn ang="0">
                  <a:pos x="457" y="447"/>
                </a:cxn>
                <a:cxn ang="0">
                  <a:pos x="638" y="454"/>
                </a:cxn>
                <a:cxn ang="0">
                  <a:pos x="853" y="490"/>
                </a:cxn>
                <a:cxn ang="0">
                  <a:pos x="1063" y="523"/>
                </a:cxn>
                <a:cxn ang="0">
                  <a:pos x="1096" y="511"/>
                </a:cxn>
                <a:cxn ang="0">
                  <a:pos x="1084" y="476"/>
                </a:cxn>
                <a:cxn ang="0">
                  <a:pos x="989" y="318"/>
                </a:cxn>
                <a:cxn ang="0">
                  <a:pos x="946" y="216"/>
                </a:cxn>
                <a:cxn ang="0">
                  <a:pos x="913" y="111"/>
                </a:cxn>
                <a:cxn ang="0">
                  <a:pos x="903" y="90"/>
                </a:cxn>
                <a:cxn ang="0">
                  <a:pos x="875" y="122"/>
                </a:cxn>
                <a:cxn ang="0">
                  <a:pos x="892" y="205"/>
                </a:cxn>
                <a:cxn ang="0">
                  <a:pos x="939" y="306"/>
                </a:cxn>
                <a:cxn ang="0">
                  <a:pos x="989" y="393"/>
                </a:cxn>
                <a:cxn ang="0">
                  <a:pos x="1013" y="466"/>
                </a:cxn>
                <a:cxn ang="0">
                  <a:pos x="999" y="476"/>
                </a:cxn>
                <a:cxn ang="0">
                  <a:pos x="853" y="454"/>
                </a:cxn>
                <a:cxn ang="0">
                  <a:pos x="688" y="422"/>
                </a:cxn>
                <a:cxn ang="0">
                  <a:pos x="507" y="400"/>
                </a:cxn>
                <a:cxn ang="0">
                  <a:pos x="313" y="400"/>
                </a:cxn>
                <a:cxn ang="0">
                  <a:pos x="189" y="393"/>
                </a:cxn>
                <a:cxn ang="0">
                  <a:pos x="93" y="360"/>
                </a:cxn>
                <a:cxn ang="0">
                  <a:pos x="43" y="335"/>
                </a:cxn>
                <a:cxn ang="0">
                  <a:pos x="54" y="281"/>
                </a:cxn>
                <a:cxn ang="0">
                  <a:pos x="75" y="242"/>
                </a:cxn>
                <a:cxn ang="0">
                  <a:pos x="75" y="205"/>
                </a:cxn>
                <a:cxn ang="0">
                  <a:pos x="71" y="162"/>
                </a:cxn>
              </a:cxnLst>
              <a:rect l="0" t="0" r="r" b="b"/>
              <a:pathLst>
                <a:path w="1096" h="523">
                  <a:moveTo>
                    <a:pt x="71" y="162"/>
                  </a:moveTo>
                  <a:lnTo>
                    <a:pt x="83" y="68"/>
                  </a:lnTo>
                  <a:lnTo>
                    <a:pt x="107" y="21"/>
                  </a:lnTo>
                  <a:lnTo>
                    <a:pt x="64" y="0"/>
                  </a:lnTo>
                  <a:lnTo>
                    <a:pt x="28" y="97"/>
                  </a:lnTo>
                  <a:lnTo>
                    <a:pt x="28" y="249"/>
                  </a:lnTo>
                  <a:lnTo>
                    <a:pt x="0" y="346"/>
                  </a:lnTo>
                  <a:lnTo>
                    <a:pt x="11" y="382"/>
                  </a:lnTo>
                  <a:lnTo>
                    <a:pt x="83" y="422"/>
                  </a:lnTo>
                  <a:lnTo>
                    <a:pt x="225" y="436"/>
                  </a:lnTo>
                  <a:lnTo>
                    <a:pt x="457" y="447"/>
                  </a:lnTo>
                  <a:lnTo>
                    <a:pt x="638" y="454"/>
                  </a:lnTo>
                  <a:lnTo>
                    <a:pt x="853" y="490"/>
                  </a:lnTo>
                  <a:lnTo>
                    <a:pt x="1063" y="523"/>
                  </a:lnTo>
                  <a:lnTo>
                    <a:pt x="1096" y="511"/>
                  </a:lnTo>
                  <a:lnTo>
                    <a:pt x="1084" y="476"/>
                  </a:lnTo>
                  <a:lnTo>
                    <a:pt x="989" y="318"/>
                  </a:lnTo>
                  <a:lnTo>
                    <a:pt x="946" y="216"/>
                  </a:lnTo>
                  <a:lnTo>
                    <a:pt x="913" y="111"/>
                  </a:lnTo>
                  <a:lnTo>
                    <a:pt x="903" y="90"/>
                  </a:lnTo>
                  <a:lnTo>
                    <a:pt x="875" y="122"/>
                  </a:lnTo>
                  <a:lnTo>
                    <a:pt x="892" y="205"/>
                  </a:lnTo>
                  <a:lnTo>
                    <a:pt x="939" y="306"/>
                  </a:lnTo>
                  <a:lnTo>
                    <a:pt x="989" y="393"/>
                  </a:lnTo>
                  <a:lnTo>
                    <a:pt x="1013" y="466"/>
                  </a:lnTo>
                  <a:lnTo>
                    <a:pt x="999" y="476"/>
                  </a:lnTo>
                  <a:lnTo>
                    <a:pt x="853" y="454"/>
                  </a:lnTo>
                  <a:lnTo>
                    <a:pt x="688" y="422"/>
                  </a:lnTo>
                  <a:lnTo>
                    <a:pt x="507" y="400"/>
                  </a:lnTo>
                  <a:lnTo>
                    <a:pt x="313" y="400"/>
                  </a:lnTo>
                  <a:lnTo>
                    <a:pt x="189" y="393"/>
                  </a:lnTo>
                  <a:lnTo>
                    <a:pt x="93" y="360"/>
                  </a:lnTo>
                  <a:lnTo>
                    <a:pt x="43" y="335"/>
                  </a:lnTo>
                  <a:lnTo>
                    <a:pt x="54" y="281"/>
                  </a:lnTo>
                  <a:lnTo>
                    <a:pt x="75" y="242"/>
                  </a:lnTo>
                  <a:lnTo>
                    <a:pt x="75" y="205"/>
                  </a:lnTo>
                  <a:lnTo>
                    <a:pt x="71" y="162"/>
                  </a:lnTo>
                  <a:close/>
                </a:path>
              </a:pathLst>
            </a:custGeom>
            <a:solidFill>
              <a:srgbClr val="000000"/>
            </a:solidFill>
            <a:ln w="9525">
              <a:noFill/>
              <a:round/>
              <a:headEnd/>
              <a:tailEnd/>
            </a:ln>
          </p:spPr>
          <p:txBody>
            <a:bodyPr/>
            <a:lstStyle/>
            <a:p>
              <a:endParaRPr lang="en-US"/>
            </a:p>
          </p:txBody>
        </p:sp>
        <p:grpSp>
          <p:nvGrpSpPr>
            <p:cNvPr id="3" name="Group 30"/>
            <p:cNvGrpSpPr>
              <a:grpSpLocks/>
            </p:cNvGrpSpPr>
            <p:nvPr/>
          </p:nvGrpSpPr>
          <p:grpSpPr bwMode="auto">
            <a:xfrm>
              <a:off x="3608" y="469"/>
              <a:ext cx="803" cy="1173"/>
              <a:chOff x="3608" y="469"/>
              <a:chExt cx="803" cy="1173"/>
            </a:xfrm>
          </p:grpSpPr>
          <p:sp>
            <p:nvSpPr>
              <p:cNvPr id="303135" name="Freeform 31"/>
              <p:cNvSpPr>
                <a:spLocks/>
              </p:cNvSpPr>
              <p:nvPr/>
            </p:nvSpPr>
            <p:spPr bwMode="auto">
              <a:xfrm>
                <a:off x="3672" y="627"/>
                <a:ext cx="224" cy="221"/>
              </a:xfrm>
              <a:custGeom>
                <a:avLst/>
                <a:gdLst/>
                <a:ahLst/>
                <a:cxnLst>
                  <a:cxn ang="0">
                    <a:pos x="311" y="167"/>
                  </a:cxn>
                  <a:cxn ang="0">
                    <a:pos x="275" y="80"/>
                  </a:cxn>
                  <a:cxn ang="0">
                    <a:pos x="202" y="21"/>
                  </a:cxn>
                  <a:cxn ang="0">
                    <a:pos x="138" y="0"/>
                  </a:cxn>
                  <a:cxn ang="0">
                    <a:pos x="87" y="0"/>
                  </a:cxn>
                  <a:cxn ang="0">
                    <a:pos x="43" y="21"/>
                  </a:cxn>
                  <a:cxn ang="0">
                    <a:pos x="0" y="94"/>
                  </a:cxn>
                  <a:cxn ang="0">
                    <a:pos x="0" y="195"/>
                  </a:cxn>
                  <a:cxn ang="0">
                    <a:pos x="21" y="266"/>
                  </a:cxn>
                  <a:cxn ang="0">
                    <a:pos x="66" y="346"/>
                  </a:cxn>
                  <a:cxn ang="0">
                    <a:pos x="153" y="419"/>
                  </a:cxn>
                  <a:cxn ang="0">
                    <a:pos x="239" y="440"/>
                  </a:cxn>
                  <a:cxn ang="0">
                    <a:pos x="311" y="419"/>
                  </a:cxn>
                  <a:cxn ang="0">
                    <a:pos x="348" y="375"/>
                  </a:cxn>
                  <a:cxn ang="0">
                    <a:pos x="355" y="282"/>
                  </a:cxn>
                  <a:cxn ang="0">
                    <a:pos x="348" y="231"/>
                  </a:cxn>
                  <a:cxn ang="0">
                    <a:pos x="442" y="158"/>
                  </a:cxn>
                  <a:cxn ang="0">
                    <a:pos x="449" y="122"/>
                  </a:cxn>
                  <a:cxn ang="0">
                    <a:pos x="398" y="115"/>
                  </a:cxn>
                  <a:cxn ang="0">
                    <a:pos x="311" y="167"/>
                  </a:cxn>
                </a:cxnLst>
                <a:rect l="0" t="0" r="r" b="b"/>
                <a:pathLst>
                  <a:path w="449" h="440">
                    <a:moveTo>
                      <a:pt x="311" y="167"/>
                    </a:moveTo>
                    <a:lnTo>
                      <a:pt x="275" y="80"/>
                    </a:lnTo>
                    <a:lnTo>
                      <a:pt x="202" y="21"/>
                    </a:lnTo>
                    <a:lnTo>
                      <a:pt x="138" y="0"/>
                    </a:lnTo>
                    <a:lnTo>
                      <a:pt x="87" y="0"/>
                    </a:lnTo>
                    <a:lnTo>
                      <a:pt x="43" y="21"/>
                    </a:lnTo>
                    <a:lnTo>
                      <a:pt x="0" y="94"/>
                    </a:lnTo>
                    <a:lnTo>
                      <a:pt x="0" y="195"/>
                    </a:lnTo>
                    <a:lnTo>
                      <a:pt x="21" y="266"/>
                    </a:lnTo>
                    <a:lnTo>
                      <a:pt x="66" y="346"/>
                    </a:lnTo>
                    <a:lnTo>
                      <a:pt x="153" y="419"/>
                    </a:lnTo>
                    <a:lnTo>
                      <a:pt x="239" y="440"/>
                    </a:lnTo>
                    <a:lnTo>
                      <a:pt x="311" y="419"/>
                    </a:lnTo>
                    <a:lnTo>
                      <a:pt x="348" y="375"/>
                    </a:lnTo>
                    <a:lnTo>
                      <a:pt x="355" y="282"/>
                    </a:lnTo>
                    <a:lnTo>
                      <a:pt x="348" y="231"/>
                    </a:lnTo>
                    <a:lnTo>
                      <a:pt x="442" y="158"/>
                    </a:lnTo>
                    <a:lnTo>
                      <a:pt x="449" y="122"/>
                    </a:lnTo>
                    <a:lnTo>
                      <a:pt x="398" y="115"/>
                    </a:lnTo>
                    <a:lnTo>
                      <a:pt x="311" y="167"/>
                    </a:lnTo>
                    <a:close/>
                  </a:path>
                </a:pathLst>
              </a:custGeom>
              <a:solidFill>
                <a:srgbClr val="000000"/>
              </a:solidFill>
              <a:ln w="9525">
                <a:noFill/>
                <a:round/>
                <a:headEnd/>
                <a:tailEnd/>
              </a:ln>
            </p:spPr>
            <p:txBody>
              <a:bodyPr/>
              <a:lstStyle/>
              <a:p>
                <a:endParaRPr lang="en-US"/>
              </a:p>
            </p:txBody>
          </p:sp>
          <p:sp>
            <p:nvSpPr>
              <p:cNvPr id="303136" name="Freeform 32"/>
              <p:cNvSpPr>
                <a:spLocks/>
              </p:cNvSpPr>
              <p:nvPr/>
            </p:nvSpPr>
            <p:spPr bwMode="auto">
              <a:xfrm>
                <a:off x="3802" y="860"/>
                <a:ext cx="160" cy="358"/>
              </a:xfrm>
              <a:custGeom>
                <a:avLst/>
                <a:gdLst/>
                <a:ahLst/>
                <a:cxnLst>
                  <a:cxn ang="0">
                    <a:pos x="21" y="135"/>
                  </a:cxn>
                  <a:cxn ang="0">
                    <a:pos x="0" y="57"/>
                  </a:cxn>
                  <a:cxn ang="0">
                    <a:pos x="21" y="28"/>
                  </a:cxn>
                  <a:cxn ang="0">
                    <a:pos x="28" y="0"/>
                  </a:cxn>
                  <a:cxn ang="0">
                    <a:pos x="102" y="0"/>
                  </a:cxn>
                  <a:cxn ang="0">
                    <a:pos x="145" y="28"/>
                  </a:cxn>
                  <a:cxn ang="0">
                    <a:pos x="218" y="107"/>
                  </a:cxn>
                  <a:cxn ang="0">
                    <a:pos x="262" y="208"/>
                  </a:cxn>
                  <a:cxn ang="0">
                    <a:pos x="306" y="343"/>
                  </a:cxn>
                  <a:cxn ang="0">
                    <a:pos x="320" y="464"/>
                  </a:cxn>
                  <a:cxn ang="0">
                    <a:pos x="313" y="580"/>
                  </a:cxn>
                  <a:cxn ang="0">
                    <a:pos x="283" y="658"/>
                  </a:cxn>
                  <a:cxn ang="0">
                    <a:pos x="241" y="708"/>
                  </a:cxn>
                  <a:cxn ang="0">
                    <a:pos x="168" y="715"/>
                  </a:cxn>
                  <a:cxn ang="0">
                    <a:pos x="110" y="694"/>
                  </a:cxn>
                  <a:cxn ang="0">
                    <a:pos x="58" y="644"/>
                  </a:cxn>
                  <a:cxn ang="0">
                    <a:pos x="44" y="566"/>
                  </a:cxn>
                  <a:cxn ang="0">
                    <a:pos x="51" y="479"/>
                  </a:cxn>
                  <a:cxn ang="0">
                    <a:pos x="80" y="422"/>
                  </a:cxn>
                  <a:cxn ang="0">
                    <a:pos x="94" y="343"/>
                  </a:cxn>
                  <a:cxn ang="0">
                    <a:pos x="72" y="258"/>
                  </a:cxn>
                  <a:cxn ang="0">
                    <a:pos x="58" y="208"/>
                  </a:cxn>
                  <a:cxn ang="0">
                    <a:pos x="21" y="135"/>
                  </a:cxn>
                </a:cxnLst>
                <a:rect l="0" t="0" r="r" b="b"/>
                <a:pathLst>
                  <a:path w="320" h="715">
                    <a:moveTo>
                      <a:pt x="21" y="135"/>
                    </a:moveTo>
                    <a:lnTo>
                      <a:pt x="0" y="57"/>
                    </a:lnTo>
                    <a:lnTo>
                      <a:pt x="21" y="28"/>
                    </a:lnTo>
                    <a:lnTo>
                      <a:pt x="28" y="0"/>
                    </a:lnTo>
                    <a:lnTo>
                      <a:pt x="102" y="0"/>
                    </a:lnTo>
                    <a:lnTo>
                      <a:pt x="145" y="28"/>
                    </a:lnTo>
                    <a:lnTo>
                      <a:pt x="218" y="107"/>
                    </a:lnTo>
                    <a:lnTo>
                      <a:pt x="262" y="208"/>
                    </a:lnTo>
                    <a:lnTo>
                      <a:pt x="306" y="343"/>
                    </a:lnTo>
                    <a:lnTo>
                      <a:pt x="320" y="464"/>
                    </a:lnTo>
                    <a:lnTo>
                      <a:pt x="313" y="580"/>
                    </a:lnTo>
                    <a:lnTo>
                      <a:pt x="283" y="658"/>
                    </a:lnTo>
                    <a:lnTo>
                      <a:pt x="241" y="708"/>
                    </a:lnTo>
                    <a:lnTo>
                      <a:pt x="168" y="715"/>
                    </a:lnTo>
                    <a:lnTo>
                      <a:pt x="110" y="694"/>
                    </a:lnTo>
                    <a:lnTo>
                      <a:pt x="58" y="644"/>
                    </a:lnTo>
                    <a:lnTo>
                      <a:pt x="44" y="566"/>
                    </a:lnTo>
                    <a:lnTo>
                      <a:pt x="51" y="479"/>
                    </a:lnTo>
                    <a:lnTo>
                      <a:pt x="80" y="422"/>
                    </a:lnTo>
                    <a:lnTo>
                      <a:pt x="94" y="343"/>
                    </a:lnTo>
                    <a:lnTo>
                      <a:pt x="72" y="258"/>
                    </a:lnTo>
                    <a:lnTo>
                      <a:pt x="58" y="208"/>
                    </a:lnTo>
                    <a:lnTo>
                      <a:pt x="21" y="135"/>
                    </a:lnTo>
                    <a:close/>
                  </a:path>
                </a:pathLst>
              </a:custGeom>
              <a:solidFill>
                <a:srgbClr val="000000"/>
              </a:solidFill>
              <a:ln w="9525">
                <a:noFill/>
                <a:round/>
                <a:headEnd/>
                <a:tailEnd/>
              </a:ln>
            </p:spPr>
            <p:txBody>
              <a:bodyPr/>
              <a:lstStyle/>
              <a:p>
                <a:endParaRPr lang="en-US"/>
              </a:p>
            </p:txBody>
          </p:sp>
          <p:sp>
            <p:nvSpPr>
              <p:cNvPr id="303137" name="Freeform 33"/>
              <p:cNvSpPr>
                <a:spLocks/>
              </p:cNvSpPr>
              <p:nvPr/>
            </p:nvSpPr>
            <p:spPr bwMode="auto">
              <a:xfrm>
                <a:off x="3883" y="1149"/>
                <a:ext cx="249" cy="493"/>
              </a:xfrm>
              <a:custGeom>
                <a:avLst/>
                <a:gdLst/>
                <a:ahLst/>
                <a:cxnLst>
                  <a:cxn ang="0">
                    <a:pos x="0" y="50"/>
                  </a:cxn>
                  <a:cxn ang="0">
                    <a:pos x="22" y="7"/>
                  </a:cxn>
                  <a:cxn ang="0">
                    <a:pos x="73" y="0"/>
                  </a:cxn>
                  <a:cxn ang="0">
                    <a:pos x="123" y="21"/>
                  </a:cxn>
                  <a:cxn ang="0">
                    <a:pos x="195" y="135"/>
                  </a:cxn>
                  <a:cxn ang="0">
                    <a:pos x="274" y="294"/>
                  </a:cxn>
                  <a:cxn ang="0">
                    <a:pos x="288" y="422"/>
                  </a:cxn>
                  <a:cxn ang="0">
                    <a:pos x="295" y="650"/>
                  </a:cxn>
                  <a:cxn ang="0">
                    <a:pos x="274" y="808"/>
                  </a:cxn>
                  <a:cxn ang="0">
                    <a:pos x="274" y="837"/>
                  </a:cxn>
                  <a:cxn ang="0">
                    <a:pos x="339" y="872"/>
                  </a:cxn>
                  <a:cxn ang="0">
                    <a:pos x="497" y="915"/>
                  </a:cxn>
                  <a:cxn ang="0">
                    <a:pos x="497" y="944"/>
                  </a:cxn>
                  <a:cxn ang="0">
                    <a:pos x="425" y="986"/>
                  </a:cxn>
                  <a:cxn ang="0">
                    <a:pos x="354" y="965"/>
                  </a:cxn>
                  <a:cxn ang="0">
                    <a:pos x="231" y="887"/>
                  </a:cxn>
                  <a:cxn ang="0">
                    <a:pos x="195" y="851"/>
                  </a:cxn>
                  <a:cxn ang="0">
                    <a:pos x="195" y="815"/>
                  </a:cxn>
                  <a:cxn ang="0">
                    <a:pos x="224" y="794"/>
                  </a:cxn>
                  <a:cxn ang="0">
                    <a:pos x="252" y="664"/>
                  </a:cxn>
                  <a:cxn ang="0">
                    <a:pos x="245" y="472"/>
                  </a:cxn>
                  <a:cxn ang="0">
                    <a:pos x="217" y="351"/>
                  </a:cxn>
                  <a:cxn ang="0">
                    <a:pos x="144" y="200"/>
                  </a:cxn>
                  <a:cxn ang="0">
                    <a:pos x="66" y="121"/>
                  </a:cxn>
                  <a:cxn ang="0">
                    <a:pos x="0" y="50"/>
                  </a:cxn>
                </a:cxnLst>
                <a:rect l="0" t="0" r="r" b="b"/>
                <a:pathLst>
                  <a:path w="497" h="986">
                    <a:moveTo>
                      <a:pt x="0" y="50"/>
                    </a:moveTo>
                    <a:lnTo>
                      <a:pt x="22" y="7"/>
                    </a:lnTo>
                    <a:lnTo>
                      <a:pt x="73" y="0"/>
                    </a:lnTo>
                    <a:lnTo>
                      <a:pt x="123" y="21"/>
                    </a:lnTo>
                    <a:lnTo>
                      <a:pt x="195" y="135"/>
                    </a:lnTo>
                    <a:lnTo>
                      <a:pt x="274" y="294"/>
                    </a:lnTo>
                    <a:lnTo>
                      <a:pt x="288" y="422"/>
                    </a:lnTo>
                    <a:lnTo>
                      <a:pt x="295" y="650"/>
                    </a:lnTo>
                    <a:lnTo>
                      <a:pt x="274" y="808"/>
                    </a:lnTo>
                    <a:lnTo>
                      <a:pt x="274" y="837"/>
                    </a:lnTo>
                    <a:lnTo>
                      <a:pt x="339" y="872"/>
                    </a:lnTo>
                    <a:lnTo>
                      <a:pt x="497" y="915"/>
                    </a:lnTo>
                    <a:lnTo>
                      <a:pt x="497" y="944"/>
                    </a:lnTo>
                    <a:lnTo>
                      <a:pt x="425" y="986"/>
                    </a:lnTo>
                    <a:lnTo>
                      <a:pt x="354" y="965"/>
                    </a:lnTo>
                    <a:lnTo>
                      <a:pt x="231" y="887"/>
                    </a:lnTo>
                    <a:lnTo>
                      <a:pt x="195" y="851"/>
                    </a:lnTo>
                    <a:lnTo>
                      <a:pt x="195" y="815"/>
                    </a:lnTo>
                    <a:lnTo>
                      <a:pt x="224" y="794"/>
                    </a:lnTo>
                    <a:lnTo>
                      <a:pt x="252" y="664"/>
                    </a:lnTo>
                    <a:lnTo>
                      <a:pt x="245" y="472"/>
                    </a:lnTo>
                    <a:lnTo>
                      <a:pt x="217" y="351"/>
                    </a:lnTo>
                    <a:lnTo>
                      <a:pt x="144" y="200"/>
                    </a:lnTo>
                    <a:lnTo>
                      <a:pt x="66" y="121"/>
                    </a:lnTo>
                    <a:lnTo>
                      <a:pt x="0" y="50"/>
                    </a:lnTo>
                    <a:close/>
                  </a:path>
                </a:pathLst>
              </a:custGeom>
              <a:solidFill>
                <a:srgbClr val="000000"/>
              </a:solidFill>
              <a:ln w="9525">
                <a:noFill/>
                <a:round/>
                <a:headEnd/>
                <a:tailEnd/>
              </a:ln>
            </p:spPr>
            <p:txBody>
              <a:bodyPr/>
              <a:lstStyle/>
              <a:p>
                <a:endParaRPr lang="en-US"/>
              </a:p>
            </p:txBody>
          </p:sp>
          <p:sp>
            <p:nvSpPr>
              <p:cNvPr id="303138" name="Freeform 34"/>
              <p:cNvSpPr>
                <a:spLocks/>
              </p:cNvSpPr>
              <p:nvPr/>
            </p:nvSpPr>
            <p:spPr bwMode="auto">
              <a:xfrm>
                <a:off x="3753" y="1139"/>
                <a:ext cx="168" cy="440"/>
              </a:xfrm>
              <a:custGeom>
                <a:avLst/>
                <a:gdLst/>
                <a:ahLst/>
                <a:cxnLst>
                  <a:cxn ang="0">
                    <a:pos x="116" y="150"/>
                  </a:cxn>
                  <a:cxn ang="0">
                    <a:pos x="153" y="29"/>
                  </a:cxn>
                  <a:cxn ang="0">
                    <a:pos x="198" y="0"/>
                  </a:cxn>
                  <a:cxn ang="0">
                    <a:pos x="270" y="43"/>
                  </a:cxn>
                  <a:cxn ang="0">
                    <a:pos x="240" y="128"/>
                  </a:cxn>
                  <a:cxn ang="0">
                    <a:pos x="189" y="193"/>
                  </a:cxn>
                  <a:cxn ang="0">
                    <a:pos x="168" y="265"/>
                  </a:cxn>
                  <a:cxn ang="0">
                    <a:pos x="168" y="372"/>
                  </a:cxn>
                  <a:cxn ang="0">
                    <a:pos x="219" y="536"/>
                  </a:cxn>
                  <a:cxn ang="0">
                    <a:pos x="299" y="708"/>
                  </a:cxn>
                  <a:cxn ang="0">
                    <a:pos x="336" y="773"/>
                  </a:cxn>
                  <a:cxn ang="0">
                    <a:pos x="322" y="844"/>
                  </a:cxn>
                  <a:cxn ang="0">
                    <a:pos x="270" y="851"/>
                  </a:cxn>
                  <a:cxn ang="0">
                    <a:pos x="168" y="851"/>
                  </a:cxn>
                  <a:cxn ang="0">
                    <a:pos x="44" y="879"/>
                  </a:cxn>
                  <a:cxn ang="0">
                    <a:pos x="0" y="879"/>
                  </a:cxn>
                  <a:cxn ang="0">
                    <a:pos x="7" y="801"/>
                  </a:cxn>
                  <a:cxn ang="0">
                    <a:pos x="44" y="794"/>
                  </a:cxn>
                  <a:cxn ang="0">
                    <a:pos x="212" y="794"/>
                  </a:cxn>
                  <a:cxn ang="0">
                    <a:pos x="240" y="787"/>
                  </a:cxn>
                  <a:cxn ang="0">
                    <a:pos x="263" y="765"/>
                  </a:cxn>
                  <a:cxn ang="0">
                    <a:pos x="233" y="666"/>
                  </a:cxn>
                  <a:cxn ang="0">
                    <a:pos x="182" y="550"/>
                  </a:cxn>
                  <a:cxn ang="0">
                    <a:pos x="138" y="458"/>
                  </a:cxn>
                  <a:cxn ang="0">
                    <a:pos x="116" y="358"/>
                  </a:cxn>
                  <a:cxn ang="0">
                    <a:pos x="109" y="258"/>
                  </a:cxn>
                  <a:cxn ang="0">
                    <a:pos x="109" y="193"/>
                  </a:cxn>
                  <a:cxn ang="0">
                    <a:pos x="116" y="150"/>
                  </a:cxn>
                </a:cxnLst>
                <a:rect l="0" t="0" r="r" b="b"/>
                <a:pathLst>
                  <a:path w="336" h="879">
                    <a:moveTo>
                      <a:pt x="116" y="150"/>
                    </a:moveTo>
                    <a:lnTo>
                      <a:pt x="153" y="29"/>
                    </a:lnTo>
                    <a:lnTo>
                      <a:pt x="198" y="0"/>
                    </a:lnTo>
                    <a:lnTo>
                      <a:pt x="270" y="43"/>
                    </a:lnTo>
                    <a:lnTo>
                      <a:pt x="240" y="128"/>
                    </a:lnTo>
                    <a:lnTo>
                      <a:pt x="189" y="193"/>
                    </a:lnTo>
                    <a:lnTo>
                      <a:pt x="168" y="265"/>
                    </a:lnTo>
                    <a:lnTo>
                      <a:pt x="168" y="372"/>
                    </a:lnTo>
                    <a:lnTo>
                      <a:pt x="219" y="536"/>
                    </a:lnTo>
                    <a:lnTo>
                      <a:pt x="299" y="708"/>
                    </a:lnTo>
                    <a:lnTo>
                      <a:pt x="336" y="773"/>
                    </a:lnTo>
                    <a:lnTo>
                      <a:pt x="322" y="844"/>
                    </a:lnTo>
                    <a:lnTo>
                      <a:pt x="270" y="851"/>
                    </a:lnTo>
                    <a:lnTo>
                      <a:pt x="168" y="851"/>
                    </a:lnTo>
                    <a:lnTo>
                      <a:pt x="44" y="879"/>
                    </a:lnTo>
                    <a:lnTo>
                      <a:pt x="0" y="879"/>
                    </a:lnTo>
                    <a:lnTo>
                      <a:pt x="7" y="801"/>
                    </a:lnTo>
                    <a:lnTo>
                      <a:pt x="44" y="794"/>
                    </a:lnTo>
                    <a:lnTo>
                      <a:pt x="212" y="794"/>
                    </a:lnTo>
                    <a:lnTo>
                      <a:pt x="240" y="787"/>
                    </a:lnTo>
                    <a:lnTo>
                      <a:pt x="263" y="765"/>
                    </a:lnTo>
                    <a:lnTo>
                      <a:pt x="233" y="666"/>
                    </a:lnTo>
                    <a:lnTo>
                      <a:pt x="182" y="550"/>
                    </a:lnTo>
                    <a:lnTo>
                      <a:pt x="138" y="458"/>
                    </a:lnTo>
                    <a:lnTo>
                      <a:pt x="116" y="358"/>
                    </a:lnTo>
                    <a:lnTo>
                      <a:pt x="109" y="258"/>
                    </a:lnTo>
                    <a:lnTo>
                      <a:pt x="109" y="193"/>
                    </a:lnTo>
                    <a:lnTo>
                      <a:pt x="116" y="150"/>
                    </a:lnTo>
                    <a:close/>
                  </a:path>
                </a:pathLst>
              </a:custGeom>
              <a:solidFill>
                <a:srgbClr val="000000"/>
              </a:solidFill>
              <a:ln w="9525">
                <a:noFill/>
                <a:round/>
                <a:headEnd/>
                <a:tailEnd/>
              </a:ln>
            </p:spPr>
            <p:txBody>
              <a:bodyPr/>
              <a:lstStyle/>
              <a:p>
                <a:endParaRPr lang="en-US"/>
              </a:p>
            </p:txBody>
          </p:sp>
          <p:sp>
            <p:nvSpPr>
              <p:cNvPr id="303139" name="Freeform 35"/>
              <p:cNvSpPr>
                <a:spLocks/>
              </p:cNvSpPr>
              <p:nvPr/>
            </p:nvSpPr>
            <p:spPr bwMode="auto">
              <a:xfrm>
                <a:off x="3855" y="469"/>
                <a:ext cx="556" cy="457"/>
              </a:xfrm>
              <a:custGeom>
                <a:avLst/>
                <a:gdLst/>
                <a:ahLst/>
                <a:cxnLst>
                  <a:cxn ang="0">
                    <a:pos x="22" y="820"/>
                  </a:cxn>
                  <a:cxn ang="0">
                    <a:pos x="0" y="863"/>
                  </a:cxn>
                  <a:cxn ang="0">
                    <a:pos x="36" y="913"/>
                  </a:cxn>
                  <a:cxn ang="0">
                    <a:pos x="79" y="913"/>
                  </a:cxn>
                  <a:cxn ang="0">
                    <a:pos x="264" y="863"/>
                  </a:cxn>
                  <a:cxn ang="0">
                    <a:pos x="435" y="770"/>
                  </a:cxn>
                  <a:cxn ang="0">
                    <a:pos x="586" y="671"/>
                  </a:cxn>
                  <a:cxn ang="0">
                    <a:pos x="792" y="514"/>
                  </a:cxn>
                  <a:cxn ang="0">
                    <a:pos x="942" y="356"/>
                  </a:cxn>
                  <a:cxn ang="0">
                    <a:pos x="1070" y="206"/>
                  </a:cxn>
                  <a:cxn ang="0">
                    <a:pos x="1113" y="92"/>
                  </a:cxn>
                  <a:cxn ang="0">
                    <a:pos x="1113" y="28"/>
                  </a:cxn>
                  <a:cxn ang="0">
                    <a:pos x="1056" y="0"/>
                  </a:cxn>
                  <a:cxn ang="0">
                    <a:pos x="978" y="7"/>
                  </a:cxn>
                  <a:cxn ang="0">
                    <a:pos x="949" y="106"/>
                  </a:cxn>
                  <a:cxn ang="0">
                    <a:pos x="963" y="171"/>
                  </a:cxn>
                  <a:cxn ang="0">
                    <a:pos x="985" y="228"/>
                  </a:cxn>
                  <a:cxn ang="0">
                    <a:pos x="935" y="313"/>
                  </a:cxn>
                  <a:cxn ang="0">
                    <a:pos x="814" y="413"/>
                  </a:cxn>
                  <a:cxn ang="0">
                    <a:pos x="678" y="521"/>
                  </a:cxn>
                  <a:cxn ang="0">
                    <a:pos x="520" y="607"/>
                  </a:cxn>
                  <a:cxn ang="0">
                    <a:pos x="371" y="706"/>
                  </a:cxn>
                  <a:cxn ang="0">
                    <a:pos x="214" y="763"/>
                  </a:cxn>
                  <a:cxn ang="0">
                    <a:pos x="121" y="778"/>
                  </a:cxn>
                  <a:cxn ang="0">
                    <a:pos x="22" y="820"/>
                  </a:cxn>
                </a:cxnLst>
                <a:rect l="0" t="0" r="r" b="b"/>
                <a:pathLst>
                  <a:path w="1113" h="913">
                    <a:moveTo>
                      <a:pt x="22" y="820"/>
                    </a:moveTo>
                    <a:lnTo>
                      <a:pt x="0" y="863"/>
                    </a:lnTo>
                    <a:lnTo>
                      <a:pt x="36" y="913"/>
                    </a:lnTo>
                    <a:lnTo>
                      <a:pt x="79" y="913"/>
                    </a:lnTo>
                    <a:lnTo>
                      <a:pt x="264" y="863"/>
                    </a:lnTo>
                    <a:lnTo>
                      <a:pt x="435" y="770"/>
                    </a:lnTo>
                    <a:lnTo>
                      <a:pt x="586" y="671"/>
                    </a:lnTo>
                    <a:lnTo>
                      <a:pt x="792" y="514"/>
                    </a:lnTo>
                    <a:lnTo>
                      <a:pt x="942" y="356"/>
                    </a:lnTo>
                    <a:lnTo>
                      <a:pt x="1070" y="206"/>
                    </a:lnTo>
                    <a:lnTo>
                      <a:pt x="1113" y="92"/>
                    </a:lnTo>
                    <a:lnTo>
                      <a:pt x="1113" y="28"/>
                    </a:lnTo>
                    <a:lnTo>
                      <a:pt x="1056" y="0"/>
                    </a:lnTo>
                    <a:lnTo>
                      <a:pt x="978" y="7"/>
                    </a:lnTo>
                    <a:lnTo>
                      <a:pt x="949" y="106"/>
                    </a:lnTo>
                    <a:lnTo>
                      <a:pt x="963" y="171"/>
                    </a:lnTo>
                    <a:lnTo>
                      <a:pt x="985" y="228"/>
                    </a:lnTo>
                    <a:lnTo>
                      <a:pt x="935" y="313"/>
                    </a:lnTo>
                    <a:lnTo>
                      <a:pt x="814" y="413"/>
                    </a:lnTo>
                    <a:lnTo>
                      <a:pt x="678" y="521"/>
                    </a:lnTo>
                    <a:lnTo>
                      <a:pt x="520" y="607"/>
                    </a:lnTo>
                    <a:lnTo>
                      <a:pt x="371" y="706"/>
                    </a:lnTo>
                    <a:lnTo>
                      <a:pt x="214" y="763"/>
                    </a:lnTo>
                    <a:lnTo>
                      <a:pt x="121" y="778"/>
                    </a:lnTo>
                    <a:lnTo>
                      <a:pt x="22" y="820"/>
                    </a:lnTo>
                    <a:close/>
                  </a:path>
                </a:pathLst>
              </a:custGeom>
              <a:solidFill>
                <a:srgbClr val="000000"/>
              </a:solidFill>
              <a:ln w="9525">
                <a:noFill/>
                <a:round/>
                <a:headEnd/>
                <a:tailEnd/>
              </a:ln>
            </p:spPr>
            <p:txBody>
              <a:bodyPr/>
              <a:lstStyle/>
              <a:p>
                <a:endParaRPr lang="en-US"/>
              </a:p>
            </p:txBody>
          </p:sp>
          <p:sp>
            <p:nvSpPr>
              <p:cNvPr id="303140" name="Freeform 36"/>
              <p:cNvSpPr>
                <a:spLocks/>
              </p:cNvSpPr>
              <p:nvPr/>
            </p:nvSpPr>
            <p:spPr bwMode="auto">
              <a:xfrm>
                <a:off x="3608" y="483"/>
                <a:ext cx="301" cy="467"/>
              </a:xfrm>
              <a:custGeom>
                <a:avLst/>
                <a:gdLst/>
                <a:ahLst/>
                <a:cxnLst>
                  <a:cxn ang="0">
                    <a:pos x="431" y="812"/>
                  </a:cxn>
                  <a:cxn ang="0">
                    <a:pos x="459" y="833"/>
                  </a:cxn>
                  <a:cxn ang="0">
                    <a:pos x="459" y="883"/>
                  </a:cxn>
                  <a:cxn ang="0">
                    <a:pos x="416" y="933"/>
                  </a:cxn>
                  <a:cxn ang="0">
                    <a:pos x="309" y="840"/>
                  </a:cxn>
                  <a:cxn ang="0">
                    <a:pos x="123" y="648"/>
                  </a:cxn>
                  <a:cxn ang="0">
                    <a:pos x="7" y="513"/>
                  </a:cxn>
                  <a:cxn ang="0">
                    <a:pos x="0" y="448"/>
                  </a:cxn>
                  <a:cxn ang="0">
                    <a:pos x="15" y="363"/>
                  </a:cxn>
                  <a:cxn ang="0">
                    <a:pos x="109" y="270"/>
                  </a:cxn>
                  <a:cxn ang="0">
                    <a:pos x="294" y="149"/>
                  </a:cxn>
                  <a:cxn ang="0">
                    <a:pos x="466" y="57"/>
                  </a:cxn>
                  <a:cxn ang="0">
                    <a:pos x="473" y="21"/>
                  </a:cxn>
                  <a:cxn ang="0">
                    <a:pos x="532" y="0"/>
                  </a:cxn>
                  <a:cxn ang="0">
                    <a:pos x="603" y="42"/>
                  </a:cxn>
                  <a:cxn ang="0">
                    <a:pos x="596" y="142"/>
                  </a:cxn>
                  <a:cxn ang="0">
                    <a:pos x="546" y="171"/>
                  </a:cxn>
                  <a:cxn ang="0">
                    <a:pos x="488" y="156"/>
                  </a:cxn>
                  <a:cxn ang="0">
                    <a:pos x="466" y="106"/>
                  </a:cxn>
                  <a:cxn ang="0">
                    <a:pos x="324" y="185"/>
                  </a:cxn>
                  <a:cxn ang="0">
                    <a:pos x="144" y="299"/>
                  </a:cxn>
                  <a:cxn ang="0">
                    <a:pos x="72" y="356"/>
                  </a:cxn>
                  <a:cxn ang="0">
                    <a:pos x="36" y="420"/>
                  </a:cxn>
                  <a:cxn ang="0">
                    <a:pos x="43" y="484"/>
                  </a:cxn>
                  <a:cxn ang="0">
                    <a:pos x="101" y="555"/>
                  </a:cxn>
                  <a:cxn ang="0">
                    <a:pos x="272" y="691"/>
                  </a:cxn>
                  <a:cxn ang="0">
                    <a:pos x="345" y="755"/>
                  </a:cxn>
                  <a:cxn ang="0">
                    <a:pos x="431" y="812"/>
                  </a:cxn>
                </a:cxnLst>
                <a:rect l="0" t="0" r="r" b="b"/>
                <a:pathLst>
                  <a:path w="603" h="933">
                    <a:moveTo>
                      <a:pt x="431" y="812"/>
                    </a:moveTo>
                    <a:lnTo>
                      <a:pt x="459" y="833"/>
                    </a:lnTo>
                    <a:lnTo>
                      <a:pt x="459" y="883"/>
                    </a:lnTo>
                    <a:lnTo>
                      <a:pt x="416" y="933"/>
                    </a:lnTo>
                    <a:lnTo>
                      <a:pt x="309" y="840"/>
                    </a:lnTo>
                    <a:lnTo>
                      <a:pt x="123" y="648"/>
                    </a:lnTo>
                    <a:lnTo>
                      <a:pt x="7" y="513"/>
                    </a:lnTo>
                    <a:lnTo>
                      <a:pt x="0" y="448"/>
                    </a:lnTo>
                    <a:lnTo>
                      <a:pt x="15" y="363"/>
                    </a:lnTo>
                    <a:lnTo>
                      <a:pt x="109" y="270"/>
                    </a:lnTo>
                    <a:lnTo>
                      <a:pt x="294" y="149"/>
                    </a:lnTo>
                    <a:lnTo>
                      <a:pt x="466" y="57"/>
                    </a:lnTo>
                    <a:lnTo>
                      <a:pt x="473" y="21"/>
                    </a:lnTo>
                    <a:lnTo>
                      <a:pt x="532" y="0"/>
                    </a:lnTo>
                    <a:lnTo>
                      <a:pt x="603" y="42"/>
                    </a:lnTo>
                    <a:lnTo>
                      <a:pt x="596" y="142"/>
                    </a:lnTo>
                    <a:lnTo>
                      <a:pt x="546" y="171"/>
                    </a:lnTo>
                    <a:lnTo>
                      <a:pt x="488" y="156"/>
                    </a:lnTo>
                    <a:lnTo>
                      <a:pt x="466" y="106"/>
                    </a:lnTo>
                    <a:lnTo>
                      <a:pt x="324" y="185"/>
                    </a:lnTo>
                    <a:lnTo>
                      <a:pt x="144" y="299"/>
                    </a:lnTo>
                    <a:lnTo>
                      <a:pt x="72" y="356"/>
                    </a:lnTo>
                    <a:lnTo>
                      <a:pt x="36" y="420"/>
                    </a:lnTo>
                    <a:lnTo>
                      <a:pt x="43" y="484"/>
                    </a:lnTo>
                    <a:lnTo>
                      <a:pt x="101" y="555"/>
                    </a:lnTo>
                    <a:lnTo>
                      <a:pt x="272" y="691"/>
                    </a:lnTo>
                    <a:lnTo>
                      <a:pt x="345" y="755"/>
                    </a:lnTo>
                    <a:lnTo>
                      <a:pt x="431" y="812"/>
                    </a:lnTo>
                    <a:close/>
                  </a:path>
                </a:pathLst>
              </a:custGeom>
              <a:solidFill>
                <a:srgbClr val="000000"/>
              </a:solidFill>
              <a:ln w="9525">
                <a:noFill/>
                <a:round/>
                <a:headEnd/>
                <a:tailEnd/>
              </a:ln>
            </p:spPr>
            <p:txBody>
              <a:bodyPr/>
              <a:lstStyle/>
              <a:p>
                <a:endParaRPr lang="en-US"/>
              </a:p>
            </p:txBody>
          </p:sp>
        </p:grpSp>
        <p:sp>
          <p:nvSpPr>
            <p:cNvPr id="303141" name="Freeform 37"/>
            <p:cNvSpPr>
              <a:spLocks/>
            </p:cNvSpPr>
            <p:nvPr/>
          </p:nvSpPr>
          <p:spPr bwMode="auto">
            <a:xfrm>
              <a:off x="3216" y="1344"/>
              <a:ext cx="576" cy="280"/>
            </a:xfrm>
            <a:custGeom>
              <a:avLst/>
              <a:gdLst/>
              <a:ahLst/>
              <a:cxnLst>
                <a:cxn ang="0">
                  <a:pos x="1070" y="270"/>
                </a:cxn>
                <a:cxn ang="0">
                  <a:pos x="1070" y="248"/>
                </a:cxn>
                <a:cxn ang="0">
                  <a:pos x="1048" y="227"/>
                </a:cxn>
                <a:cxn ang="0">
                  <a:pos x="856" y="161"/>
                </a:cxn>
                <a:cxn ang="0">
                  <a:pos x="649" y="108"/>
                </a:cxn>
                <a:cxn ang="0">
                  <a:pos x="535" y="54"/>
                </a:cxn>
                <a:cxn ang="0">
                  <a:pos x="564" y="33"/>
                </a:cxn>
                <a:cxn ang="0">
                  <a:pos x="652" y="71"/>
                </a:cxn>
                <a:cxn ang="0">
                  <a:pos x="685" y="97"/>
                </a:cxn>
                <a:cxn ang="0">
                  <a:pos x="820" y="118"/>
                </a:cxn>
                <a:cxn ang="0">
                  <a:pos x="927" y="151"/>
                </a:cxn>
                <a:cxn ang="0">
                  <a:pos x="1098" y="213"/>
                </a:cxn>
                <a:cxn ang="0">
                  <a:pos x="1152" y="234"/>
                </a:cxn>
                <a:cxn ang="0">
                  <a:pos x="1134" y="258"/>
                </a:cxn>
                <a:cxn ang="0">
                  <a:pos x="1088" y="345"/>
                </a:cxn>
                <a:cxn ang="0">
                  <a:pos x="1003" y="452"/>
                </a:cxn>
                <a:cxn ang="0">
                  <a:pos x="931" y="527"/>
                </a:cxn>
                <a:cxn ang="0">
                  <a:pos x="920" y="560"/>
                </a:cxn>
                <a:cxn ang="0">
                  <a:pos x="899" y="549"/>
                </a:cxn>
                <a:cxn ang="0">
                  <a:pos x="766" y="485"/>
                </a:cxn>
                <a:cxn ang="0">
                  <a:pos x="638" y="431"/>
                </a:cxn>
                <a:cxn ang="0">
                  <a:pos x="510" y="388"/>
                </a:cxn>
                <a:cxn ang="0">
                  <a:pos x="403" y="366"/>
                </a:cxn>
                <a:cxn ang="0">
                  <a:pos x="246" y="352"/>
                </a:cxn>
                <a:cxn ang="0">
                  <a:pos x="135" y="324"/>
                </a:cxn>
                <a:cxn ang="0">
                  <a:pos x="54" y="281"/>
                </a:cxn>
                <a:cxn ang="0">
                  <a:pos x="18" y="258"/>
                </a:cxn>
                <a:cxn ang="0">
                  <a:pos x="0" y="234"/>
                </a:cxn>
                <a:cxn ang="0">
                  <a:pos x="61" y="168"/>
                </a:cxn>
                <a:cxn ang="0">
                  <a:pos x="168" y="104"/>
                </a:cxn>
                <a:cxn ang="0">
                  <a:pos x="263" y="71"/>
                </a:cxn>
                <a:cxn ang="0">
                  <a:pos x="360" y="61"/>
                </a:cxn>
                <a:cxn ang="0">
                  <a:pos x="450" y="19"/>
                </a:cxn>
                <a:cxn ang="0">
                  <a:pos x="478" y="0"/>
                </a:cxn>
                <a:cxn ang="0">
                  <a:pos x="510" y="12"/>
                </a:cxn>
                <a:cxn ang="0">
                  <a:pos x="510" y="33"/>
                </a:cxn>
                <a:cxn ang="0">
                  <a:pos x="424" y="71"/>
                </a:cxn>
                <a:cxn ang="0">
                  <a:pos x="310" y="86"/>
                </a:cxn>
                <a:cxn ang="0">
                  <a:pos x="225" y="104"/>
                </a:cxn>
                <a:cxn ang="0">
                  <a:pos x="149" y="140"/>
                </a:cxn>
                <a:cxn ang="0">
                  <a:pos x="82" y="213"/>
                </a:cxn>
                <a:cxn ang="0">
                  <a:pos x="128" y="270"/>
                </a:cxn>
                <a:cxn ang="0">
                  <a:pos x="211" y="312"/>
                </a:cxn>
                <a:cxn ang="0">
                  <a:pos x="327" y="324"/>
                </a:cxn>
                <a:cxn ang="0">
                  <a:pos x="471" y="334"/>
                </a:cxn>
                <a:cxn ang="0">
                  <a:pos x="600" y="374"/>
                </a:cxn>
                <a:cxn ang="0">
                  <a:pos x="702" y="421"/>
                </a:cxn>
                <a:cxn ang="0">
                  <a:pos x="856" y="482"/>
                </a:cxn>
                <a:cxn ang="0">
                  <a:pos x="899" y="492"/>
                </a:cxn>
                <a:cxn ang="0">
                  <a:pos x="953" y="463"/>
                </a:cxn>
                <a:cxn ang="0">
                  <a:pos x="1006" y="395"/>
                </a:cxn>
                <a:cxn ang="0">
                  <a:pos x="1055" y="324"/>
                </a:cxn>
                <a:cxn ang="0">
                  <a:pos x="1070" y="270"/>
                </a:cxn>
              </a:cxnLst>
              <a:rect l="0" t="0" r="r" b="b"/>
              <a:pathLst>
                <a:path w="1152" h="560">
                  <a:moveTo>
                    <a:pt x="1070" y="270"/>
                  </a:moveTo>
                  <a:lnTo>
                    <a:pt x="1070" y="248"/>
                  </a:lnTo>
                  <a:lnTo>
                    <a:pt x="1048" y="227"/>
                  </a:lnTo>
                  <a:lnTo>
                    <a:pt x="856" y="161"/>
                  </a:lnTo>
                  <a:lnTo>
                    <a:pt x="649" y="108"/>
                  </a:lnTo>
                  <a:lnTo>
                    <a:pt x="535" y="54"/>
                  </a:lnTo>
                  <a:lnTo>
                    <a:pt x="564" y="33"/>
                  </a:lnTo>
                  <a:lnTo>
                    <a:pt x="652" y="71"/>
                  </a:lnTo>
                  <a:lnTo>
                    <a:pt x="685" y="97"/>
                  </a:lnTo>
                  <a:lnTo>
                    <a:pt x="820" y="118"/>
                  </a:lnTo>
                  <a:lnTo>
                    <a:pt x="927" y="151"/>
                  </a:lnTo>
                  <a:lnTo>
                    <a:pt x="1098" y="213"/>
                  </a:lnTo>
                  <a:lnTo>
                    <a:pt x="1152" y="234"/>
                  </a:lnTo>
                  <a:lnTo>
                    <a:pt x="1134" y="258"/>
                  </a:lnTo>
                  <a:lnTo>
                    <a:pt x="1088" y="345"/>
                  </a:lnTo>
                  <a:lnTo>
                    <a:pt x="1003" y="452"/>
                  </a:lnTo>
                  <a:lnTo>
                    <a:pt x="931" y="527"/>
                  </a:lnTo>
                  <a:lnTo>
                    <a:pt x="920" y="560"/>
                  </a:lnTo>
                  <a:lnTo>
                    <a:pt x="899" y="549"/>
                  </a:lnTo>
                  <a:lnTo>
                    <a:pt x="766" y="485"/>
                  </a:lnTo>
                  <a:lnTo>
                    <a:pt x="638" y="431"/>
                  </a:lnTo>
                  <a:lnTo>
                    <a:pt x="510" y="388"/>
                  </a:lnTo>
                  <a:lnTo>
                    <a:pt x="403" y="366"/>
                  </a:lnTo>
                  <a:lnTo>
                    <a:pt x="246" y="352"/>
                  </a:lnTo>
                  <a:lnTo>
                    <a:pt x="135" y="324"/>
                  </a:lnTo>
                  <a:lnTo>
                    <a:pt x="54" y="281"/>
                  </a:lnTo>
                  <a:lnTo>
                    <a:pt x="18" y="258"/>
                  </a:lnTo>
                  <a:lnTo>
                    <a:pt x="0" y="234"/>
                  </a:lnTo>
                  <a:lnTo>
                    <a:pt x="61" y="168"/>
                  </a:lnTo>
                  <a:lnTo>
                    <a:pt x="168" y="104"/>
                  </a:lnTo>
                  <a:lnTo>
                    <a:pt x="263" y="71"/>
                  </a:lnTo>
                  <a:lnTo>
                    <a:pt x="360" y="61"/>
                  </a:lnTo>
                  <a:lnTo>
                    <a:pt x="450" y="19"/>
                  </a:lnTo>
                  <a:lnTo>
                    <a:pt x="478" y="0"/>
                  </a:lnTo>
                  <a:lnTo>
                    <a:pt x="510" y="12"/>
                  </a:lnTo>
                  <a:lnTo>
                    <a:pt x="510" y="33"/>
                  </a:lnTo>
                  <a:lnTo>
                    <a:pt x="424" y="71"/>
                  </a:lnTo>
                  <a:lnTo>
                    <a:pt x="310" y="86"/>
                  </a:lnTo>
                  <a:lnTo>
                    <a:pt x="225" y="104"/>
                  </a:lnTo>
                  <a:lnTo>
                    <a:pt x="149" y="140"/>
                  </a:lnTo>
                  <a:lnTo>
                    <a:pt x="82" y="213"/>
                  </a:lnTo>
                  <a:lnTo>
                    <a:pt x="128" y="270"/>
                  </a:lnTo>
                  <a:lnTo>
                    <a:pt x="211" y="312"/>
                  </a:lnTo>
                  <a:lnTo>
                    <a:pt x="327" y="324"/>
                  </a:lnTo>
                  <a:lnTo>
                    <a:pt x="471" y="334"/>
                  </a:lnTo>
                  <a:lnTo>
                    <a:pt x="600" y="374"/>
                  </a:lnTo>
                  <a:lnTo>
                    <a:pt x="702" y="421"/>
                  </a:lnTo>
                  <a:lnTo>
                    <a:pt x="856" y="482"/>
                  </a:lnTo>
                  <a:lnTo>
                    <a:pt x="899" y="492"/>
                  </a:lnTo>
                  <a:lnTo>
                    <a:pt x="953" y="463"/>
                  </a:lnTo>
                  <a:lnTo>
                    <a:pt x="1006" y="395"/>
                  </a:lnTo>
                  <a:lnTo>
                    <a:pt x="1055" y="324"/>
                  </a:lnTo>
                  <a:lnTo>
                    <a:pt x="1070" y="270"/>
                  </a:lnTo>
                  <a:close/>
                </a:path>
              </a:pathLst>
            </a:custGeom>
            <a:solidFill>
              <a:schemeClr val="accent1"/>
            </a:solidFill>
            <a:ln w="9525">
              <a:noFill/>
              <a:round/>
              <a:headEnd/>
              <a:tailEnd/>
            </a:ln>
          </p:spPr>
          <p:txBody>
            <a:bodyPr/>
            <a:lstStyle/>
            <a:p>
              <a:endParaRPr lang="en-US"/>
            </a:p>
          </p:txBody>
        </p:sp>
        <p:sp>
          <p:nvSpPr>
            <p:cNvPr id="303142" name="Freeform 38"/>
            <p:cNvSpPr>
              <a:spLocks/>
            </p:cNvSpPr>
            <p:nvPr/>
          </p:nvSpPr>
          <p:spPr bwMode="auto">
            <a:xfrm>
              <a:off x="3984" y="1296"/>
              <a:ext cx="711" cy="303"/>
            </a:xfrm>
            <a:custGeom>
              <a:avLst/>
              <a:gdLst/>
              <a:ahLst/>
              <a:cxnLst>
                <a:cxn ang="0">
                  <a:pos x="937" y="61"/>
                </a:cxn>
                <a:cxn ang="0">
                  <a:pos x="1087" y="127"/>
                </a:cxn>
                <a:cxn ang="0">
                  <a:pos x="1208" y="195"/>
                </a:cxn>
                <a:cxn ang="0">
                  <a:pos x="1357" y="245"/>
                </a:cxn>
                <a:cxn ang="0">
                  <a:pos x="1421" y="267"/>
                </a:cxn>
                <a:cxn ang="0">
                  <a:pos x="1421" y="304"/>
                </a:cxn>
                <a:cxn ang="0">
                  <a:pos x="1379" y="335"/>
                </a:cxn>
                <a:cxn ang="0">
                  <a:pos x="1246" y="365"/>
                </a:cxn>
                <a:cxn ang="0">
                  <a:pos x="1054" y="450"/>
                </a:cxn>
                <a:cxn ang="0">
                  <a:pos x="833" y="537"/>
                </a:cxn>
                <a:cxn ang="0">
                  <a:pos x="673" y="592"/>
                </a:cxn>
                <a:cxn ang="0">
                  <a:pos x="626" y="606"/>
                </a:cxn>
                <a:cxn ang="0">
                  <a:pos x="541" y="602"/>
                </a:cxn>
                <a:cxn ang="0">
                  <a:pos x="481" y="573"/>
                </a:cxn>
                <a:cxn ang="0">
                  <a:pos x="356" y="472"/>
                </a:cxn>
                <a:cxn ang="0">
                  <a:pos x="270" y="401"/>
                </a:cxn>
                <a:cxn ang="0">
                  <a:pos x="163" y="354"/>
                </a:cxn>
                <a:cxn ang="0">
                  <a:pos x="64" y="299"/>
                </a:cxn>
                <a:cxn ang="0">
                  <a:pos x="0" y="281"/>
                </a:cxn>
                <a:cxn ang="0">
                  <a:pos x="0" y="250"/>
                </a:cxn>
                <a:cxn ang="0">
                  <a:pos x="68" y="217"/>
                </a:cxn>
                <a:cxn ang="0">
                  <a:pos x="206" y="158"/>
                </a:cxn>
                <a:cxn ang="0">
                  <a:pos x="377" y="118"/>
                </a:cxn>
                <a:cxn ang="0">
                  <a:pos x="555" y="87"/>
                </a:cxn>
                <a:cxn ang="0">
                  <a:pos x="723" y="54"/>
                </a:cxn>
                <a:cxn ang="0">
                  <a:pos x="844" y="43"/>
                </a:cxn>
                <a:cxn ang="0">
                  <a:pos x="937" y="0"/>
                </a:cxn>
                <a:cxn ang="0">
                  <a:pos x="980" y="0"/>
                </a:cxn>
                <a:cxn ang="0">
                  <a:pos x="980" y="43"/>
                </a:cxn>
                <a:cxn ang="0">
                  <a:pos x="844" y="73"/>
                </a:cxn>
                <a:cxn ang="0">
                  <a:pos x="733" y="87"/>
                </a:cxn>
                <a:cxn ang="0">
                  <a:pos x="584" y="104"/>
                </a:cxn>
                <a:cxn ang="0">
                  <a:pos x="398" y="130"/>
                </a:cxn>
                <a:cxn ang="0">
                  <a:pos x="267" y="173"/>
                </a:cxn>
                <a:cxn ang="0">
                  <a:pos x="160" y="205"/>
                </a:cxn>
                <a:cxn ang="0">
                  <a:pos x="78" y="245"/>
                </a:cxn>
                <a:cxn ang="0">
                  <a:pos x="89" y="267"/>
                </a:cxn>
                <a:cxn ang="0">
                  <a:pos x="192" y="321"/>
                </a:cxn>
                <a:cxn ang="0">
                  <a:pos x="310" y="386"/>
                </a:cxn>
                <a:cxn ang="0">
                  <a:pos x="377" y="433"/>
                </a:cxn>
                <a:cxn ang="0">
                  <a:pos x="467" y="509"/>
                </a:cxn>
                <a:cxn ang="0">
                  <a:pos x="531" y="559"/>
                </a:cxn>
                <a:cxn ang="0">
                  <a:pos x="595" y="580"/>
                </a:cxn>
                <a:cxn ang="0">
                  <a:pos x="616" y="573"/>
                </a:cxn>
                <a:cxn ang="0">
                  <a:pos x="747" y="530"/>
                </a:cxn>
                <a:cxn ang="0">
                  <a:pos x="887" y="483"/>
                </a:cxn>
                <a:cxn ang="0">
                  <a:pos x="1015" y="429"/>
                </a:cxn>
                <a:cxn ang="0">
                  <a:pos x="1153" y="368"/>
                </a:cxn>
                <a:cxn ang="0">
                  <a:pos x="1229" y="335"/>
                </a:cxn>
                <a:cxn ang="0">
                  <a:pos x="1300" y="314"/>
                </a:cxn>
                <a:cxn ang="0">
                  <a:pos x="1343" y="299"/>
                </a:cxn>
                <a:cxn ang="0">
                  <a:pos x="1332" y="278"/>
                </a:cxn>
                <a:cxn ang="0">
                  <a:pos x="1300" y="260"/>
                </a:cxn>
                <a:cxn ang="0">
                  <a:pos x="1175" y="212"/>
                </a:cxn>
                <a:cxn ang="0">
                  <a:pos x="1044" y="148"/>
                </a:cxn>
                <a:cxn ang="0">
                  <a:pos x="968" y="104"/>
                </a:cxn>
                <a:cxn ang="0">
                  <a:pos x="937" y="61"/>
                </a:cxn>
              </a:cxnLst>
              <a:rect l="0" t="0" r="r" b="b"/>
              <a:pathLst>
                <a:path w="1421" h="606">
                  <a:moveTo>
                    <a:pt x="937" y="61"/>
                  </a:moveTo>
                  <a:lnTo>
                    <a:pt x="1087" y="127"/>
                  </a:lnTo>
                  <a:lnTo>
                    <a:pt x="1208" y="195"/>
                  </a:lnTo>
                  <a:lnTo>
                    <a:pt x="1357" y="245"/>
                  </a:lnTo>
                  <a:lnTo>
                    <a:pt x="1421" y="267"/>
                  </a:lnTo>
                  <a:lnTo>
                    <a:pt x="1421" y="304"/>
                  </a:lnTo>
                  <a:lnTo>
                    <a:pt x="1379" y="335"/>
                  </a:lnTo>
                  <a:lnTo>
                    <a:pt x="1246" y="365"/>
                  </a:lnTo>
                  <a:lnTo>
                    <a:pt x="1054" y="450"/>
                  </a:lnTo>
                  <a:lnTo>
                    <a:pt x="833" y="537"/>
                  </a:lnTo>
                  <a:lnTo>
                    <a:pt x="673" y="592"/>
                  </a:lnTo>
                  <a:lnTo>
                    <a:pt x="626" y="606"/>
                  </a:lnTo>
                  <a:lnTo>
                    <a:pt x="541" y="602"/>
                  </a:lnTo>
                  <a:lnTo>
                    <a:pt x="481" y="573"/>
                  </a:lnTo>
                  <a:lnTo>
                    <a:pt x="356" y="472"/>
                  </a:lnTo>
                  <a:lnTo>
                    <a:pt x="270" y="401"/>
                  </a:lnTo>
                  <a:lnTo>
                    <a:pt x="163" y="354"/>
                  </a:lnTo>
                  <a:lnTo>
                    <a:pt x="64" y="299"/>
                  </a:lnTo>
                  <a:lnTo>
                    <a:pt x="0" y="281"/>
                  </a:lnTo>
                  <a:lnTo>
                    <a:pt x="0" y="250"/>
                  </a:lnTo>
                  <a:lnTo>
                    <a:pt x="68" y="217"/>
                  </a:lnTo>
                  <a:lnTo>
                    <a:pt x="206" y="158"/>
                  </a:lnTo>
                  <a:lnTo>
                    <a:pt x="377" y="118"/>
                  </a:lnTo>
                  <a:lnTo>
                    <a:pt x="555" y="87"/>
                  </a:lnTo>
                  <a:lnTo>
                    <a:pt x="723" y="54"/>
                  </a:lnTo>
                  <a:lnTo>
                    <a:pt x="844" y="43"/>
                  </a:lnTo>
                  <a:lnTo>
                    <a:pt x="937" y="0"/>
                  </a:lnTo>
                  <a:lnTo>
                    <a:pt x="980" y="0"/>
                  </a:lnTo>
                  <a:lnTo>
                    <a:pt x="980" y="43"/>
                  </a:lnTo>
                  <a:lnTo>
                    <a:pt x="844" y="73"/>
                  </a:lnTo>
                  <a:lnTo>
                    <a:pt x="733" y="87"/>
                  </a:lnTo>
                  <a:lnTo>
                    <a:pt x="584" y="104"/>
                  </a:lnTo>
                  <a:lnTo>
                    <a:pt x="398" y="130"/>
                  </a:lnTo>
                  <a:lnTo>
                    <a:pt x="267" y="173"/>
                  </a:lnTo>
                  <a:lnTo>
                    <a:pt x="160" y="205"/>
                  </a:lnTo>
                  <a:lnTo>
                    <a:pt x="78" y="245"/>
                  </a:lnTo>
                  <a:lnTo>
                    <a:pt x="89" y="267"/>
                  </a:lnTo>
                  <a:lnTo>
                    <a:pt x="192" y="321"/>
                  </a:lnTo>
                  <a:lnTo>
                    <a:pt x="310" y="386"/>
                  </a:lnTo>
                  <a:lnTo>
                    <a:pt x="377" y="433"/>
                  </a:lnTo>
                  <a:lnTo>
                    <a:pt x="467" y="509"/>
                  </a:lnTo>
                  <a:lnTo>
                    <a:pt x="531" y="559"/>
                  </a:lnTo>
                  <a:lnTo>
                    <a:pt x="595" y="580"/>
                  </a:lnTo>
                  <a:lnTo>
                    <a:pt x="616" y="573"/>
                  </a:lnTo>
                  <a:lnTo>
                    <a:pt x="747" y="530"/>
                  </a:lnTo>
                  <a:lnTo>
                    <a:pt x="887" y="483"/>
                  </a:lnTo>
                  <a:lnTo>
                    <a:pt x="1015" y="429"/>
                  </a:lnTo>
                  <a:lnTo>
                    <a:pt x="1153" y="368"/>
                  </a:lnTo>
                  <a:lnTo>
                    <a:pt x="1229" y="335"/>
                  </a:lnTo>
                  <a:lnTo>
                    <a:pt x="1300" y="314"/>
                  </a:lnTo>
                  <a:lnTo>
                    <a:pt x="1343" y="299"/>
                  </a:lnTo>
                  <a:lnTo>
                    <a:pt x="1332" y="278"/>
                  </a:lnTo>
                  <a:lnTo>
                    <a:pt x="1300" y="260"/>
                  </a:lnTo>
                  <a:lnTo>
                    <a:pt x="1175" y="212"/>
                  </a:lnTo>
                  <a:lnTo>
                    <a:pt x="1044" y="148"/>
                  </a:lnTo>
                  <a:lnTo>
                    <a:pt x="968" y="104"/>
                  </a:lnTo>
                  <a:lnTo>
                    <a:pt x="937" y="61"/>
                  </a:lnTo>
                  <a:close/>
                </a:path>
              </a:pathLst>
            </a:custGeom>
            <a:solidFill>
              <a:schemeClr val="accent2"/>
            </a:solidFill>
            <a:ln w="9525">
              <a:noFill/>
              <a:round/>
              <a:headEnd/>
              <a:tailEnd/>
            </a:ln>
          </p:spPr>
          <p:txBody>
            <a:bodyPr/>
            <a:lstStyle/>
            <a:p>
              <a:endParaRPr lang="en-US"/>
            </a:p>
          </p:txBody>
        </p:sp>
        <p:sp>
          <p:nvSpPr>
            <p:cNvPr id="303143" name="Freeform 39"/>
            <p:cNvSpPr>
              <a:spLocks/>
            </p:cNvSpPr>
            <p:nvPr/>
          </p:nvSpPr>
          <p:spPr bwMode="auto">
            <a:xfrm>
              <a:off x="5040" y="1488"/>
              <a:ext cx="549" cy="275"/>
            </a:xfrm>
            <a:custGeom>
              <a:avLst/>
              <a:gdLst/>
              <a:ahLst/>
              <a:cxnLst>
                <a:cxn ang="0">
                  <a:pos x="392" y="33"/>
                </a:cxn>
                <a:cxn ang="0">
                  <a:pos x="318" y="26"/>
                </a:cxn>
                <a:cxn ang="0">
                  <a:pos x="226" y="47"/>
                </a:cxn>
                <a:cxn ang="0">
                  <a:pos x="72" y="102"/>
                </a:cxn>
                <a:cxn ang="0">
                  <a:pos x="29" y="76"/>
                </a:cxn>
                <a:cxn ang="0">
                  <a:pos x="193" y="26"/>
                </a:cxn>
                <a:cxn ang="0">
                  <a:pos x="318" y="0"/>
                </a:cxn>
                <a:cxn ang="0">
                  <a:pos x="404" y="0"/>
                </a:cxn>
                <a:cxn ang="0">
                  <a:pos x="499" y="22"/>
                </a:cxn>
                <a:cxn ang="0">
                  <a:pos x="643" y="90"/>
                </a:cxn>
                <a:cxn ang="0">
                  <a:pos x="810" y="151"/>
                </a:cxn>
                <a:cxn ang="0">
                  <a:pos x="1002" y="206"/>
                </a:cxn>
                <a:cxn ang="0">
                  <a:pos x="1099" y="238"/>
                </a:cxn>
                <a:cxn ang="0">
                  <a:pos x="1087" y="271"/>
                </a:cxn>
                <a:cxn ang="0">
                  <a:pos x="1038" y="318"/>
                </a:cxn>
                <a:cxn ang="0">
                  <a:pos x="942" y="328"/>
                </a:cxn>
                <a:cxn ang="0">
                  <a:pos x="693" y="372"/>
                </a:cxn>
                <a:cxn ang="0">
                  <a:pos x="535" y="404"/>
                </a:cxn>
                <a:cxn ang="0">
                  <a:pos x="446" y="444"/>
                </a:cxn>
                <a:cxn ang="0">
                  <a:pos x="342" y="502"/>
                </a:cxn>
                <a:cxn ang="0">
                  <a:pos x="311" y="541"/>
                </a:cxn>
                <a:cxn ang="0">
                  <a:pos x="247" y="552"/>
                </a:cxn>
                <a:cxn ang="0">
                  <a:pos x="204" y="552"/>
                </a:cxn>
                <a:cxn ang="0">
                  <a:pos x="114" y="476"/>
                </a:cxn>
                <a:cxn ang="0">
                  <a:pos x="62" y="415"/>
                </a:cxn>
                <a:cxn ang="0">
                  <a:pos x="0" y="379"/>
                </a:cxn>
                <a:cxn ang="0">
                  <a:pos x="72" y="350"/>
                </a:cxn>
                <a:cxn ang="0">
                  <a:pos x="129" y="411"/>
                </a:cxn>
                <a:cxn ang="0">
                  <a:pos x="190" y="479"/>
                </a:cxn>
                <a:cxn ang="0">
                  <a:pos x="226" y="502"/>
                </a:cxn>
                <a:cxn ang="0">
                  <a:pos x="275" y="498"/>
                </a:cxn>
                <a:cxn ang="0">
                  <a:pos x="361" y="455"/>
                </a:cxn>
                <a:cxn ang="0">
                  <a:pos x="461" y="404"/>
                </a:cxn>
                <a:cxn ang="0">
                  <a:pos x="553" y="361"/>
                </a:cxn>
                <a:cxn ang="0">
                  <a:pos x="671" y="340"/>
                </a:cxn>
                <a:cxn ang="0">
                  <a:pos x="821" y="318"/>
                </a:cxn>
                <a:cxn ang="0">
                  <a:pos x="949" y="303"/>
                </a:cxn>
                <a:cxn ang="0">
                  <a:pos x="981" y="293"/>
                </a:cxn>
                <a:cxn ang="0">
                  <a:pos x="1006" y="260"/>
                </a:cxn>
                <a:cxn ang="0">
                  <a:pos x="885" y="210"/>
                </a:cxn>
                <a:cxn ang="0">
                  <a:pos x="757" y="166"/>
                </a:cxn>
                <a:cxn ang="0">
                  <a:pos x="565" y="90"/>
                </a:cxn>
                <a:cxn ang="0">
                  <a:pos x="471" y="57"/>
                </a:cxn>
                <a:cxn ang="0">
                  <a:pos x="446" y="36"/>
                </a:cxn>
                <a:cxn ang="0">
                  <a:pos x="392" y="33"/>
                </a:cxn>
              </a:cxnLst>
              <a:rect l="0" t="0" r="r" b="b"/>
              <a:pathLst>
                <a:path w="1099" h="552">
                  <a:moveTo>
                    <a:pt x="392" y="33"/>
                  </a:moveTo>
                  <a:lnTo>
                    <a:pt x="318" y="26"/>
                  </a:lnTo>
                  <a:lnTo>
                    <a:pt x="226" y="47"/>
                  </a:lnTo>
                  <a:lnTo>
                    <a:pt x="72" y="102"/>
                  </a:lnTo>
                  <a:lnTo>
                    <a:pt x="29" y="76"/>
                  </a:lnTo>
                  <a:lnTo>
                    <a:pt x="193" y="26"/>
                  </a:lnTo>
                  <a:lnTo>
                    <a:pt x="318" y="0"/>
                  </a:lnTo>
                  <a:lnTo>
                    <a:pt x="404" y="0"/>
                  </a:lnTo>
                  <a:lnTo>
                    <a:pt x="499" y="22"/>
                  </a:lnTo>
                  <a:lnTo>
                    <a:pt x="643" y="90"/>
                  </a:lnTo>
                  <a:lnTo>
                    <a:pt x="810" y="151"/>
                  </a:lnTo>
                  <a:lnTo>
                    <a:pt x="1002" y="206"/>
                  </a:lnTo>
                  <a:lnTo>
                    <a:pt x="1099" y="238"/>
                  </a:lnTo>
                  <a:lnTo>
                    <a:pt x="1087" y="271"/>
                  </a:lnTo>
                  <a:lnTo>
                    <a:pt x="1038" y="318"/>
                  </a:lnTo>
                  <a:lnTo>
                    <a:pt x="942" y="328"/>
                  </a:lnTo>
                  <a:lnTo>
                    <a:pt x="693" y="372"/>
                  </a:lnTo>
                  <a:lnTo>
                    <a:pt x="535" y="404"/>
                  </a:lnTo>
                  <a:lnTo>
                    <a:pt x="446" y="444"/>
                  </a:lnTo>
                  <a:lnTo>
                    <a:pt x="342" y="502"/>
                  </a:lnTo>
                  <a:lnTo>
                    <a:pt x="311" y="541"/>
                  </a:lnTo>
                  <a:lnTo>
                    <a:pt x="247" y="552"/>
                  </a:lnTo>
                  <a:lnTo>
                    <a:pt x="204" y="552"/>
                  </a:lnTo>
                  <a:lnTo>
                    <a:pt x="114" y="476"/>
                  </a:lnTo>
                  <a:lnTo>
                    <a:pt x="62" y="415"/>
                  </a:lnTo>
                  <a:lnTo>
                    <a:pt x="0" y="379"/>
                  </a:lnTo>
                  <a:lnTo>
                    <a:pt x="72" y="350"/>
                  </a:lnTo>
                  <a:lnTo>
                    <a:pt x="129" y="411"/>
                  </a:lnTo>
                  <a:lnTo>
                    <a:pt x="190" y="479"/>
                  </a:lnTo>
                  <a:lnTo>
                    <a:pt x="226" y="502"/>
                  </a:lnTo>
                  <a:lnTo>
                    <a:pt x="275" y="498"/>
                  </a:lnTo>
                  <a:lnTo>
                    <a:pt x="361" y="455"/>
                  </a:lnTo>
                  <a:lnTo>
                    <a:pt x="461" y="404"/>
                  </a:lnTo>
                  <a:lnTo>
                    <a:pt x="553" y="361"/>
                  </a:lnTo>
                  <a:lnTo>
                    <a:pt x="671" y="340"/>
                  </a:lnTo>
                  <a:lnTo>
                    <a:pt x="821" y="318"/>
                  </a:lnTo>
                  <a:lnTo>
                    <a:pt x="949" y="303"/>
                  </a:lnTo>
                  <a:lnTo>
                    <a:pt x="981" y="293"/>
                  </a:lnTo>
                  <a:lnTo>
                    <a:pt x="1006" y="260"/>
                  </a:lnTo>
                  <a:lnTo>
                    <a:pt x="885" y="210"/>
                  </a:lnTo>
                  <a:lnTo>
                    <a:pt x="757" y="166"/>
                  </a:lnTo>
                  <a:lnTo>
                    <a:pt x="565" y="90"/>
                  </a:lnTo>
                  <a:lnTo>
                    <a:pt x="471" y="57"/>
                  </a:lnTo>
                  <a:lnTo>
                    <a:pt x="446" y="36"/>
                  </a:lnTo>
                  <a:lnTo>
                    <a:pt x="392" y="33"/>
                  </a:lnTo>
                  <a:close/>
                </a:path>
              </a:pathLst>
            </a:custGeom>
            <a:solidFill>
              <a:srgbClr val="000000"/>
            </a:solidFill>
            <a:ln w="9525">
              <a:noFill/>
              <a:round/>
              <a:headEnd/>
              <a:tailEnd/>
            </a:ln>
          </p:spPr>
          <p:txBody>
            <a:bodyPr/>
            <a:lstStyle/>
            <a:p>
              <a:endParaRPr lang="en-US"/>
            </a:p>
          </p:txBody>
        </p:sp>
        <p:sp>
          <p:nvSpPr>
            <p:cNvPr id="303144" name="Freeform 40"/>
            <p:cNvSpPr>
              <a:spLocks/>
            </p:cNvSpPr>
            <p:nvPr/>
          </p:nvSpPr>
          <p:spPr bwMode="auto">
            <a:xfrm>
              <a:off x="4704" y="1728"/>
              <a:ext cx="548" cy="261"/>
            </a:xfrm>
            <a:custGeom>
              <a:avLst/>
              <a:gdLst/>
              <a:ahLst/>
              <a:cxnLst>
                <a:cxn ang="0">
                  <a:pos x="71" y="162"/>
                </a:cxn>
                <a:cxn ang="0">
                  <a:pos x="83" y="68"/>
                </a:cxn>
                <a:cxn ang="0">
                  <a:pos x="107" y="21"/>
                </a:cxn>
                <a:cxn ang="0">
                  <a:pos x="64" y="0"/>
                </a:cxn>
                <a:cxn ang="0">
                  <a:pos x="28" y="97"/>
                </a:cxn>
                <a:cxn ang="0">
                  <a:pos x="28" y="249"/>
                </a:cxn>
                <a:cxn ang="0">
                  <a:pos x="0" y="346"/>
                </a:cxn>
                <a:cxn ang="0">
                  <a:pos x="11" y="382"/>
                </a:cxn>
                <a:cxn ang="0">
                  <a:pos x="83" y="422"/>
                </a:cxn>
                <a:cxn ang="0">
                  <a:pos x="225" y="436"/>
                </a:cxn>
                <a:cxn ang="0">
                  <a:pos x="457" y="447"/>
                </a:cxn>
                <a:cxn ang="0">
                  <a:pos x="638" y="454"/>
                </a:cxn>
                <a:cxn ang="0">
                  <a:pos x="853" y="490"/>
                </a:cxn>
                <a:cxn ang="0">
                  <a:pos x="1063" y="523"/>
                </a:cxn>
                <a:cxn ang="0">
                  <a:pos x="1096" y="511"/>
                </a:cxn>
                <a:cxn ang="0">
                  <a:pos x="1084" y="476"/>
                </a:cxn>
                <a:cxn ang="0">
                  <a:pos x="989" y="318"/>
                </a:cxn>
                <a:cxn ang="0">
                  <a:pos x="946" y="216"/>
                </a:cxn>
                <a:cxn ang="0">
                  <a:pos x="913" y="111"/>
                </a:cxn>
                <a:cxn ang="0">
                  <a:pos x="903" y="90"/>
                </a:cxn>
                <a:cxn ang="0">
                  <a:pos x="875" y="122"/>
                </a:cxn>
                <a:cxn ang="0">
                  <a:pos x="892" y="205"/>
                </a:cxn>
                <a:cxn ang="0">
                  <a:pos x="939" y="306"/>
                </a:cxn>
                <a:cxn ang="0">
                  <a:pos x="989" y="393"/>
                </a:cxn>
                <a:cxn ang="0">
                  <a:pos x="1013" y="466"/>
                </a:cxn>
                <a:cxn ang="0">
                  <a:pos x="999" y="476"/>
                </a:cxn>
                <a:cxn ang="0">
                  <a:pos x="853" y="454"/>
                </a:cxn>
                <a:cxn ang="0">
                  <a:pos x="688" y="422"/>
                </a:cxn>
                <a:cxn ang="0">
                  <a:pos x="507" y="400"/>
                </a:cxn>
                <a:cxn ang="0">
                  <a:pos x="313" y="400"/>
                </a:cxn>
                <a:cxn ang="0">
                  <a:pos x="189" y="393"/>
                </a:cxn>
                <a:cxn ang="0">
                  <a:pos x="93" y="360"/>
                </a:cxn>
                <a:cxn ang="0">
                  <a:pos x="43" y="335"/>
                </a:cxn>
                <a:cxn ang="0">
                  <a:pos x="54" y="281"/>
                </a:cxn>
                <a:cxn ang="0">
                  <a:pos x="75" y="242"/>
                </a:cxn>
                <a:cxn ang="0">
                  <a:pos x="75" y="205"/>
                </a:cxn>
                <a:cxn ang="0">
                  <a:pos x="71" y="162"/>
                </a:cxn>
              </a:cxnLst>
              <a:rect l="0" t="0" r="r" b="b"/>
              <a:pathLst>
                <a:path w="1096" h="523">
                  <a:moveTo>
                    <a:pt x="71" y="162"/>
                  </a:moveTo>
                  <a:lnTo>
                    <a:pt x="83" y="68"/>
                  </a:lnTo>
                  <a:lnTo>
                    <a:pt x="107" y="21"/>
                  </a:lnTo>
                  <a:lnTo>
                    <a:pt x="64" y="0"/>
                  </a:lnTo>
                  <a:lnTo>
                    <a:pt x="28" y="97"/>
                  </a:lnTo>
                  <a:lnTo>
                    <a:pt x="28" y="249"/>
                  </a:lnTo>
                  <a:lnTo>
                    <a:pt x="0" y="346"/>
                  </a:lnTo>
                  <a:lnTo>
                    <a:pt x="11" y="382"/>
                  </a:lnTo>
                  <a:lnTo>
                    <a:pt x="83" y="422"/>
                  </a:lnTo>
                  <a:lnTo>
                    <a:pt x="225" y="436"/>
                  </a:lnTo>
                  <a:lnTo>
                    <a:pt x="457" y="447"/>
                  </a:lnTo>
                  <a:lnTo>
                    <a:pt x="638" y="454"/>
                  </a:lnTo>
                  <a:lnTo>
                    <a:pt x="853" y="490"/>
                  </a:lnTo>
                  <a:lnTo>
                    <a:pt x="1063" y="523"/>
                  </a:lnTo>
                  <a:lnTo>
                    <a:pt x="1096" y="511"/>
                  </a:lnTo>
                  <a:lnTo>
                    <a:pt x="1084" y="476"/>
                  </a:lnTo>
                  <a:lnTo>
                    <a:pt x="989" y="318"/>
                  </a:lnTo>
                  <a:lnTo>
                    <a:pt x="946" y="216"/>
                  </a:lnTo>
                  <a:lnTo>
                    <a:pt x="913" y="111"/>
                  </a:lnTo>
                  <a:lnTo>
                    <a:pt x="903" y="90"/>
                  </a:lnTo>
                  <a:lnTo>
                    <a:pt x="875" y="122"/>
                  </a:lnTo>
                  <a:lnTo>
                    <a:pt x="892" y="205"/>
                  </a:lnTo>
                  <a:lnTo>
                    <a:pt x="939" y="306"/>
                  </a:lnTo>
                  <a:lnTo>
                    <a:pt x="989" y="393"/>
                  </a:lnTo>
                  <a:lnTo>
                    <a:pt x="1013" y="466"/>
                  </a:lnTo>
                  <a:lnTo>
                    <a:pt x="999" y="476"/>
                  </a:lnTo>
                  <a:lnTo>
                    <a:pt x="853" y="454"/>
                  </a:lnTo>
                  <a:lnTo>
                    <a:pt x="688" y="422"/>
                  </a:lnTo>
                  <a:lnTo>
                    <a:pt x="507" y="400"/>
                  </a:lnTo>
                  <a:lnTo>
                    <a:pt x="313" y="400"/>
                  </a:lnTo>
                  <a:lnTo>
                    <a:pt x="189" y="393"/>
                  </a:lnTo>
                  <a:lnTo>
                    <a:pt x="93" y="360"/>
                  </a:lnTo>
                  <a:lnTo>
                    <a:pt x="43" y="335"/>
                  </a:lnTo>
                  <a:lnTo>
                    <a:pt x="54" y="281"/>
                  </a:lnTo>
                  <a:lnTo>
                    <a:pt x="75" y="242"/>
                  </a:lnTo>
                  <a:lnTo>
                    <a:pt x="75" y="205"/>
                  </a:lnTo>
                  <a:lnTo>
                    <a:pt x="71" y="162"/>
                  </a:lnTo>
                  <a:close/>
                </a:path>
              </a:pathLst>
            </a:custGeom>
            <a:solidFill>
              <a:srgbClr val="FF0000"/>
            </a:solidFill>
            <a:ln w="9525">
              <a:noFill/>
              <a:round/>
              <a:headEnd/>
              <a:tailEnd/>
            </a:ln>
          </p:spPr>
          <p:txBody>
            <a:bodyPr/>
            <a:lstStyle/>
            <a:p>
              <a:endParaRPr lang="en-US"/>
            </a:p>
          </p:txBody>
        </p:sp>
        <p:sp>
          <p:nvSpPr>
            <p:cNvPr id="303145" name="Freeform 41"/>
            <p:cNvSpPr>
              <a:spLocks/>
            </p:cNvSpPr>
            <p:nvPr/>
          </p:nvSpPr>
          <p:spPr bwMode="auto">
            <a:xfrm>
              <a:off x="4656" y="1296"/>
              <a:ext cx="549" cy="275"/>
            </a:xfrm>
            <a:custGeom>
              <a:avLst/>
              <a:gdLst/>
              <a:ahLst/>
              <a:cxnLst>
                <a:cxn ang="0">
                  <a:pos x="392" y="33"/>
                </a:cxn>
                <a:cxn ang="0">
                  <a:pos x="318" y="26"/>
                </a:cxn>
                <a:cxn ang="0">
                  <a:pos x="226" y="47"/>
                </a:cxn>
                <a:cxn ang="0">
                  <a:pos x="72" y="102"/>
                </a:cxn>
                <a:cxn ang="0">
                  <a:pos x="29" y="76"/>
                </a:cxn>
                <a:cxn ang="0">
                  <a:pos x="193" y="26"/>
                </a:cxn>
                <a:cxn ang="0">
                  <a:pos x="318" y="0"/>
                </a:cxn>
                <a:cxn ang="0">
                  <a:pos x="404" y="0"/>
                </a:cxn>
                <a:cxn ang="0">
                  <a:pos x="499" y="22"/>
                </a:cxn>
                <a:cxn ang="0">
                  <a:pos x="643" y="90"/>
                </a:cxn>
                <a:cxn ang="0">
                  <a:pos x="810" y="151"/>
                </a:cxn>
                <a:cxn ang="0">
                  <a:pos x="1002" y="206"/>
                </a:cxn>
                <a:cxn ang="0">
                  <a:pos x="1099" y="238"/>
                </a:cxn>
                <a:cxn ang="0">
                  <a:pos x="1087" y="271"/>
                </a:cxn>
                <a:cxn ang="0">
                  <a:pos x="1038" y="318"/>
                </a:cxn>
                <a:cxn ang="0">
                  <a:pos x="942" y="328"/>
                </a:cxn>
                <a:cxn ang="0">
                  <a:pos x="693" y="372"/>
                </a:cxn>
                <a:cxn ang="0">
                  <a:pos x="535" y="404"/>
                </a:cxn>
                <a:cxn ang="0">
                  <a:pos x="446" y="444"/>
                </a:cxn>
                <a:cxn ang="0">
                  <a:pos x="342" y="502"/>
                </a:cxn>
                <a:cxn ang="0">
                  <a:pos x="311" y="541"/>
                </a:cxn>
                <a:cxn ang="0">
                  <a:pos x="247" y="552"/>
                </a:cxn>
                <a:cxn ang="0">
                  <a:pos x="204" y="552"/>
                </a:cxn>
                <a:cxn ang="0">
                  <a:pos x="114" y="476"/>
                </a:cxn>
                <a:cxn ang="0">
                  <a:pos x="62" y="415"/>
                </a:cxn>
                <a:cxn ang="0">
                  <a:pos x="0" y="379"/>
                </a:cxn>
                <a:cxn ang="0">
                  <a:pos x="72" y="350"/>
                </a:cxn>
                <a:cxn ang="0">
                  <a:pos x="129" y="411"/>
                </a:cxn>
                <a:cxn ang="0">
                  <a:pos x="190" y="479"/>
                </a:cxn>
                <a:cxn ang="0">
                  <a:pos x="226" y="502"/>
                </a:cxn>
                <a:cxn ang="0">
                  <a:pos x="275" y="498"/>
                </a:cxn>
                <a:cxn ang="0">
                  <a:pos x="361" y="455"/>
                </a:cxn>
                <a:cxn ang="0">
                  <a:pos x="461" y="404"/>
                </a:cxn>
                <a:cxn ang="0">
                  <a:pos x="553" y="361"/>
                </a:cxn>
                <a:cxn ang="0">
                  <a:pos x="671" y="340"/>
                </a:cxn>
                <a:cxn ang="0">
                  <a:pos x="821" y="318"/>
                </a:cxn>
                <a:cxn ang="0">
                  <a:pos x="949" y="303"/>
                </a:cxn>
                <a:cxn ang="0">
                  <a:pos x="981" y="293"/>
                </a:cxn>
                <a:cxn ang="0">
                  <a:pos x="1006" y="260"/>
                </a:cxn>
                <a:cxn ang="0">
                  <a:pos x="885" y="210"/>
                </a:cxn>
                <a:cxn ang="0">
                  <a:pos x="757" y="166"/>
                </a:cxn>
                <a:cxn ang="0">
                  <a:pos x="565" y="90"/>
                </a:cxn>
                <a:cxn ang="0">
                  <a:pos x="471" y="57"/>
                </a:cxn>
                <a:cxn ang="0">
                  <a:pos x="446" y="36"/>
                </a:cxn>
                <a:cxn ang="0">
                  <a:pos x="392" y="33"/>
                </a:cxn>
              </a:cxnLst>
              <a:rect l="0" t="0" r="r" b="b"/>
              <a:pathLst>
                <a:path w="1099" h="552">
                  <a:moveTo>
                    <a:pt x="392" y="33"/>
                  </a:moveTo>
                  <a:lnTo>
                    <a:pt x="318" y="26"/>
                  </a:lnTo>
                  <a:lnTo>
                    <a:pt x="226" y="47"/>
                  </a:lnTo>
                  <a:lnTo>
                    <a:pt x="72" y="102"/>
                  </a:lnTo>
                  <a:lnTo>
                    <a:pt x="29" y="76"/>
                  </a:lnTo>
                  <a:lnTo>
                    <a:pt x="193" y="26"/>
                  </a:lnTo>
                  <a:lnTo>
                    <a:pt x="318" y="0"/>
                  </a:lnTo>
                  <a:lnTo>
                    <a:pt x="404" y="0"/>
                  </a:lnTo>
                  <a:lnTo>
                    <a:pt x="499" y="22"/>
                  </a:lnTo>
                  <a:lnTo>
                    <a:pt x="643" y="90"/>
                  </a:lnTo>
                  <a:lnTo>
                    <a:pt x="810" y="151"/>
                  </a:lnTo>
                  <a:lnTo>
                    <a:pt x="1002" y="206"/>
                  </a:lnTo>
                  <a:lnTo>
                    <a:pt x="1099" y="238"/>
                  </a:lnTo>
                  <a:lnTo>
                    <a:pt x="1087" y="271"/>
                  </a:lnTo>
                  <a:lnTo>
                    <a:pt x="1038" y="318"/>
                  </a:lnTo>
                  <a:lnTo>
                    <a:pt x="942" y="328"/>
                  </a:lnTo>
                  <a:lnTo>
                    <a:pt x="693" y="372"/>
                  </a:lnTo>
                  <a:lnTo>
                    <a:pt x="535" y="404"/>
                  </a:lnTo>
                  <a:lnTo>
                    <a:pt x="446" y="444"/>
                  </a:lnTo>
                  <a:lnTo>
                    <a:pt x="342" y="502"/>
                  </a:lnTo>
                  <a:lnTo>
                    <a:pt x="311" y="541"/>
                  </a:lnTo>
                  <a:lnTo>
                    <a:pt x="247" y="552"/>
                  </a:lnTo>
                  <a:lnTo>
                    <a:pt x="204" y="552"/>
                  </a:lnTo>
                  <a:lnTo>
                    <a:pt x="114" y="476"/>
                  </a:lnTo>
                  <a:lnTo>
                    <a:pt x="62" y="415"/>
                  </a:lnTo>
                  <a:lnTo>
                    <a:pt x="0" y="379"/>
                  </a:lnTo>
                  <a:lnTo>
                    <a:pt x="72" y="350"/>
                  </a:lnTo>
                  <a:lnTo>
                    <a:pt x="129" y="411"/>
                  </a:lnTo>
                  <a:lnTo>
                    <a:pt x="190" y="479"/>
                  </a:lnTo>
                  <a:lnTo>
                    <a:pt x="226" y="502"/>
                  </a:lnTo>
                  <a:lnTo>
                    <a:pt x="275" y="498"/>
                  </a:lnTo>
                  <a:lnTo>
                    <a:pt x="361" y="455"/>
                  </a:lnTo>
                  <a:lnTo>
                    <a:pt x="461" y="404"/>
                  </a:lnTo>
                  <a:lnTo>
                    <a:pt x="553" y="361"/>
                  </a:lnTo>
                  <a:lnTo>
                    <a:pt x="671" y="340"/>
                  </a:lnTo>
                  <a:lnTo>
                    <a:pt x="821" y="318"/>
                  </a:lnTo>
                  <a:lnTo>
                    <a:pt x="949" y="303"/>
                  </a:lnTo>
                  <a:lnTo>
                    <a:pt x="981" y="293"/>
                  </a:lnTo>
                  <a:lnTo>
                    <a:pt x="1006" y="260"/>
                  </a:lnTo>
                  <a:lnTo>
                    <a:pt x="885" y="210"/>
                  </a:lnTo>
                  <a:lnTo>
                    <a:pt x="757" y="166"/>
                  </a:lnTo>
                  <a:lnTo>
                    <a:pt x="565" y="90"/>
                  </a:lnTo>
                  <a:lnTo>
                    <a:pt x="471" y="57"/>
                  </a:lnTo>
                  <a:lnTo>
                    <a:pt x="446" y="36"/>
                  </a:lnTo>
                  <a:lnTo>
                    <a:pt x="392" y="33"/>
                  </a:lnTo>
                  <a:close/>
                </a:path>
              </a:pathLst>
            </a:custGeom>
            <a:solidFill>
              <a:srgbClr val="000000"/>
            </a:solidFill>
            <a:ln w="9525">
              <a:noFill/>
              <a:round/>
              <a:headEnd/>
              <a:tailEnd/>
            </a:ln>
          </p:spPr>
          <p:txBody>
            <a:bodyPr/>
            <a:lstStyle/>
            <a:p>
              <a:endParaRPr lang="en-US"/>
            </a:p>
          </p:txBody>
        </p:sp>
      </p:grpSp>
      <p:grpSp>
        <p:nvGrpSpPr>
          <p:cNvPr id="4" name="Group 42"/>
          <p:cNvGrpSpPr>
            <a:grpSpLocks/>
          </p:cNvGrpSpPr>
          <p:nvPr/>
        </p:nvGrpSpPr>
        <p:grpSpPr bwMode="auto">
          <a:xfrm>
            <a:off x="1371600" y="3014663"/>
            <a:ext cx="1050925" cy="1100137"/>
            <a:chOff x="3504" y="2304"/>
            <a:chExt cx="2112" cy="1514"/>
          </a:xfrm>
        </p:grpSpPr>
        <p:sp>
          <p:nvSpPr>
            <p:cNvPr id="303147" name="Freeform 43"/>
            <p:cNvSpPr>
              <a:spLocks/>
            </p:cNvSpPr>
            <p:nvPr/>
          </p:nvSpPr>
          <p:spPr bwMode="auto">
            <a:xfrm>
              <a:off x="3648" y="2350"/>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chemeClr val="accent2"/>
            </a:solidFill>
            <a:ln w="9525">
              <a:solidFill>
                <a:schemeClr val="accent2"/>
              </a:solidFill>
              <a:round/>
              <a:headEnd/>
              <a:tailEnd/>
            </a:ln>
          </p:spPr>
          <p:txBody>
            <a:bodyPr/>
            <a:lstStyle/>
            <a:p>
              <a:endParaRPr lang="en-US"/>
            </a:p>
          </p:txBody>
        </p:sp>
        <p:sp>
          <p:nvSpPr>
            <p:cNvPr id="303148" name="Freeform 44"/>
            <p:cNvSpPr>
              <a:spLocks/>
            </p:cNvSpPr>
            <p:nvPr/>
          </p:nvSpPr>
          <p:spPr bwMode="auto">
            <a:xfrm>
              <a:off x="4728" y="2622"/>
              <a:ext cx="32" cy="153"/>
            </a:xfrm>
            <a:custGeom>
              <a:avLst/>
              <a:gdLst/>
              <a:ahLst/>
              <a:cxnLst>
                <a:cxn ang="0">
                  <a:pos x="22" y="306"/>
                </a:cxn>
                <a:cxn ang="0">
                  <a:pos x="0" y="175"/>
                </a:cxn>
                <a:cxn ang="0">
                  <a:pos x="9" y="77"/>
                </a:cxn>
                <a:cxn ang="0">
                  <a:pos x="26" y="4"/>
                </a:cxn>
                <a:cxn ang="0">
                  <a:pos x="65" y="0"/>
                </a:cxn>
                <a:cxn ang="0">
                  <a:pos x="39" y="98"/>
                </a:cxn>
                <a:cxn ang="0">
                  <a:pos x="47" y="178"/>
                </a:cxn>
                <a:cxn ang="0">
                  <a:pos x="60" y="299"/>
                </a:cxn>
                <a:cxn ang="0">
                  <a:pos x="22" y="306"/>
                </a:cxn>
              </a:cxnLst>
              <a:rect l="0" t="0" r="r" b="b"/>
              <a:pathLst>
                <a:path w="65" h="306">
                  <a:moveTo>
                    <a:pt x="22" y="306"/>
                  </a:moveTo>
                  <a:lnTo>
                    <a:pt x="0" y="175"/>
                  </a:lnTo>
                  <a:lnTo>
                    <a:pt x="9" y="77"/>
                  </a:lnTo>
                  <a:lnTo>
                    <a:pt x="26" y="4"/>
                  </a:lnTo>
                  <a:lnTo>
                    <a:pt x="65" y="0"/>
                  </a:lnTo>
                  <a:lnTo>
                    <a:pt x="39" y="98"/>
                  </a:lnTo>
                  <a:lnTo>
                    <a:pt x="47" y="178"/>
                  </a:lnTo>
                  <a:lnTo>
                    <a:pt x="60" y="299"/>
                  </a:lnTo>
                  <a:lnTo>
                    <a:pt x="22" y="306"/>
                  </a:lnTo>
                  <a:close/>
                </a:path>
              </a:pathLst>
            </a:custGeom>
            <a:solidFill>
              <a:srgbClr val="000000"/>
            </a:solidFill>
            <a:ln w="9525">
              <a:noFill/>
              <a:round/>
              <a:headEnd/>
              <a:tailEnd/>
            </a:ln>
          </p:spPr>
          <p:txBody>
            <a:bodyPr/>
            <a:lstStyle/>
            <a:p>
              <a:endParaRPr lang="en-US"/>
            </a:p>
          </p:txBody>
        </p:sp>
        <p:sp>
          <p:nvSpPr>
            <p:cNvPr id="303149" name="Freeform 45"/>
            <p:cNvSpPr>
              <a:spLocks/>
            </p:cNvSpPr>
            <p:nvPr/>
          </p:nvSpPr>
          <p:spPr bwMode="auto">
            <a:xfrm>
              <a:off x="4236" y="2680"/>
              <a:ext cx="1117" cy="42"/>
            </a:xfrm>
            <a:custGeom>
              <a:avLst/>
              <a:gdLst/>
              <a:ahLst/>
              <a:cxnLst>
                <a:cxn ang="0">
                  <a:pos x="0" y="28"/>
                </a:cxn>
                <a:cxn ang="0">
                  <a:pos x="536" y="28"/>
                </a:cxn>
                <a:cxn ang="0">
                  <a:pos x="962" y="15"/>
                </a:cxn>
                <a:cxn ang="0">
                  <a:pos x="1285" y="11"/>
                </a:cxn>
                <a:cxn ang="0">
                  <a:pos x="1583" y="24"/>
                </a:cxn>
                <a:cxn ang="0">
                  <a:pos x="1948" y="15"/>
                </a:cxn>
                <a:cxn ang="0">
                  <a:pos x="2204" y="0"/>
                </a:cxn>
                <a:cxn ang="0">
                  <a:pos x="2235" y="40"/>
                </a:cxn>
                <a:cxn ang="0">
                  <a:pos x="2040" y="40"/>
                </a:cxn>
                <a:cxn ang="0">
                  <a:pos x="1731" y="60"/>
                </a:cxn>
                <a:cxn ang="0">
                  <a:pos x="1316" y="60"/>
                </a:cxn>
                <a:cxn ang="0">
                  <a:pos x="1107" y="48"/>
                </a:cxn>
                <a:cxn ang="0">
                  <a:pos x="755" y="60"/>
                </a:cxn>
                <a:cxn ang="0">
                  <a:pos x="472" y="60"/>
                </a:cxn>
                <a:cxn ang="0">
                  <a:pos x="152" y="64"/>
                </a:cxn>
                <a:cxn ang="0">
                  <a:pos x="10" y="84"/>
                </a:cxn>
                <a:cxn ang="0">
                  <a:pos x="0" y="28"/>
                </a:cxn>
              </a:cxnLst>
              <a:rect l="0" t="0" r="r" b="b"/>
              <a:pathLst>
                <a:path w="2235" h="84">
                  <a:moveTo>
                    <a:pt x="0" y="28"/>
                  </a:moveTo>
                  <a:lnTo>
                    <a:pt x="536" y="28"/>
                  </a:lnTo>
                  <a:lnTo>
                    <a:pt x="962" y="15"/>
                  </a:lnTo>
                  <a:lnTo>
                    <a:pt x="1285" y="11"/>
                  </a:lnTo>
                  <a:lnTo>
                    <a:pt x="1583" y="24"/>
                  </a:lnTo>
                  <a:lnTo>
                    <a:pt x="1948" y="15"/>
                  </a:lnTo>
                  <a:lnTo>
                    <a:pt x="2204" y="0"/>
                  </a:lnTo>
                  <a:lnTo>
                    <a:pt x="2235" y="40"/>
                  </a:lnTo>
                  <a:lnTo>
                    <a:pt x="2040" y="40"/>
                  </a:lnTo>
                  <a:lnTo>
                    <a:pt x="1731" y="60"/>
                  </a:lnTo>
                  <a:lnTo>
                    <a:pt x="1316" y="60"/>
                  </a:lnTo>
                  <a:lnTo>
                    <a:pt x="1107" y="48"/>
                  </a:lnTo>
                  <a:lnTo>
                    <a:pt x="755" y="60"/>
                  </a:lnTo>
                  <a:lnTo>
                    <a:pt x="472" y="60"/>
                  </a:lnTo>
                  <a:lnTo>
                    <a:pt x="152" y="64"/>
                  </a:lnTo>
                  <a:lnTo>
                    <a:pt x="10" y="84"/>
                  </a:lnTo>
                  <a:lnTo>
                    <a:pt x="0" y="28"/>
                  </a:lnTo>
                  <a:close/>
                </a:path>
              </a:pathLst>
            </a:custGeom>
            <a:solidFill>
              <a:srgbClr val="000000"/>
            </a:solidFill>
            <a:ln w="9525">
              <a:noFill/>
              <a:round/>
              <a:headEnd/>
              <a:tailEnd/>
            </a:ln>
          </p:spPr>
          <p:txBody>
            <a:bodyPr/>
            <a:lstStyle/>
            <a:p>
              <a:endParaRPr lang="en-US"/>
            </a:p>
          </p:txBody>
        </p:sp>
        <p:sp>
          <p:nvSpPr>
            <p:cNvPr id="303150" name="Freeform 46"/>
            <p:cNvSpPr>
              <a:spLocks/>
            </p:cNvSpPr>
            <p:nvPr/>
          </p:nvSpPr>
          <p:spPr bwMode="auto">
            <a:xfrm>
              <a:off x="5347" y="2663"/>
              <a:ext cx="37" cy="139"/>
            </a:xfrm>
            <a:custGeom>
              <a:avLst/>
              <a:gdLst/>
              <a:ahLst/>
              <a:cxnLst>
                <a:cxn ang="0">
                  <a:pos x="0" y="270"/>
                </a:cxn>
                <a:cxn ang="0">
                  <a:pos x="33" y="81"/>
                </a:cxn>
                <a:cxn ang="0">
                  <a:pos x="33" y="0"/>
                </a:cxn>
                <a:cxn ang="0">
                  <a:pos x="74" y="44"/>
                </a:cxn>
                <a:cxn ang="0">
                  <a:pos x="61" y="189"/>
                </a:cxn>
                <a:cxn ang="0">
                  <a:pos x="57" y="277"/>
                </a:cxn>
                <a:cxn ang="0">
                  <a:pos x="0" y="270"/>
                </a:cxn>
              </a:cxnLst>
              <a:rect l="0" t="0" r="r" b="b"/>
              <a:pathLst>
                <a:path w="74" h="277">
                  <a:moveTo>
                    <a:pt x="0" y="270"/>
                  </a:moveTo>
                  <a:lnTo>
                    <a:pt x="33" y="81"/>
                  </a:lnTo>
                  <a:lnTo>
                    <a:pt x="33" y="0"/>
                  </a:lnTo>
                  <a:lnTo>
                    <a:pt x="74" y="44"/>
                  </a:lnTo>
                  <a:lnTo>
                    <a:pt x="61" y="189"/>
                  </a:lnTo>
                  <a:lnTo>
                    <a:pt x="57" y="277"/>
                  </a:lnTo>
                  <a:lnTo>
                    <a:pt x="0" y="270"/>
                  </a:lnTo>
                  <a:close/>
                </a:path>
              </a:pathLst>
            </a:custGeom>
            <a:solidFill>
              <a:srgbClr val="000000"/>
            </a:solidFill>
            <a:ln w="9525">
              <a:noFill/>
              <a:round/>
              <a:headEnd/>
              <a:tailEnd/>
            </a:ln>
          </p:spPr>
          <p:txBody>
            <a:bodyPr/>
            <a:lstStyle/>
            <a:p>
              <a:endParaRPr lang="en-US"/>
            </a:p>
          </p:txBody>
        </p:sp>
        <p:sp>
          <p:nvSpPr>
            <p:cNvPr id="303151" name="Freeform 47"/>
            <p:cNvSpPr>
              <a:spLocks/>
            </p:cNvSpPr>
            <p:nvPr/>
          </p:nvSpPr>
          <p:spPr bwMode="auto">
            <a:xfrm>
              <a:off x="4198" y="2304"/>
              <a:ext cx="567" cy="334"/>
            </a:xfrm>
            <a:custGeom>
              <a:avLst/>
              <a:gdLst/>
              <a:ahLst/>
              <a:cxnLst>
                <a:cxn ang="0">
                  <a:pos x="0" y="634"/>
                </a:cxn>
                <a:cxn ang="0">
                  <a:pos x="0" y="312"/>
                </a:cxn>
                <a:cxn ang="0">
                  <a:pos x="43" y="64"/>
                </a:cxn>
                <a:cxn ang="0">
                  <a:pos x="85" y="0"/>
                </a:cxn>
                <a:cxn ang="0">
                  <a:pos x="406" y="12"/>
                </a:cxn>
                <a:cxn ang="0">
                  <a:pos x="813" y="0"/>
                </a:cxn>
                <a:cxn ang="0">
                  <a:pos x="1134" y="12"/>
                </a:cxn>
                <a:cxn ang="0">
                  <a:pos x="1134" y="54"/>
                </a:cxn>
                <a:cxn ang="0">
                  <a:pos x="1070" y="140"/>
                </a:cxn>
                <a:cxn ang="0">
                  <a:pos x="1058" y="334"/>
                </a:cxn>
                <a:cxn ang="0">
                  <a:pos x="1058" y="634"/>
                </a:cxn>
                <a:cxn ang="0">
                  <a:pos x="1027" y="656"/>
                </a:cxn>
                <a:cxn ang="0">
                  <a:pos x="963" y="667"/>
                </a:cxn>
                <a:cxn ang="0">
                  <a:pos x="728" y="646"/>
                </a:cxn>
                <a:cxn ang="0">
                  <a:pos x="556" y="613"/>
                </a:cxn>
                <a:cxn ang="0">
                  <a:pos x="524" y="603"/>
                </a:cxn>
                <a:cxn ang="0">
                  <a:pos x="642" y="592"/>
                </a:cxn>
                <a:cxn ang="0">
                  <a:pos x="792" y="603"/>
                </a:cxn>
                <a:cxn ang="0">
                  <a:pos x="930" y="613"/>
                </a:cxn>
                <a:cxn ang="0">
                  <a:pos x="1006" y="613"/>
                </a:cxn>
                <a:cxn ang="0">
                  <a:pos x="1016" y="603"/>
                </a:cxn>
                <a:cxn ang="0">
                  <a:pos x="1006" y="419"/>
                </a:cxn>
                <a:cxn ang="0">
                  <a:pos x="1016" y="215"/>
                </a:cxn>
                <a:cxn ang="0">
                  <a:pos x="1037" y="97"/>
                </a:cxn>
                <a:cxn ang="0">
                  <a:pos x="1037" y="64"/>
                </a:cxn>
                <a:cxn ang="0">
                  <a:pos x="930" y="54"/>
                </a:cxn>
                <a:cxn ang="0">
                  <a:pos x="685" y="43"/>
                </a:cxn>
                <a:cxn ang="0">
                  <a:pos x="342" y="64"/>
                </a:cxn>
                <a:cxn ang="0">
                  <a:pos x="118" y="43"/>
                </a:cxn>
                <a:cxn ang="0">
                  <a:pos x="85" y="97"/>
                </a:cxn>
                <a:cxn ang="0">
                  <a:pos x="64" y="215"/>
                </a:cxn>
                <a:cxn ang="0">
                  <a:pos x="43" y="431"/>
                </a:cxn>
                <a:cxn ang="0">
                  <a:pos x="33" y="606"/>
                </a:cxn>
                <a:cxn ang="0">
                  <a:pos x="140" y="624"/>
                </a:cxn>
                <a:cxn ang="0">
                  <a:pos x="268" y="613"/>
                </a:cxn>
                <a:cxn ang="0">
                  <a:pos x="377" y="606"/>
                </a:cxn>
                <a:cxn ang="0">
                  <a:pos x="481" y="596"/>
                </a:cxn>
                <a:cxn ang="0">
                  <a:pos x="506" y="624"/>
                </a:cxn>
                <a:cxn ang="0">
                  <a:pos x="442" y="627"/>
                </a:cxn>
                <a:cxn ang="0">
                  <a:pos x="342" y="634"/>
                </a:cxn>
                <a:cxn ang="0">
                  <a:pos x="239" y="660"/>
                </a:cxn>
                <a:cxn ang="0">
                  <a:pos x="100" y="660"/>
                </a:cxn>
                <a:cxn ang="0">
                  <a:pos x="0" y="634"/>
                </a:cxn>
              </a:cxnLst>
              <a:rect l="0" t="0" r="r" b="b"/>
              <a:pathLst>
                <a:path w="1134" h="667">
                  <a:moveTo>
                    <a:pt x="0" y="634"/>
                  </a:moveTo>
                  <a:lnTo>
                    <a:pt x="0" y="312"/>
                  </a:lnTo>
                  <a:lnTo>
                    <a:pt x="43" y="64"/>
                  </a:lnTo>
                  <a:lnTo>
                    <a:pt x="85" y="0"/>
                  </a:lnTo>
                  <a:lnTo>
                    <a:pt x="406" y="12"/>
                  </a:lnTo>
                  <a:lnTo>
                    <a:pt x="813" y="0"/>
                  </a:lnTo>
                  <a:lnTo>
                    <a:pt x="1134" y="12"/>
                  </a:lnTo>
                  <a:lnTo>
                    <a:pt x="1134" y="54"/>
                  </a:lnTo>
                  <a:lnTo>
                    <a:pt x="1070" y="140"/>
                  </a:lnTo>
                  <a:lnTo>
                    <a:pt x="1058" y="334"/>
                  </a:lnTo>
                  <a:lnTo>
                    <a:pt x="1058" y="634"/>
                  </a:lnTo>
                  <a:lnTo>
                    <a:pt x="1027" y="656"/>
                  </a:lnTo>
                  <a:lnTo>
                    <a:pt x="963" y="667"/>
                  </a:lnTo>
                  <a:lnTo>
                    <a:pt x="728" y="646"/>
                  </a:lnTo>
                  <a:lnTo>
                    <a:pt x="556" y="613"/>
                  </a:lnTo>
                  <a:lnTo>
                    <a:pt x="524" y="603"/>
                  </a:lnTo>
                  <a:lnTo>
                    <a:pt x="642" y="592"/>
                  </a:lnTo>
                  <a:lnTo>
                    <a:pt x="792" y="603"/>
                  </a:lnTo>
                  <a:lnTo>
                    <a:pt x="930" y="613"/>
                  </a:lnTo>
                  <a:lnTo>
                    <a:pt x="1006" y="613"/>
                  </a:lnTo>
                  <a:lnTo>
                    <a:pt x="1016" y="603"/>
                  </a:lnTo>
                  <a:lnTo>
                    <a:pt x="1006" y="419"/>
                  </a:lnTo>
                  <a:lnTo>
                    <a:pt x="1016" y="215"/>
                  </a:lnTo>
                  <a:lnTo>
                    <a:pt x="1037" y="97"/>
                  </a:lnTo>
                  <a:lnTo>
                    <a:pt x="1037" y="64"/>
                  </a:lnTo>
                  <a:lnTo>
                    <a:pt x="930" y="54"/>
                  </a:lnTo>
                  <a:lnTo>
                    <a:pt x="685" y="43"/>
                  </a:lnTo>
                  <a:lnTo>
                    <a:pt x="342" y="64"/>
                  </a:lnTo>
                  <a:lnTo>
                    <a:pt x="118" y="43"/>
                  </a:lnTo>
                  <a:lnTo>
                    <a:pt x="85" y="97"/>
                  </a:lnTo>
                  <a:lnTo>
                    <a:pt x="64" y="215"/>
                  </a:lnTo>
                  <a:lnTo>
                    <a:pt x="43" y="431"/>
                  </a:lnTo>
                  <a:lnTo>
                    <a:pt x="33" y="606"/>
                  </a:lnTo>
                  <a:lnTo>
                    <a:pt x="140" y="624"/>
                  </a:lnTo>
                  <a:lnTo>
                    <a:pt x="268" y="613"/>
                  </a:lnTo>
                  <a:lnTo>
                    <a:pt x="377" y="606"/>
                  </a:lnTo>
                  <a:lnTo>
                    <a:pt x="481" y="596"/>
                  </a:lnTo>
                  <a:lnTo>
                    <a:pt x="506" y="624"/>
                  </a:lnTo>
                  <a:lnTo>
                    <a:pt x="442" y="627"/>
                  </a:lnTo>
                  <a:lnTo>
                    <a:pt x="342" y="634"/>
                  </a:lnTo>
                  <a:lnTo>
                    <a:pt x="239" y="660"/>
                  </a:lnTo>
                  <a:lnTo>
                    <a:pt x="100" y="660"/>
                  </a:lnTo>
                  <a:lnTo>
                    <a:pt x="0" y="634"/>
                  </a:lnTo>
                  <a:close/>
                </a:path>
              </a:pathLst>
            </a:custGeom>
            <a:solidFill>
              <a:srgbClr val="000000"/>
            </a:solidFill>
            <a:ln w="9525">
              <a:solidFill>
                <a:schemeClr val="tx1"/>
              </a:solidFill>
              <a:round/>
              <a:headEnd/>
              <a:tailEnd/>
            </a:ln>
          </p:spPr>
          <p:txBody>
            <a:bodyPr/>
            <a:lstStyle/>
            <a:p>
              <a:endParaRPr lang="en-US"/>
            </a:p>
          </p:txBody>
        </p:sp>
        <p:sp>
          <p:nvSpPr>
            <p:cNvPr id="303152" name="Freeform 48"/>
            <p:cNvSpPr>
              <a:spLocks/>
            </p:cNvSpPr>
            <p:nvPr/>
          </p:nvSpPr>
          <p:spPr bwMode="auto">
            <a:xfrm>
              <a:off x="3743" y="2774"/>
              <a:ext cx="631" cy="331"/>
            </a:xfrm>
            <a:custGeom>
              <a:avLst/>
              <a:gdLst/>
              <a:ahLst/>
              <a:cxnLst>
                <a:cxn ang="0">
                  <a:pos x="1223" y="97"/>
                </a:cxn>
                <a:cxn ang="0">
                  <a:pos x="1223" y="269"/>
                </a:cxn>
                <a:cxn ang="0">
                  <a:pos x="1220" y="446"/>
                </a:cxn>
                <a:cxn ang="0">
                  <a:pos x="1201" y="564"/>
                </a:cxn>
                <a:cxn ang="0">
                  <a:pos x="1241" y="604"/>
                </a:cxn>
                <a:cxn ang="0">
                  <a:pos x="1255" y="583"/>
                </a:cxn>
                <a:cxn ang="0">
                  <a:pos x="1262" y="507"/>
                </a:cxn>
                <a:cxn ang="0">
                  <a:pos x="1262" y="248"/>
                </a:cxn>
                <a:cxn ang="0">
                  <a:pos x="1262" y="75"/>
                </a:cxn>
                <a:cxn ang="0">
                  <a:pos x="1262" y="0"/>
                </a:cxn>
                <a:cxn ang="0">
                  <a:pos x="1049" y="11"/>
                </a:cxn>
                <a:cxn ang="0">
                  <a:pos x="909" y="33"/>
                </a:cxn>
                <a:cxn ang="0">
                  <a:pos x="717" y="57"/>
                </a:cxn>
                <a:cxn ang="0">
                  <a:pos x="503" y="87"/>
                </a:cxn>
                <a:cxn ang="0">
                  <a:pos x="161" y="78"/>
                </a:cxn>
                <a:cxn ang="0">
                  <a:pos x="0" y="47"/>
                </a:cxn>
                <a:cxn ang="0">
                  <a:pos x="0" y="90"/>
                </a:cxn>
                <a:cxn ang="0">
                  <a:pos x="43" y="198"/>
                </a:cxn>
                <a:cxn ang="0">
                  <a:pos x="64" y="345"/>
                </a:cxn>
                <a:cxn ang="0">
                  <a:pos x="47" y="474"/>
                </a:cxn>
                <a:cxn ang="0">
                  <a:pos x="33" y="593"/>
                </a:cxn>
                <a:cxn ang="0">
                  <a:pos x="36" y="650"/>
                </a:cxn>
                <a:cxn ang="0">
                  <a:pos x="192" y="661"/>
                </a:cxn>
                <a:cxn ang="0">
                  <a:pos x="378" y="647"/>
                </a:cxn>
                <a:cxn ang="0">
                  <a:pos x="591" y="628"/>
                </a:cxn>
                <a:cxn ang="0">
                  <a:pos x="802" y="628"/>
                </a:cxn>
                <a:cxn ang="0">
                  <a:pos x="1009" y="635"/>
                </a:cxn>
                <a:cxn ang="0">
                  <a:pos x="1144" y="628"/>
                </a:cxn>
                <a:cxn ang="0">
                  <a:pos x="1177" y="625"/>
                </a:cxn>
                <a:cxn ang="0">
                  <a:pos x="1158" y="583"/>
                </a:cxn>
                <a:cxn ang="0">
                  <a:pos x="1030" y="593"/>
                </a:cxn>
                <a:cxn ang="0">
                  <a:pos x="952" y="597"/>
                </a:cxn>
                <a:cxn ang="0">
                  <a:pos x="781" y="593"/>
                </a:cxn>
                <a:cxn ang="0">
                  <a:pos x="631" y="593"/>
                </a:cxn>
                <a:cxn ang="0">
                  <a:pos x="463" y="604"/>
                </a:cxn>
                <a:cxn ang="0">
                  <a:pos x="321" y="604"/>
                </a:cxn>
                <a:cxn ang="0">
                  <a:pos x="207" y="618"/>
                </a:cxn>
                <a:cxn ang="0">
                  <a:pos x="79" y="604"/>
                </a:cxn>
                <a:cxn ang="0">
                  <a:pos x="79" y="553"/>
                </a:cxn>
                <a:cxn ang="0">
                  <a:pos x="97" y="453"/>
                </a:cxn>
                <a:cxn ang="0">
                  <a:pos x="107" y="349"/>
                </a:cxn>
                <a:cxn ang="0">
                  <a:pos x="90" y="215"/>
                </a:cxn>
                <a:cxn ang="0">
                  <a:pos x="64" y="118"/>
                </a:cxn>
                <a:cxn ang="0">
                  <a:pos x="69" y="101"/>
                </a:cxn>
                <a:cxn ang="0">
                  <a:pos x="154" y="118"/>
                </a:cxn>
                <a:cxn ang="0">
                  <a:pos x="292" y="122"/>
                </a:cxn>
                <a:cxn ang="0">
                  <a:pos x="475" y="130"/>
                </a:cxn>
                <a:cxn ang="0">
                  <a:pos x="643" y="108"/>
                </a:cxn>
                <a:cxn ang="0">
                  <a:pos x="807" y="87"/>
                </a:cxn>
                <a:cxn ang="0">
                  <a:pos x="963" y="57"/>
                </a:cxn>
                <a:cxn ang="0">
                  <a:pos x="1106" y="54"/>
                </a:cxn>
                <a:cxn ang="0">
                  <a:pos x="1223" y="43"/>
                </a:cxn>
                <a:cxn ang="0">
                  <a:pos x="1223" y="97"/>
                </a:cxn>
              </a:cxnLst>
              <a:rect l="0" t="0" r="r" b="b"/>
              <a:pathLst>
                <a:path w="1262" h="661">
                  <a:moveTo>
                    <a:pt x="1223" y="97"/>
                  </a:moveTo>
                  <a:lnTo>
                    <a:pt x="1223" y="269"/>
                  </a:lnTo>
                  <a:lnTo>
                    <a:pt x="1220" y="446"/>
                  </a:lnTo>
                  <a:lnTo>
                    <a:pt x="1201" y="564"/>
                  </a:lnTo>
                  <a:lnTo>
                    <a:pt x="1241" y="604"/>
                  </a:lnTo>
                  <a:lnTo>
                    <a:pt x="1255" y="583"/>
                  </a:lnTo>
                  <a:lnTo>
                    <a:pt x="1262" y="507"/>
                  </a:lnTo>
                  <a:lnTo>
                    <a:pt x="1262" y="248"/>
                  </a:lnTo>
                  <a:lnTo>
                    <a:pt x="1262" y="75"/>
                  </a:lnTo>
                  <a:lnTo>
                    <a:pt x="1262" y="0"/>
                  </a:lnTo>
                  <a:lnTo>
                    <a:pt x="1049" y="11"/>
                  </a:lnTo>
                  <a:lnTo>
                    <a:pt x="909" y="33"/>
                  </a:lnTo>
                  <a:lnTo>
                    <a:pt x="717" y="57"/>
                  </a:lnTo>
                  <a:lnTo>
                    <a:pt x="503" y="87"/>
                  </a:lnTo>
                  <a:lnTo>
                    <a:pt x="161" y="78"/>
                  </a:lnTo>
                  <a:lnTo>
                    <a:pt x="0" y="47"/>
                  </a:lnTo>
                  <a:lnTo>
                    <a:pt x="0" y="90"/>
                  </a:lnTo>
                  <a:lnTo>
                    <a:pt x="43" y="198"/>
                  </a:lnTo>
                  <a:lnTo>
                    <a:pt x="64" y="345"/>
                  </a:lnTo>
                  <a:lnTo>
                    <a:pt x="47" y="474"/>
                  </a:lnTo>
                  <a:lnTo>
                    <a:pt x="33" y="593"/>
                  </a:lnTo>
                  <a:lnTo>
                    <a:pt x="36" y="650"/>
                  </a:lnTo>
                  <a:lnTo>
                    <a:pt x="192" y="661"/>
                  </a:lnTo>
                  <a:lnTo>
                    <a:pt x="378" y="647"/>
                  </a:lnTo>
                  <a:lnTo>
                    <a:pt x="591" y="628"/>
                  </a:lnTo>
                  <a:lnTo>
                    <a:pt x="802" y="628"/>
                  </a:lnTo>
                  <a:lnTo>
                    <a:pt x="1009" y="635"/>
                  </a:lnTo>
                  <a:lnTo>
                    <a:pt x="1144" y="628"/>
                  </a:lnTo>
                  <a:lnTo>
                    <a:pt x="1177" y="625"/>
                  </a:lnTo>
                  <a:lnTo>
                    <a:pt x="1158" y="583"/>
                  </a:lnTo>
                  <a:lnTo>
                    <a:pt x="1030" y="593"/>
                  </a:lnTo>
                  <a:lnTo>
                    <a:pt x="952" y="597"/>
                  </a:lnTo>
                  <a:lnTo>
                    <a:pt x="781" y="593"/>
                  </a:lnTo>
                  <a:lnTo>
                    <a:pt x="631" y="593"/>
                  </a:lnTo>
                  <a:lnTo>
                    <a:pt x="463" y="604"/>
                  </a:lnTo>
                  <a:lnTo>
                    <a:pt x="321" y="604"/>
                  </a:lnTo>
                  <a:lnTo>
                    <a:pt x="207" y="618"/>
                  </a:lnTo>
                  <a:lnTo>
                    <a:pt x="79" y="604"/>
                  </a:lnTo>
                  <a:lnTo>
                    <a:pt x="79" y="553"/>
                  </a:lnTo>
                  <a:lnTo>
                    <a:pt x="97" y="453"/>
                  </a:lnTo>
                  <a:lnTo>
                    <a:pt x="107" y="349"/>
                  </a:lnTo>
                  <a:lnTo>
                    <a:pt x="90" y="215"/>
                  </a:lnTo>
                  <a:lnTo>
                    <a:pt x="64" y="118"/>
                  </a:lnTo>
                  <a:lnTo>
                    <a:pt x="69" y="101"/>
                  </a:lnTo>
                  <a:lnTo>
                    <a:pt x="154" y="118"/>
                  </a:lnTo>
                  <a:lnTo>
                    <a:pt x="292" y="122"/>
                  </a:lnTo>
                  <a:lnTo>
                    <a:pt x="475" y="130"/>
                  </a:lnTo>
                  <a:lnTo>
                    <a:pt x="643" y="108"/>
                  </a:lnTo>
                  <a:lnTo>
                    <a:pt x="807" y="87"/>
                  </a:lnTo>
                  <a:lnTo>
                    <a:pt x="963" y="57"/>
                  </a:lnTo>
                  <a:lnTo>
                    <a:pt x="1106" y="54"/>
                  </a:lnTo>
                  <a:lnTo>
                    <a:pt x="1223" y="43"/>
                  </a:lnTo>
                  <a:lnTo>
                    <a:pt x="1223" y="97"/>
                  </a:lnTo>
                  <a:close/>
                </a:path>
              </a:pathLst>
            </a:custGeom>
            <a:solidFill>
              <a:srgbClr val="000000"/>
            </a:solidFill>
            <a:ln w="9525">
              <a:noFill/>
              <a:round/>
              <a:headEnd/>
              <a:tailEnd/>
            </a:ln>
          </p:spPr>
          <p:txBody>
            <a:bodyPr/>
            <a:lstStyle/>
            <a:p>
              <a:endParaRPr lang="en-US"/>
            </a:p>
          </p:txBody>
        </p:sp>
        <p:sp>
          <p:nvSpPr>
            <p:cNvPr id="303153" name="Freeform 49"/>
            <p:cNvSpPr>
              <a:spLocks/>
            </p:cNvSpPr>
            <p:nvPr/>
          </p:nvSpPr>
          <p:spPr bwMode="auto">
            <a:xfrm>
              <a:off x="4459" y="2767"/>
              <a:ext cx="592" cy="294"/>
            </a:xfrm>
            <a:custGeom>
              <a:avLst/>
              <a:gdLst/>
              <a:ahLst/>
              <a:cxnLst>
                <a:cxn ang="0">
                  <a:pos x="93" y="324"/>
                </a:cxn>
                <a:cxn ang="0">
                  <a:pos x="129" y="194"/>
                </a:cxn>
                <a:cxn ang="0">
                  <a:pos x="147" y="104"/>
                </a:cxn>
                <a:cxn ang="0">
                  <a:pos x="157" y="19"/>
                </a:cxn>
                <a:cxn ang="0">
                  <a:pos x="114" y="0"/>
                </a:cxn>
                <a:cxn ang="0">
                  <a:pos x="119" y="116"/>
                </a:cxn>
                <a:cxn ang="0">
                  <a:pos x="107" y="201"/>
                </a:cxn>
                <a:cxn ang="0">
                  <a:pos x="86" y="265"/>
                </a:cxn>
                <a:cxn ang="0">
                  <a:pos x="40" y="388"/>
                </a:cxn>
                <a:cxn ang="0">
                  <a:pos x="7" y="459"/>
                </a:cxn>
                <a:cxn ang="0">
                  <a:pos x="0" y="506"/>
                </a:cxn>
                <a:cxn ang="0">
                  <a:pos x="22" y="567"/>
                </a:cxn>
                <a:cxn ang="0">
                  <a:pos x="54" y="567"/>
                </a:cxn>
                <a:cxn ang="0">
                  <a:pos x="119" y="539"/>
                </a:cxn>
                <a:cxn ang="0">
                  <a:pos x="321" y="535"/>
                </a:cxn>
                <a:cxn ang="0">
                  <a:pos x="657" y="539"/>
                </a:cxn>
                <a:cxn ang="0">
                  <a:pos x="885" y="567"/>
                </a:cxn>
                <a:cxn ang="0">
                  <a:pos x="1116" y="589"/>
                </a:cxn>
                <a:cxn ang="0">
                  <a:pos x="1159" y="589"/>
                </a:cxn>
                <a:cxn ang="0">
                  <a:pos x="1184" y="560"/>
                </a:cxn>
                <a:cxn ang="0">
                  <a:pos x="1173" y="459"/>
                </a:cxn>
                <a:cxn ang="0">
                  <a:pos x="1163" y="324"/>
                </a:cxn>
                <a:cxn ang="0">
                  <a:pos x="1130" y="213"/>
                </a:cxn>
                <a:cxn ang="0">
                  <a:pos x="1094" y="104"/>
                </a:cxn>
                <a:cxn ang="0">
                  <a:pos x="1066" y="54"/>
                </a:cxn>
                <a:cxn ang="0">
                  <a:pos x="1009" y="7"/>
                </a:cxn>
                <a:cxn ang="0">
                  <a:pos x="971" y="0"/>
                </a:cxn>
                <a:cxn ang="0">
                  <a:pos x="743" y="7"/>
                </a:cxn>
                <a:cxn ang="0">
                  <a:pos x="584" y="12"/>
                </a:cxn>
                <a:cxn ang="0">
                  <a:pos x="435" y="19"/>
                </a:cxn>
                <a:cxn ang="0">
                  <a:pos x="285" y="12"/>
                </a:cxn>
                <a:cxn ang="0">
                  <a:pos x="264" y="29"/>
                </a:cxn>
                <a:cxn ang="0">
                  <a:pos x="264" y="61"/>
                </a:cxn>
                <a:cxn ang="0">
                  <a:pos x="349" y="61"/>
                </a:cxn>
                <a:cxn ang="0">
                  <a:pos x="570" y="61"/>
                </a:cxn>
                <a:cxn ang="0">
                  <a:pos x="767" y="40"/>
                </a:cxn>
                <a:cxn ang="0">
                  <a:pos x="928" y="40"/>
                </a:cxn>
                <a:cxn ang="0">
                  <a:pos x="981" y="50"/>
                </a:cxn>
                <a:cxn ang="0">
                  <a:pos x="1030" y="86"/>
                </a:cxn>
                <a:cxn ang="0">
                  <a:pos x="1056" y="126"/>
                </a:cxn>
                <a:cxn ang="0">
                  <a:pos x="1085" y="201"/>
                </a:cxn>
                <a:cxn ang="0">
                  <a:pos x="1127" y="319"/>
                </a:cxn>
                <a:cxn ang="0">
                  <a:pos x="1130" y="384"/>
                </a:cxn>
                <a:cxn ang="0">
                  <a:pos x="1137" y="527"/>
                </a:cxn>
                <a:cxn ang="0">
                  <a:pos x="1127" y="546"/>
                </a:cxn>
                <a:cxn ang="0">
                  <a:pos x="1066" y="539"/>
                </a:cxn>
                <a:cxn ang="0">
                  <a:pos x="938" y="525"/>
                </a:cxn>
                <a:cxn ang="0">
                  <a:pos x="778" y="513"/>
                </a:cxn>
                <a:cxn ang="0">
                  <a:pos x="678" y="503"/>
                </a:cxn>
                <a:cxn ang="0">
                  <a:pos x="435" y="496"/>
                </a:cxn>
                <a:cxn ang="0">
                  <a:pos x="254" y="492"/>
                </a:cxn>
                <a:cxn ang="0">
                  <a:pos x="114" y="492"/>
                </a:cxn>
                <a:cxn ang="0">
                  <a:pos x="64" y="496"/>
                </a:cxn>
                <a:cxn ang="0">
                  <a:pos x="40" y="470"/>
                </a:cxn>
                <a:cxn ang="0">
                  <a:pos x="43" y="421"/>
                </a:cxn>
                <a:cxn ang="0">
                  <a:pos x="72" y="366"/>
                </a:cxn>
                <a:cxn ang="0">
                  <a:pos x="93" y="324"/>
                </a:cxn>
              </a:cxnLst>
              <a:rect l="0" t="0" r="r" b="b"/>
              <a:pathLst>
                <a:path w="1184" h="589">
                  <a:moveTo>
                    <a:pt x="93" y="324"/>
                  </a:moveTo>
                  <a:lnTo>
                    <a:pt x="129" y="194"/>
                  </a:lnTo>
                  <a:lnTo>
                    <a:pt x="147" y="104"/>
                  </a:lnTo>
                  <a:lnTo>
                    <a:pt x="157" y="19"/>
                  </a:lnTo>
                  <a:lnTo>
                    <a:pt x="114" y="0"/>
                  </a:lnTo>
                  <a:lnTo>
                    <a:pt x="119" y="116"/>
                  </a:lnTo>
                  <a:lnTo>
                    <a:pt x="107" y="201"/>
                  </a:lnTo>
                  <a:lnTo>
                    <a:pt x="86" y="265"/>
                  </a:lnTo>
                  <a:lnTo>
                    <a:pt x="40" y="388"/>
                  </a:lnTo>
                  <a:lnTo>
                    <a:pt x="7" y="459"/>
                  </a:lnTo>
                  <a:lnTo>
                    <a:pt x="0" y="506"/>
                  </a:lnTo>
                  <a:lnTo>
                    <a:pt x="22" y="567"/>
                  </a:lnTo>
                  <a:lnTo>
                    <a:pt x="54" y="567"/>
                  </a:lnTo>
                  <a:lnTo>
                    <a:pt x="119" y="539"/>
                  </a:lnTo>
                  <a:lnTo>
                    <a:pt x="321" y="535"/>
                  </a:lnTo>
                  <a:lnTo>
                    <a:pt x="657" y="539"/>
                  </a:lnTo>
                  <a:lnTo>
                    <a:pt x="885" y="567"/>
                  </a:lnTo>
                  <a:lnTo>
                    <a:pt x="1116" y="589"/>
                  </a:lnTo>
                  <a:lnTo>
                    <a:pt x="1159" y="589"/>
                  </a:lnTo>
                  <a:lnTo>
                    <a:pt x="1184" y="560"/>
                  </a:lnTo>
                  <a:lnTo>
                    <a:pt x="1173" y="459"/>
                  </a:lnTo>
                  <a:lnTo>
                    <a:pt x="1163" y="324"/>
                  </a:lnTo>
                  <a:lnTo>
                    <a:pt x="1130" y="213"/>
                  </a:lnTo>
                  <a:lnTo>
                    <a:pt x="1094" y="104"/>
                  </a:lnTo>
                  <a:lnTo>
                    <a:pt x="1066" y="54"/>
                  </a:lnTo>
                  <a:lnTo>
                    <a:pt x="1009" y="7"/>
                  </a:lnTo>
                  <a:lnTo>
                    <a:pt x="971" y="0"/>
                  </a:lnTo>
                  <a:lnTo>
                    <a:pt x="743" y="7"/>
                  </a:lnTo>
                  <a:lnTo>
                    <a:pt x="584" y="12"/>
                  </a:lnTo>
                  <a:lnTo>
                    <a:pt x="435" y="19"/>
                  </a:lnTo>
                  <a:lnTo>
                    <a:pt x="285" y="12"/>
                  </a:lnTo>
                  <a:lnTo>
                    <a:pt x="264" y="29"/>
                  </a:lnTo>
                  <a:lnTo>
                    <a:pt x="264" y="61"/>
                  </a:lnTo>
                  <a:lnTo>
                    <a:pt x="349" y="61"/>
                  </a:lnTo>
                  <a:lnTo>
                    <a:pt x="570" y="61"/>
                  </a:lnTo>
                  <a:lnTo>
                    <a:pt x="767" y="40"/>
                  </a:lnTo>
                  <a:lnTo>
                    <a:pt x="928" y="40"/>
                  </a:lnTo>
                  <a:lnTo>
                    <a:pt x="981" y="50"/>
                  </a:lnTo>
                  <a:lnTo>
                    <a:pt x="1030" y="86"/>
                  </a:lnTo>
                  <a:lnTo>
                    <a:pt x="1056" y="126"/>
                  </a:lnTo>
                  <a:lnTo>
                    <a:pt x="1085" y="201"/>
                  </a:lnTo>
                  <a:lnTo>
                    <a:pt x="1127" y="319"/>
                  </a:lnTo>
                  <a:lnTo>
                    <a:pt x="1130" y="384"/>
                  </a:lnTo>
                  <a:lnTo>
                    <a:pt x="1137" y="527"/>
                  </a:lnTo>
                  <a:lnTo>
                    <a:pt x="1127" y="546"/>
                  </a:lnTo>
                  <a:lnTo>
                    <a:pt x="1066" y="539"/>
                  </a:lnTo>
                  <a:lnTo>
                    <a:pt x="938" y="525"/>
                  </a:lnTo>
                  <a:lnTo>
                    <a:pt x="778" y="513"/>
                  </a:lnTo>
                  <a:lnTo>
                    <a:pt x="678" y="503"/>
                  </a:lnTo>
                  <a:lnTo>
                    <a:pt x="435" y="496"/>
                  </a:lnTo>
                  <a:lnTo>
                    <a:pt x="254" y="492"/>
                  </a:lnTo>
                  <a:lnTo>
                    <a:pt x="114" y="492"/>
                  </a:lnTo>
                  <a:lnTo>
                    <a:pt x="64" y="496"/>
                  </a:lnTo>
                  <a:lnTo>
                    <a:pt x="40" y="470"/>
                  </a:lnTo>
                  <a:lnTo>
                    <a:pt x="43" y="421"/>
                  </a:lnTo>
                  <a:lnTo>
                    <a:pt x="72" y="366"/>
                  </a:lnTo>
                  <a:lnTo>
                    <a:pt x="93" y="324"/>
                  </a:lnTo>
                  <a:close/>
                </a:path>
              </a:pathLst>
            </a:custGeom>
            <a:solidFill>
              <a:srgbClr val="000000"/>
            </a:solidFill>
            <a:ln w="9525">
              <a:noFill/>
              <a:round/>
              <a:headEnd/>
              <a:tailEnd/>
            </a:ln>
          </p:spPr>
          <p:txBody>
            <a:bodyPr/>
            <a:lstStyle/>
            <a:p>
              <a:endParaRPr lang="en-US"/>
            </a:p>
          </p:txBody>
        </p:sp>
        <p:sp>
          <p:nvSpPr>
            <p:cNvPr id="303154" name="Freeform 50"/>
            <p:cNvSpPr>
              <a:spLocks/>
            </p:cNvSpPr>
            <p:nvPr/>
          </p:nvSpPr>
          <p:spPr bwMode="auto">
            <a:xfrm>
              <a:off x="5113" y="2785"/>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rgbClr val="000000"/>
            </a:solidFill>
            <a:ln w="9525">
              <a:solidFill>
                <a:schemeClr val="tx1"/>
              </a:solidFill>
              <a:round/>
              <a:headEnd/>
              <a:tailEnd/>
            </a:ln>
          </p:spPr>
          <p:txBody>
            <a:bodyPr/>
            <a:lstStyle/>
            <a:p>
              <a:endParaRPr lang="en-US"/>
            </a:p>
          </p:txBody>
        </p:sp>
        <p:sp>
          <p:nvSpPr>
            <p:cNvPr id="303155" name="Freeform 51"/>
            <p:cNvSpPr>
              <a:spLocks/>
            </p:cNvSpPr>
            <p:nvPr/>
          </p:nvSpPr>
          <p:spPr bwMode="auto">
            <a:xfrm>
              <a:off x="3898" y="3538"/>
              <a:ext cx="576" cy="280"/>
            </a:xfrm>
            <a:custGeom>
              <a:avLst/>
              <a:gdLst/>
              <a:ahLst/>
              <a:cxnLst>
                <a:cxn ang="0">
                  <a:pos x="1070" y="270"/>
                </a:cxn>
                <a:cxn ang="0">
                  <a:pos x="1070" y="248"/>
                </a:cxn>
                <a:cxn ang="0">
                  <a:pos x="1048" y="227"/>
                </a:cxn>
                <a:cxn ang="0">
                  <a:pos x="856" y="161"/>
                </a:cxn>
                <a:cxn ang="0">
                  <a:pos x="649" y="108"/>
                </a:cxn>
                <a:cxn ang="0">
                  <a:pos x="535" y="54"/>
                </a:cxn>
                <a:cxn ang="0">
                  <a:pos x="564" y="33"/>
                </a:cxn>
                <a:cxn ang="0">
                  <a:pos x="652" y="71"/>
                </a:cxn>
                <a:cxn ang="0">
                  <a:pos x="685" y="97"/>
                </a:cxn>
                <a:cxn ang="0">
                  <a:pos x="820" y="118"/>
                </a:cxn>
                <a:cxn ang="0">
                  <a:pos x="927" y="151"/>
                </a:cxn>
                <a:cxn ang="0">
                  <a:pos x="1098" y="213"/>
                </a:cxn>
                <a:cxn ang="0">
                  <a:pos x="1152" y="234"/>
                </a:cxn>
                <a:cxn ang="0">
                  <a:pos x="1134" y="258"/>
                </a:cxn>
                <a:cxn ang="0">
                  <a:pos x="1088" y="345"/>
                </a:cxn>
                <a:cxn ang="0">
                  <a:pos x="1003" y="452"/>
                </a:cxn>
                <a:cxn ang="0">
                  <a:pos x="931" y="527"/>
                </a:cxn>
                <a:cxn ang="0">
                  <a:pos x="920" y="560"/>
                </a:cxn>
                <a:cxn ang="0">
                  <a:pos x="899" y="549"/>
                </a:cxn>
                <a:cxn ang="0">
                  <a:pos x="766" y="485"/>
                </a:cxn>
                <a:cxn ang="0">
                  <a:pos x="638" y="431"/>
                </a:cxn>
                <a:cxn ang="0">
                  <a:pos x="510" y="388"/>
                </a:cxn>
                <a:cxn ang="0">
                  <a:pos x="403" y="366"/>
                </a:cxn>
                <a:cxn ang="0">
                  <a:pos x="246" y="352"/>
                </a:cxn>
                <a:cxn ang="0">
                  <a:pos x="135" y="324"/>
                </a:cxn>
                <a:cxn ang="0">
                  <a:pos x="54" y="281"/>
                </a:cxn>
                <a:cxn ang="0">
                  <a:pos x="18" y="258"/>
                </a:cxn>
                <a:cxn ang="0">
                  <a:pos x="0" y="234"/>
                </a:cxn>
                <a:cxn ang="0">
                  <a:pos x="61" y="168"/>
                </a:cxn>
                <a:cxn ang="0">
                  <a:pos x="168" y="104"/>
                </a:cxn>
                <a:cxn ang="0">
                  <a:pos x="263" y="71"/>
                </a:cxn>
                <a:cxn ang="0">
                  <a:pos x="360" y="61"/>
                </a:cxn>
                <a:cxn ang="0">
                  <a:pos x="450" y="19"/>
                </a:cxn>
                <a:cxn ang="0">
                  <a:pos x="478" y="0"/>
                </a:cxn>
                <a:cxn ang="0">
                  <a:pos x="510" y="12"/>
                </a:cxn>
                <a:cxn ang="0">
                  <a:pos x="510" y="33"/>
                </a:cxn>
                <a:cxn ang="0">
                  <a:pos x="424" y="71"/>
                </a:cxn>
                <a:cxn ang="0">
                  <a:pos x="310" y="86"/>
                </a:cxn>
                <a:cxn ang="0">
                  <a:pos x="225" y="104"/>
                </a:cxn>
                <a:cxn ang="0">
                  <a:pos x="149" y="140"/>
                </a:cxn>
                <a:cxn ang="0">
                  <a:pos x="82" y="213"/>
                </a:cxn>
                <a:cxn ang="0">
                  <a:pos x="128" y="270"/>
                </a:cxn>
                <a:cxn ang="0">
                  <a:pos x="211" y="312"/>
                </a:cxn>
                <a:cxn ang="0">
                  <a:pos x="327" y="324"/>
                </a:cxn>
                <a:cxn ang="0">
                  <a:pos x="471" y="334"/>
                </a:cxn>
                <a:cxn ang="0">
                  <a:pos x="600" y="374"/>
                </a:cxn>
                <a:cxn ang="0">
                  <a:pos x="702" y="421"/>
                </a:cxn>
                <a:cxn ang="0">
                  <a:pos x="856" y="482"/>
                </a:cxn>
                <a:cxn ang="0">
                  <a:pos x="899" y="492"/>
                </a:cxn>
                <a:cxn ang="0">
                  <a:pos x="953" y="463"/>
                </a:cxn>
                <a:cxn ang="0">
                  <a:pos x="1006" y="395"/>
                </a:cxn>
                <a:cxn ang="0">
                  <a:pos x="1055" y="324"/>
                </a:cxn>
                <a:cxn ang="0">
                  <a:pos x="1070" y="270"/>
                </a:cxn>
              </a:cxnLst>
              <a:rect l="0" t="0" r="r" b="b"/>
              <a:pathLst>
                <a:path w="1152" h="560">
                  <a:moveTo>
                    <a:pt x="1070" y="270"/>
                  </a:moveTo>
                  <a:lnTo>
                    <a:pt x="1070" y="248"/>
                  </a:lnTo>
                  <a:lnTo>
                    <a:pt x="1048" y="227"/>
                  </a:lnTo>
                  <a:lnTo>
                    <a:pt x="856" y="161"/>
                  </a:lnTo>
                  <a:lnTo>
                    <a:pt x="649" y="108"/>
                  </a:lnTo>
                  <a:lnTo>
                    <a:pt x="535" y="54"/>
                  </a:lnTo>
                  <a:lnTo>
                    <a:pt x="564" y="33"/>
                  </a:lnTo>
                  <a:lnTo>
                    <a:pt x="652" y="71"/>
                  </a:lnTo>
                  <a:lnTo>
                    <a:pt x="685" y="97"/>
                  </a:lnTo>
                  <a:lnTo>
                    <a:pt x="820" y="118"/>
                  </a:lnTo>
                  <a:lnTo>
                    <a:pt x="927" y="151"/>
                  </a:lnTo>
                  <a:lnTo>
                    <a:pt x="1098" y="213"/>
                  </a:lnTo>
                  <a:lnTo>
                    <a:pt x="1152" y="234"/>
                  </a:lnTo>
                  <a:lnTo>
                    <a:pt x="1134" y="258"/>
                  </a:lnTo>
                  <a:lnTo>
                    <a:pt x="1088" y="345"/>
                  </a:lnTo>
                  <a:lnTo>
                    <a:pt x="1003" y="452"/>
                  </a:lnTo>
                  <a:lnTo>
                    <a:pt x="931" y="527"/>
                  </a:lnTo>
                  <a:lnTo>
                    <a:pt x="920" y="560"/>
                  </a:lnTo>
                  <a:lnTo>
                    <a:pt x="899" y="549"/>
                  </a:lnTo>
                  <a:lnTo>
                    <a:pt x="766" y="485"/>
                  </a:lnTo>
                  <a:lnTo>
                    <a:pt x="638" y="431"/>
                  </a:lnTo>
                  <a:lnTo>
                    <a:pt x="510" y="388"/>
                  </a:lnTo>
                  <a:lnTo>
                    <a:pt x="403" y="366"/>
                  </a:lnTo>
                  <a:lnTo>
                    <a:pt x="246" y="352"/>
                  </a:lnTo>
                  <a:lnTo>
                    <a:pt x="135" y="324"/>
                  </a:lnTo>
                  <a:lnTo>
                    <a:pt x="54" y="281"/>
                  </a:lnTo>
                  <a:lnTo>
                    <a:pt x="18" y="258"/>
                  </a:lnTo>
                  <a:lnTo>
                    <a:pt x="0" y="234"/>
                  </a:lnTo>
                  <a:lnTo>
                    <a:pt x="61" y="168"/>
                  </a:lnTo>
                  <a:lnTo>
                    <a:pt x="168" y="104"/>
                  </a:lnTo>
                  <a:lnTo>
                    <a:pt x="263" y="71"/>
                  </a:lnTo>
                  <a:lnTo>
                    <a:pt x="360" y="61"/>
                  </a:lnTo>
                  <a:lnTo>
                    <a:pt x="450" y="19"/>
                  </a:lnTo>
                  <a:lnTo>
                    <a:pt x="478" y="0"/>
                  </a:lnTo>
                  <a:lnTo>
                    <a:pt x="510" y="12"/>
                  </a:lnTo>
                  <a:lnTo>
                    <a:pt x="510" y="33"/>
                  </a:lnTo>
                  <a:lnTo>
                    <a:pt x="424" y="71"/>
                  </a:lnTo>
                  <a:lnTo>
                    <a:pt x="310" y="86"/>
                  </a:lnTo>
                  <a:lnTo>
                    <a:pt x="225" y="104"/>
                  </a:lnTo>
                  <a:lnTo>
                    <a:pt x="149" y="140"/>
                  </a:lnTo>
                  <a:lnTo>
                    <a:pt x="82" y="213"/>
                  </a:lnTo>
                  <a:lnTo>
                    <a:pt x="128" y="270"/>
                  </a:lnTo>
                  <a:lnTo>
                    <a:pt x="211" y="312"/>
                  </a:lnTo>
                  <a:lnTo>
                    <a:pt x="327" y="324"/>
                  </a:lnTo>
                  <a:lnTo>
                    <a:pt x="471" y="334"/>
                  </a:lnTo>
                  <a:lnTo>
                    <a:pt x="600" y="374"/>
                  </a:lnTo>
                  <a:lnTo>
                    <a:pt x="702" y="421"/>
                  </a:lnTo>
                  <a:lnTo>
                    <a:pt x="856" y="482"/>
                  </a:lnTo>
                  <a:lnTo>
                    <a:pt x="899" y="492"/>
                  </a:lnTo>
                  <a:lnTo>
                    <a:pt x="953" y="463"/>
                  </a:lnTo>
                  <a:lnTo>
                    <a:pt x="1006" y="395"/>
                  </a:lnTo>
                  <a:lnTo>
                    <a:pt x="1055" y="324"/>
                  </a:lnTo>
                  <a:lnTo>
                    <a:pt x="1070" y="270"/>
                  </a:lnTo>
                  <a:close/>
                </a:path>
              </a:pathLst>
            </a:custGeom>
            <a:solidFill>
              <a:srgbClr val="FFCC00"/>
            </a:solidFill>
            <a:ln w="9525">
              <a:solidFill>
                <a:srgbClr val="FFCC00"/>
              </a:solidFill>
              <a:round/>
              <a:headEnd/>
              <a:tailEnd/>
            </a:ln>
          </p:spPr>
          <p:txBody>
            <a:bodyPr/>
            <a:lstStyle/>
            <a:p>
              <a:endParaRPr lang="en-US"/>
            </a:p>
          </p:txBody>
        </p:sp>
        <p:grpSp>
          <p:nvGrpSpPr>
            <p:cNvPr id="5" name="Group 52"/>
            <p:cNvGrpSpPr>
              <a:grpSpLocks/>
            </p:cNvGrpSpPr>
            <p:nvPr/>
          </p:nvGrpSpPr>
          <p:grpSpPr bwMode="auto">
            <a:xfrm>
              <a:off x="3944" y="2435"/>
              <a:ext cx="803" cy="1173"/>
              <a:chOff x="2168" y="2725"/>
              <a:chExt cx="803" cy="1173"/>
            </a:xfrm>
          </p:grpSpPr>
          <p:sp>
            <p:nvSpPr>
              <p:cNvPr id="303157" name="Freeform 53"/>
              <p:cNvSpPr>
                <a:spLocks/>
              </p:cNvSpPr>
              <p:nvPr/>
            </p:nvSpPr>
            <p:spPr bwMode="auto">
              <a:xfrm>
                <a:off x="2232" y="2883"/>
                <a:ext cx="224" cy="221"/>
              </a:xfrm>
              <a:custGeom>
                <a:avLst/>
                <a:gdLst/>
                <a:ahLst/>
                <a:cxnLst>
                  <a:cxn ang="0">
                    <a:pos x="311" y="167"/>
                  </a:cxn>
                  <a:cxn ang="0">
                    <a:pos x="275" y="80"/>
                  </a:cxn>
                  <a:cxn ang="0">
                    <a:pos x="202" y="21"/>
                  </a:cxn>
                  <a:cxn ang="0">
                    <a:pos x="138" y="0"/>
                  </a:cxn>
                  <a:cxn ang="0">
                    <a:pos x="87" y="0"/>
                  </a:cxn>
                  <a:cxn ang="0">
                    <a:pos x="43" y="21"/>
                  </a:cxn>
                  <a:cxn ang="0">
                    <a:pos x="0" y="94"/>
                  </a:cxn>
                  <a:cxn ang="0">
                    <a:pos x="0" y="195"/>
                  </a:cxn>
                  <a:cxn ang="0">
                    <a:pos x="21" y="266"/>
                  </a:cxn>
                  <a:cxn ang="0">
                    <a:pos x="66" y="346"/>
                  </a:cxn>
                  <a:cxn ang="0">
                    <a:pos x="153" y="419"/>
                  </a:cxn>
                  <a:cxn ang="0">
                    <a:pos x="239" y="440"/>
                  </a:cxn>
                  <a:cxn ang="0">
                    <a:pos x="311" y="419"/>
                  </a:cxn>
                  <a:cxn ang="0">
                    <a:pos x="348" y="375"/>
                  </a:cxn>
                  <a:cxn ang="0">
                    <a:pos x="355" y="282"/>
                  </a:cxn>
                  <a:cxn ang="0">
                    <a:pos x="348" y="231"/>
                  </a:cxn>
                  <a:cxn ang="0">
                    <a:pos x="442" y="158"/>
                  </a:cxn>
                  <a:cxn ang="0">
                    <a:pos x="449" y="122"/>
                  </a:cxn>
                  <a:cxn ang="0">
                    <a:pos x="398" y="115"/>
                  </a:cxn>
                  <a:cxn ang="0">
                    <a:pos x="311" y="167"/>
                  </a:cxn>
                </a:cxnLst>
                <a:rect l="0" t="0" r="r" b="b"/>
                <a:pathLst>
                  <a:path w="449" h="440">
                    <a:moveTo>
                      <a:pt x="311" y="167"/>
                    </a:moveTo>
                    <a:lnTo>
                      <a:pt x="275" y="80"/>
                    </a:lnTo>
                    <a:lnTo>
                      <a:pt x="202" y="21"/>
                    </a:lnTo>
                    <a:lnTo>
                      <a:pt x="138" y="0"/>
                    </a:lnTo>
                    <a:lnTo>
                      <a:pt x="87" y="0"/>
                    </a:lnTo>
                    <a:lnTo>
                      <a:pt x="43" y="21"/>
                    </a:lnTo>
                    <a:lnTo>
                      <a:pt x="0" y="94"/>
                    </a:lnTo>
                    <a:lnTo>
                      <a:pt x="0" y="195"/>
                    </a:lnTo>
                    <a:lnTo>
                      <a:pt x="21" y="266"/>
                    </a:lnTo>
                    <a:lnTo>
                      <a:pt x="66" y="346"/>
                    </a:lnTo>
                    <a:lnTo>
                      <a:pt x="153" y="419"/>
                    </a:lnTo>
                    <a:lnTo>
                      <a:pt x="239" y="440"/>
                    </a:lnTo>
                    <a:lnTo>
                      <a:pt x="311" y="419"/>
                    </a:lnTo>
                    <a:lnTo>
                      <a:pt x="348" y="375"/>
                    </a:lnTo>
                    <a:lnTo>
                      <a:pt x="355" y="282"/>
                    </a:lnTo>
                    <a:lnTo>
                      <a:pt x="348" y="231"/>
                    </a:lnTo>
                    <a:lnTo>
                      <a:pt x="442" y="158"/>
                    </a:lnTo>
                    <a:lnTo>
                      <a:pt x="449" y="122"/>
                    </a:lnTo>
                    <a:lnTo>
                      <a:pt x="398" y="115"/>
                    </a:lnTo>
                    <a:lnTo>
                      <a:pt x="311" y="167"/>
                    </a:lnTo>
                    <a:close/>
                  </a:path>
                </a:pathLst>
              </a:custGeom>
              <a:solidFill>
                <a:srgbClr val="000000"/>
              </a:solidFill>
              <a:ln w="9525">
                <a:noFill/>
                <a:round/>
                <a:headEnd/>
                <a:tailEnd/>
              </a:ln>
            </p:spPr>
            <p:txBody>
              <a:bodyPr/>
              <a:lstStyle/>
              <a:p>
                <a:endParaRPr lang="en-US"/>
              </a:p>
            </p:txBody>
          </p:sp>
          <p:sp>
            <p:nvSpPr>
              <p:cNvPr id="303158" name="Freeform 54"/>
              <p:cNvSpPr>
                <a:spLocks/>
              </p:cNvSpPr>
              <p:nvPr/>
            </p:nvSpPr>
            <p:spPr bwMode="auto">
              <a:xfrm>
                <a:off x="2362" y="3116"/>
                <a:ext cx="160" cy="358"/>
              </a:xfrm>
              <a:custGeom>
                <a:avLst/>
                <a:gdLst/>
                <a:ahLst/>
                <a:cxnLst>
                  <a:cxn ang="0">
                    <a:pos x="21" y="135"/>
                  </a:cxn>
                  <a:cxn ang="0">
                    <a:pos x="0" y="57"/>
                  </a:cxn>
                  <a:cxn ang="0">
                    <a:pos x="21" y="28"/>
                  </a:cxn>
                  <a:cxn ang="0">
                    <a:pos x="28" y="0"/>
                  </a:cxn>
                  <a:cxn ang="0">
                    <a:pos x="102" y="0"/>
                  </a:cxn>
                  <a:cxn ang="0">
                    <a:pos x="145" y="28"/>
                  </a:cxn>
                  <a:cxn ang="0">
                    <a:pos x="218" y="107"/>
                  </a:cxn>
                  <a:cxn ang="0">
                    <a:pos x="262" y="208"/>
                  </a:cxn>
                  <a:cxn ang="0">
                    <a:pos x="306" y="343"/>
                  </a:cxn>
                  <a:cxn ang="0">
                    <a:pos x="320" y="464"/>
                  </a:cxn>
                  <a:cxn ang="0">
                    <a:pos x="313" y="580"/>
                  </a:cxn>
                  <a:cxn ang="0">
                    <a:pos x="283" y="658"/>
                  </a:cxn>
                  <a:cxn ang="0">
                    <a:pos x="241" y="708"/>
                  </a:cxn>
                  <a:cxn ang="0">
                    <a:pos x="168" y="715"/>
                  </a:cxn>
                  <a:cxn ang="0">
                    <a:pos x="110" y="694"/>
                  </a:cxn>
                  <a:cxn ang="0">
                    <a:pos x="58" y="644"/>
                  </a:cxn>
                  <a:cxn ang="0">
                    <a:pos x="44" y="566"/>
                  </a:cxn>
                  <a:cxn ang="0">
                    <a:pos x="51" y="479"/>
                  </a:cxn>
                  <a:cxn ang="0">
                    <a:pos x="80" y="422"/>
                  </a:cxn>
                  <a:cxn ang="0">
                    <a:pos x="94" y="343"/>
                  </a:cxn>
                  <a:cxn ang="0">
                    <a:pos x="72" y="258"/>
                  </a:cxn>
                  <a:cxn ang="0">
                    <a:pos x="58" y="208"/>
                  </a:cxn>
                  <a:cxn ang="0">
                    <a:pos x="21" y="135"/>
                  </a:cxn>
                </a:cxnLst>
                <a:rect l="0" t="0" r="r" b="b"/>
                <a:pathLst>
                  <a:path w="320" h="715">
                    <a:moveTo>
                      <a:pt x="21" y="135"/>
                    </a:moveTo>
                    <a:lnTo>
                      <a:pt x="0" y="57"/>
                    </a:lnTo>
                    <a:lnTo>
                      <a:pt x="21" y="28"/>
                    </a:lnTo>
                    <a:lnTo>
                      <a:pt x="28" y="0"/>
                    </a:lnTo>
                    <a:lnTo>
                      <a:pt x="102" y="0"/>
                    </a:lnTo>
                    <a:lnTo>
                      <a:pt x="145" y="28"/>
                    </a:lnTo>
                    <a:lnTo>
                      <a:pt x="218" y="107"/>
                    </a:lnTo>
                    <a:lnTo>
                      <a:pt x="262" y="208"/>
                    </a:lnTo>
                    <a:lnTo>
                      <a:pt x="306" y="343"/>
                    </a:lnTo>
                    <a:lnTo>
                      <a:pt x="320" y="464"/>
                    </a:lnTo>
                    <a:lnTo>
                      <a:pt x="313" y="580"/>
                    </a:lnTo>
                    <a:lnTo>
                      <a:pt x="283" y="658"/>
                    </a:lnTo>
                    <a:lnTo>
                      <a:pt x="241" y="708"/>
                    </a:lnTo>
                    <a:lnTo>
                      <a:pt x="168" y="715"/>
                    </a:lnTo>
                    <a:lnTo>
                      <a:pt x="110" y="694"/>
                    </a:lnTo>
                    <a:lnTo>
                      <a:pt x="58" y="644"/>
                    </a:lnTo>
                    <a:lnTo>
                      <a:pt x="44" y="566"/>
                    </a:lnTo>
                    <a:lnTo>
                      <a:pt x="51" y="479"/>
                    </a:lnTo>
                    <a:lnTo>
                      <a:pt x="80" y="422"/>
                    </a:lnTo>
                    <a:lnTo>
                      <a:pt x="94" y="343"/>
                    </a:lnTo>
                    <a:lnTo>
                      <a:pt x="72" y="258"/>
                    </a:lnTo>
                    <a:lnTo>
                      <a:pt x="58" y="208"/>
                    </a:lnTo>
                    <a:lnTo>
                      <a:pt x="21" y="135"/>
                    </a:lnTo>
                    <a:close/>
                  </a:path>
                </a:pathLst>
              </a:custGeom>
              <a:solidFill>
                <a:srgbClr val="000000"/>
              </a:solidFill>
              <a:ln w="9525">
                <a:noFill/>
                <a:round/>
                <a:headEnd/>
                <a:tailEnd/>
              </a:ln>
            </p:spPr>
            <p:txBody>
              <a:bodyPr/>
              <a:lstStyle/>
              <a:p>
                <a:endParaRPr lang="en-US"/>
              </a:p>
            </p:txBody>
          </p:sp>
          <p:sp>
            <p:nvSpPr>
              <p:cNvPr id="303159" name="Freeform 55"/>
              <p:cNvSpPr>
                <a:spLocks/>
              </p:cNvSpPr>
              <p:nvPr/>
            </p:nvSpPr>
            <p:spPr bwMode="auto">
              <a:xfrm>
                <a:off x="2443" y="3405"/>
                <a:ext cx="249" cy="493"/>
              </a:xfrm>
              <a:custGeom>
                <a:avLst/>
                <a:gdLst/>
                <a:ahLst/>
                <a:cxnLst>
                  <a:cxn ang="0">
                    <a:pos x="0" y="50"/>
                  </a:cxn>
                  <a:cxn ang="0">
                    <a:pos x="22" y="7"/>
                  </a:cxn>
                  <a:cxn ang="0">
                    <a:pos x="73" y="0"/>
                  </a:cxn>
                  <a:cxn ang="0">
                    <a:pos x="123" y="21"/>
                  </a:cxn>
                  <a:cxn ang="0">
                    <a:pos x="195" y="135"/>
                  </a:cxn>
                  <a:cxn ang="0">
                    <a:pos x="274" y="294"/>
                  </a:cxn>
                  <a:cxn ang="0">
                    <a:pos x="288" y="422"/>
                  </a:cxn>
                  <a:cxn ang="0">
                    <a:pos x="295" y="650"/>
                  </a:cxn>
                  <a:cxn ang="0">
                    <a:pos x="274" y="808"/>
                  </a:cxn>
                  <a:cxn ang="0">
                    <a:pos x="274" y="837"/>
                  </a:cxn>
                  <a:cxn ang="0">
                    <a:pos x="339" y="872"/>
                  </a:cxn>
                  <a:cxn ang="0">
                    <a:pos x="497" y="915"/>
                  </a:cxn>
                  <a:cxn ang="0">
                    <a:pos x="497" y="944"/>
                  </a:cxn>
                  <a:cxn ang="0">
                    <a:pos x="425" y="986"/>
                  </a:cxn>
                  <a:cxn ang="0">
                    <a:pos x="354" y="965"/>
                  </a:cxn>
                  <a:cxn ang="0">
                    <a:pos x="231" y="887"/>
                  </a:cxn>
                  <a:cxn ang="0">
                    <a:pos x="195" y="851"/>
                  </a:cxn>
                  <a:cxn ang="0">
                    <a:pos x="195" y="815"/>
                  </a:cxn>
                  <a:cxn ang="0">
                    <a:pos x="224" y="794"/>
                  </a:cxn>
                  <a:cxn ang="0">
                    <a:pos x="252" y="664"/>
                  </a:cxn>
                  <a:cxn ang="0">
                    <a:pos x="245" y="472"/>
                  </a:cxn>
                  <a:cxn ang="0">
                    <a:pos x="217" y="351"/>
                  </a:cxn>
                  <a:cxn ang="0">
                    <a:pos x="144" y="200"/>
                  </a:cxn>
                  <a:cxn ang="0">
                    <a:pos x="66" y="121"/>
                  </a:cxn>
                  <a:cxn ang="0">
                    <a:pos x="0" y="50"/>
                  </a:cxn>
                </a:cxnLst>
                <a:rect l="0" t="0" r="r" b="b"/>
                <a:pathLst>
                  <a:path w="497" h="986">
                    <a:moveTo>
                      <a:pt x="0" y="50"/>
                    </a:moveTo>
                    <a:lnTo>
                      <a:pt x="22" y="7"/>
                    </a:lnTo>
                    <a:lnTo>
                      <a:pt x="73" y="0"/>
                    </a:lnTo>
                    <a:lnTo>
                      <a:pt x="123" y="21"/>
                    </a:lnTo>
                    <a:lnTo>
                      <a:pt x="195" y="135"/>
                    </a:lnTo>
                    <a:lnTo>
                      <a:pt x="274" y="294"/>
                    </a:lnTo>
                    <a:lnTo>
                      <a:pt x="288" y="422"/>
                    </a:lnTo>
                    <a:lnTo>
                      <a:pt x="295" y="650"/>
                    </a:lnTo>
                    <a:lnTo>
                      <a:pt x="274" y="808"/>
                    </a:lnTo>
                    <a:lnTo>
                      <a:pt x="274" y="837"/>
                    </a:lnTo>
                    <a:lnTo>
                      <a:pt x="339" y="872"/>
                    </a:lnTo>
                    <a:lnTo>
                      <a:pt x="497" y="915"/>
                    </a:lnTo>
                    <a:lnTo>
                      <a:pt x="497" y="944"/>
                    </a:lnTo>
                    <a:lnTo>
                      <a:pt x="425" y="986"/>
                    </a:lnTo>
                    <a:lnTo>
                      <a:pt x="354" y="965"/>
                    </a:lnTo>
                    <a:lnTo>
                      <a:pt x="231" y="887"/>
                    </a:lnTo>
                    <a:lnTo>
                      <a:pt x="195" y="851"/>
                    </a:lnTo>
                    <a:lnTo>
                      <a:pt x="195" y="815"/>
                    </a:lnTo>
                    <a:lnTo>
                      <a:pt x="224" y="794"/>
                    </a:lnTo>
                    <a:lnTo>
                      <a:pt x="252" y="664"/>
                    </a:lnTo>
                    <a:lnTo>
                      <a:pt x="245" y="472"/>
                    </a:lnTo>
                    <a:lnTo>
                      <a:pt x="217" y="351"/>
                    </a:lnTo>
                    <a:lnTo>
                      <a:pt x="144" y="200"/>
                    </a:lnTo>
                    <a:lnTo>
                      <a:pt x="66" y="121"/>
                    </a:lnTo>
                    <a:lnTo>
                      <a:pt x="0" y="50"/>
                    </a:lnTo>
                    <a:close/>
                  </a:path>
                </a:pathLst>
              </a:custGeom>
              <a:solidFill>
                <a:srgbClr val="000000"/>
              </a:solidFill>
              <a:ln w="9525">
                <a:noFill/>
                <a:round/>
                <a:headEnd/>
                <a:tailEnd/>
              </a:ln>
            </p:spPr>
            <p:txBody>
              <a:bodyPr/>
              <a:lstStyle/>
              <a:p>
                <a:endParaRPr lang="en-US"/>
              </a:p>
            </p:txBody>
          </p:sp>
          <p:sp>
            <p:nvSpPr>
              <p:cNvPr id="303160" name="Freeform 56"/>
              <p:cNvSpPr>
                <a:spLocks/>
              </p:cNvSpPr>
              <p:nvPr/>
            </p:nvSpPr>
            <p:spPr bwMode="auto">
              <a:xfrm>
                <a:off x="2313" y="3395"/>
                <a:ext cx="168" cy="440"/>
              </a:xfrm>
              <a:custGeom>
                <a:avLst/>
                <a:gdLst/>
                <a:ahLst/>
                <a:cxnLst>
                  <a:cxn ang="0">
                    <a:pos x="116" y="150"/>
                  </a:cxn>
                  <a:cxn ang="0">
                    <a:pos x="153" y="29"/>
                  </a:cxn>
                  <a:cxn ang="0">
                    <a:pos x="198" y="0"/>
                  </a:cxn>
                  <a:cxn ang="0">
                    <a:pos x="270" y="43"/>
                  </a:cxn>
                  <a:cxn ang="0">
                    <a:pos x="240" y="128"/>
                  </a:cxn>
                  <a:cxn ang="0">
                    <a:pos x="189" y="193"/>
                  </a:cxn>
                  <a:cxn ang="0">
                    <a:pos x="168" y="265"/>
                  </a:cxn>
                  <a:cxn ang="0">
                    <a:pos x="168" y="372"/>
                  </a:cxn>
                  <a:cxn ang="0">
                    <a:pos x="219" y="536"/>
                  </a:cxn>
                  <a:cxn ang="0">
                    <a:pos x="299" y="708"/>
                  </a:cxn>
                  <a:cxn ang="0">
                    <a:pos x="336" y="773"/>
                  </a:cxn>
                  <a:cxn ang="0">
                    <a:pos x="322" y="844"/>
                  </a:cxn>
                  <a:cxn ang="0">
                    <a:pos x="270" y="851"/>
                  </a:cxn>
                  <a:cxn ang="0">
                    <a:pos x="168" y="851"/>
                  </a:cxn>
                  <a:cxn ang="0">
                    <a:pos x="44" y="879"/>
                  </a:cxn>
                  <a:cxn ang="0">
                    <a:pos x="0" y="879"/>
                  </a:cxn>
                  <a:cxn ang="0">
                    <a:pos x="7" y="801"/>
                  </a:cxn>
                  <a:cxn ang="0">
                    <a:pos x="44" y="794"/>
                  </a:cxn>
                  <a:cxn ang="0">
                    <a:pos x="212" y="794"/>
                  </a:cxn>
                  <a:cxn ang="0">
                    <a:pos x="240" y="787"/>
                  </a:cxn>
                  <a:cxn ang="0">
                    <a:pos x="263" y="765"/>
                  </a:cxn>
                  <a:cxn ang="0">
                    <a:pos x="233" y="666"/>
                  </a:cxn>
                  <a:cxn ang="0">
                    <a:pos x="182" y="550"/>
                  </a:cxn>
                  <a:cxn ang="0">
                    <a:pos x="138" y="458"/>
                  </a:cxn>
                  <a:cxn ang="0">
                    <a:pos x="116" y="358"/>
                  </a:cxn>
                  <a:cxn ang="0">
                    <a:pos x="109" y="258"/>
                  </a:cxn>
                  <a:cxn ang="0">
                    <a:pos x="109" y="193"/>
                  </a:cxn>
                  <a:cxn ang="0">
                    <a:pos x="116" y="150"/>
                  </a:cxn>
                </a:cxnLst>
                <a:rect l="0" t="0" r="r" b="b"/>
                <a:pathLst>
                  <a:path w="336" h="879">
                    <a:moveTo>
                      <a:pt x="116" y="150"/>
                    </a:moveTo>
                    <a:lnTo>
                      <a:pt x="153" y="29"/>
                    </a:lnTo>
                    <a:lnTo>
                      <a:pt x="198" y="0"/>
                    </a:lnTo>
                    <a:lnTo>
                      <a:pt x="270" y="43"/>
                    </a:lnTo>
                    <a:lnTo>
                      <a:pt x="240" y="128"/>
                    </a:lnTo>
                    <a:lnTo>
                      <a:pt x="189" y="193"/>
                    </a:lnTo>
                    <a:lnTo>
                      <a:pt x="168" y="265"/>
                    </a:lnTo>
                    <a:lnTo>
                      <a:pt x="168" y="372"/>
                    </a:lnTo>
                    <a:lnTo>
                      <a:pt x="219" y="536"/>
                    </a:lnTo>
                    <a:lnTo>
                      <a:pt x="299" y="708"/>
                    </a:lnTo>
                    <a:lnTo>
                      <a:pt x="336" y="773"/>
                    </a:lnTo>
                    <a:lnTo>
                      <a:pt x="322" y="844"/>
                    </a:lnTo>
                    <a:lnTo>
                      <a:pt x="270" y="851"/>
                    </a:lnTo>
                    <a:lnTo>
                      <a:pt x="168" y="851"/>
                    </a:lnTo>
                    <a:lnTo>
                      <a:pt x="44" y="879"/>
                    </a:lnTo>
                    <a:lnTo>
                      <a:pt x="0" y="879"/>
                    </a:lnTo>
                    <a:lnTo>
                      <a:pt x="7" y="801"/>
                    </a:lnTo>
                    <a:lnTo>
                      <a:pt x="44" y="794"/>
                    </a:lnTo>
                    <a:lnTo>
                      <a:pt x="212" y="794"/>
                    </a:lnTo>
                    <a:lnTo>
                      <a:pt x="240" y="787"/>
                    </a:lnTo>
                    <a:lnTo>
                      <a:pt x="263" y="765"/>
                    </a:lnTo>
                    <a:lnTo>
                      <a:pt x="233" y="666"/>
                    </a:lnTo>
                    <a:lnTo>
                      <a:pt x="182" y="550"/>
                    </a:lnTo>
                    <a:lnTo>
                      <a:pt x="138" y="458"/>
                    </a:lnTo>
                    <a:lnTo>
                      <a:pt x="116" y="358"/>
                    </a:lnTo>
                    <a:lnTo>
                      <a:pt x="109" y="258"/>
                    </a:lnTo>
                    <a:lnTo>
                      <a:pt x="109" y="193"/>
                    </a:lnTo>
                    <a:lnTo>
                      <a:pt x="116" y="150"/>
                    </a:lnTo>
                    <a:close/>
                  </a:path>
                </a:pathLst>
              </a:custGeom>
              <a:solidFill>
                <a:srgbClr val="000000"/>
              </a:solidFill>
              <a:ln w="9525">
                <a:noFill/>
                <a:round/>
                <a:headEnd/>
                <a:tailEnd/>
              </a:ln>
            </p:spPr>
            <p:txBody>
              <a:bodyPr/>
              <a:lstStyle/>
              <a:p>
                <a:endParaRPr lang="en-US"/>
              </a:p>
            </p:txBody>
          </p:sp>
          <p:sp>
            <p:nvSpPr>
              <p:cNvPr id="303161" name="Freeform 57"/>
              <p:cNvSpPr>
                <a:spLocks/>
              </p:cNvSpPr>
              <p:nvPr/>
            </p:nvSpPr>
            <p:spPr bwMode="auto">
              <a:xfrm>
                <a:off x="2415" y="2725"/>
                <a:ext cx="556" cy="457"/>
              </a:xfrm>
              <a:custGeom>
                <a:avLst/>
                <a:gdLst/>
                <a:ahLst/>
                <a:cxnLst>
                  <a:cxn ang="0">
                    <a:pos x="22" y="820"/>
                  </a:cxn>
                  <a:cxn ang="0">
                    <a:pos x="0" y="863"/>
                  </a:cxn>
                  <a:cxn ang="0">
                    <a:pos x="36" y="913"/>
                  </a:cxn>
                  <a:cxn ang="0">
                    <a:pos x="79" y="913"/>
                  </a:cxn>
                  <a:cxn ang="0">
                    <a:pos x="264" y="863"/>
                  </a:cxn>
                  <a:cxn ang="0">
                    <a:pos x="435" y="770"/>
                  </a:cxn>
                  <a:cxn ang="0">
                    <a:pos x="586" y="671"/>
                  </a:cxn>
                  <a:cxn ang="0">
                    <a:pos x="792" y="514"/>
                  </a:cxn>
                  <a:cxn ang="0">
                    <a:pos x="942" y="356"/>
                  </a:cxn>
                  <a:cxn ang="0">
                    <a:pos x="1070" y="206"/>
                  </a:cxn>
                  <a:cxn ang="0">
                    <a:pos x="1113" y="92"/>
                  </a:cxn>
                  <a:cxn ang="0">
                    <a:pos x="1113" y="28"/>
                  </a:cxn>
                  <a:cxn ang="0">
                    <a:pos x="1056" y="0"/>
                  </a:cxn>
                  <a:cxn ang="0">
                    <a:pos x="978" y="7"/>
                  </a:cxn>
                  <a:cxn ang="0">
                    <a:pos x="949" y="106"/>
                  </a:cxn>
                  <a:cxn ang="0">
                    <a:pos x="963" y="171"/>
                  </a:cxn>
                  <a:cxn ang="0">
                    <a:pos x="985" y="228"/>
                  </a:cxn>
                  <a:cxn ang="0">
                    <a:pos x="935" y="313"/>
                  </a:cxn>
                  <a:cxn ang="0">
                    <a:pos x="814" y="413"/>
                  </a:cxn>
                  <a:cxn ang="0">
                    <a:pos x="678" y="521"/>
                  </a:cxn>
                  <a:cxn ang="0">
                    <a:pos x="520" y="607"/>
                  </a:cxn>
                  <a:cxn ang="0">
                    <a:pos x="371" y="706"/>
                  </a:cxn>
                  <a:cxn ang="0">
                    <a:pos x="214" y="763"/>
                  </a:cxn>
                  <a:cxn ang="0">
                    <a:pos x="121" y="778"/>
                  </a:cxn>
                  <a:cxn ang="0">
                    <a:pos x="22" y="820"/>
                  </a:cxn>
                </a:cxnLst>
                <a:rect l="0" t="0" r="r" b="b"/>
                <a:pathLst>
                  <a:path w="1113" h="913">
                    <a:moveTo>
                      <a:pt x="22" y="820"/>
                    </a:moveTo>
                    <a:lnTo>
                      <a:pt x="0" y="863"/>
                    </a:lnTo>
                    <a:lnTo>
                      <a:pt x="36" y="913"/>
                    </a:lnTo>
                    <a:lnTo>
                      <a:pt x="79" y="913"/>
                    </a:lnTo>
                    <a:lnTo>
                      <a:pt x="264" y="863"/>
                    </a:lnTo>
                    <a:lnTo>
                      <a:pt x="435" y="770"/>
                    </a:lnTo>
                    <a:lnTo>
                      <a:pt x="586" y="671"/>
                    </a:lnTo>
                    <a:lnTo>
                      <a:pt x="792" y="514"/>
                    </a:lnTo>
                    <a:lnTo>
                      <a:pt x="942" y="356"/>
                    </a:lnTo>
                    <a:lnTo>
                      <a:pt x="1070" y="206"/>
                    </a:lnTo>
                    <a:lnTo>
                      <a:pt x="1113" y="92"/>
                    </a:lnTo>
                    <a:lnTo>
                      <a:pt x="1113" y="28"/>
                    </a:lnTo>
                    <a:lnTo>
                      <a:pt x="1056" y="0"/>
                    </a:lnTo>
                    <a:lnTo>
                      <a:pt x="978" y="7"/>
                    </a:lnTo>
                    <a:lnTo>
                      <a:pt x="949" y="106"/>
                    </a:lnTo>
                    <a:lnTo>
                      <a:pt x="963" y="171"/>
                    </a:lnTo>
                    <a:lnTo>
                      <a:pt x="985" y="228"/>
                    </a:lnTo>
                    <a:lnTo>
                      <a:pt x="935" y="313"/>
                    </a:lnTo>
                    <a:lnTo>
                      <a:pt x="814" y="413"/>
                    </a:lnTo>
                    <a:lnTo>
                      <a:pt x="678" y="521"/>
                    </a:lnTo>
                    <a:lnTo>
                      <a:pt x="520" y="607"/>
                    </a:lnTo>
                    <a:lnTo>
                      <a:pt x="371" y="706"/>
                    </a:lnTo>
                    <a:lnTo>
                      <a:pt x="214" y="763"/>
                    </a:lnTo>
                    <a:lnTo>
                      <a:pt x="121" y="778"/>
                    </a:lnTo>
                    <a:lnTo>
                      <a:pt x="22" y="820"/>
                    </a:lnTo>
                    <a:close/>
                  </a:path>
                </a:pathLst>
              </a:custGeom>
              <a:solidFill>
                <a:srgbClr val="000000"/>
              </a:solidFill>
              <a:ln w="9525">
                <a:noFill/>
                <a:round/>
                <a:headEnd/>
                <a:tailEnd/>
              </a:ln>
            </p:spPr>
            <p:txBody>
              <a:bodyPr/>
              <a:lstStyle/>
              <a:p>
                <a:endParaRPr lang="en-US"/>
              </a:p>
            </p:txBody>
          </p:sp>
          <p:sp>
            <p:nvSpPr>
              <p:cNvPr id="303162" name="Freeform 58"/>
              <p:cNvSpPr>
                <a:spLocks/>
              </p:cNvSpPr>
              <p:nvPr/>
            </p:nvSpPr>
            <p:spPr bwMode="auto">
              <a:xfrm>
                <a:off x="2168" y="2739"/>
                <a:ext cx="301" cy="467"/>
              </a:xfrm>
              <a:custGeom>
                <a:avLst/>
                <a:gdLst/>
                <a:ahLst/>
                <a:cxnLst>
                  <a:cxn ang="0">
                    <a:pos x="431" y="812"/>
                  </a:cxn>
                  <a:cxn ang="0">
                    <a:pos x="459" y="833"/>
                  </a:cxn>
                  <a:cxn ang="0">
                    <a:pos x="459" y="883"/>
                  </a:cxn>
                  <a:cxn ang="0">
                    <a:pos x="416" y="933"/>
                  </a:cxn>
                  <a:cxn ang="0">
                    <a:pos x="309" y="840"/>
                  </a:cxn>
                  <a:cxn ang="0">
                    <a:pos x="123" y="648"/>
                  </a:cxn>
                  <a:cxn ang="0">
                    <a:pos x="7" y="513"/>
                  </a:cxn>
                  <a:cxn ang="0">
                    <a:pos x="0" y="448"/>
                  </a:cxn>
                  <a:cxn ang="0">
                    <a:pos x="15" y="363"/>
                  </a:cxn>
                  <a:cxn ang="0">
                    <a:pos x="109" y="270"/>
                  </a:cxn>
                  <a:cxn ang="0">
                    <a:pos x="294" y="149"/>
                  </a:cxn>
                  <a:cxn ang="0">
                    <a:pos x="466" y="57"/>
                  </a:cxn>
                  <a:cxn ang="0">
                    <a:pos x="473" y="21"/>
                  </a:cxn>
                  <a:cxn ang="0">
                    <a:pos x="532" y="0"/>
                  </a:cxn>
                  <a:cxn ang="0">
                    <a:pos x="603" y="42"/>
                  </a:cxn>
                  <a:cxn ang="0">
                    <a:pos x="596" y="142"/>
                  </a:cxn>
                  <a:cxn ang="0">
                    <a:pos x="546" y="171"/>
                  </a:cxn>
                  <a:cxn ang="0">
                    <a:pos x="488" y="156"/>
                  </a:cxn>
                  <a:cxn ang="0">
                    <a:pos x="466" y="106"/>
                  </a:cxn>
                  <a:cxn ang="0">
                    <a:pos x="324" y="185"/>
                  </a:cxn>
                  <a:cxn ang="0">
                    <a:pos x="144" y="299"/>
                  </a:cxn>
                  <a:cxn ang="0">
                    <a:pos x="72" y="356"/>
                  </a:cxn>
                  <a:cxn ang="0">
                    <a:pos x="36" y="420"/>
                  </a:cxn>
                  <a:cxn ang="0">
                    <a:pos x="43" y="484"/>
                  </a:cxn>
                  <a:cxn ang="0">
                    <a:pos x="101" y="555"/>
                  </a:cxn>
                  <a:cxn ang="0">
                    <a:pos x="272" y="691"/>
                  </a:cxn>
                  <a:cxn ang="0">
                    <a:pos x="345" y="755"/>
                  </a:cxn>
                  <a:cxn ang="0">
                    <a:pos x="431" y="812"/>
                  </a:cxn>
                </a:cxnLst>
                <a:rect l="0" t="0" r="r" b="b"/>
                <a:pathLst>
                  <a:path w="603" h="933">
                    <a:moveTo>
                      <a:pt x="431" y="812"/>
                    </a:moveTo>
                    <a:lnTo>
                      <a:pt x="459" y="833"/>
                    </a:lnTo>
                    <a:lnTo>
                      <a:pt x="459" y="883"/>
                    </a:lnTo>
                    <a:lnTo>
                      <a:pt x="416" y="933"/>
                    </a:lnTo>
                    <a:lnTo>
                      <a:pt x="309" y="840"/>
                    </a:lnTo>
                    <a:lnTo>
                      <a:pt x="123" y="648"/>
                    </a:lnTo>
                    <a:lnTo>
                      <a:pt x="7" y="513"/>
                    </a:lnTo>
                    <a:lnTo>
                      <a:pt x="0" y="448"/>
                    </a:lnTo>
                    <a:lnTo>
                      <a:pt x="15" y="363"/>
                    </a:lnTo>
                    <a:lnTo>
                      <a:pt x="109" y="270"/>
                    </a:lnTo>
                    <a:lnTo>
                      <a:pt x="294" y="149"/>
                    </a:lnTo>
                    <a:lnTo>
                      <a:pt x="466" y="57"/>
                    </a:lnTo>
                    <a:lnTo>
                      <a:pt x="473" y="21"/>
                    </a:lnTo>
                    <a:lnTo>
                      <a:pt x="532" y="0"/>
                    </a:lnTo>
                    <a:lnTo>
                      <a:pt x="603" y="42"/>
                    </a:lnTo>
                    <a:lnTo>
                      <a:pt x="596" y="142"/>
                    </a:lnTo>
                    <a:lnTo>
                      <a:pt x="546" y="171"/>
                    </a:lnTo>
                    <a:lnTo>
                      <a:pt x="488" y="156"/>
                    </a:lnTo>
                    <a:lnTo>
                      <a:pt x="466" y="106"/>
                    </a:lnTo>
                    <a:lnTo>
                      <a:pt x="324" y="185"/>
                    </a:lnTo>
                    <a:lnTo>
                      <a:pt x="144" y="299"/>
                    </a:lnTo>
                    <a:lnTo>
                      <a:pt x="72" y="356"/>
                    </a:lnTo>
                    <a:lnTo>
                      <a:pt x="36" y="420"/>
                    </a:lnTo>
                    <a:lnTo>
                      <a:pt x="43" y="484"/>
                    </a:lnTo>
                    <a:lnTo>
                      <a:pt x="101" y="555"/>
                    </a:lnTo>
                    <a:lnTo>
                      <a:pt x="272" y="691"/>
                    </a:lnTo>
                    <a:lnTo>
                      <a:pt x="345" y="755"/>
                    </a:lnTo>
                    <a:lnTo>
                      <a:pt x="431" y="812"/>
                    </a:lnTo>
                    <a:close/>
                  </a:path>
                </a:pathLst>
              </a:custGeom>
              <a:solidFill>
                <a:srgbClr val="000000"/>
              </a:solidFill>
              <a:ln w="9525">
                <a:noFill/>
                <a:round/>
                <a:headEnd/>
                <a:tailEnd/>
              </a:ln>
            </p:spPr>
            <p:txBody>
              <a:bodyPr/>
              <a:lstStyle/>
              <a:p>
                <a:endParaRPr lang="en-US"/>
              </a:p>
            </p:txBody>
          </p:sp>
        </p:grpSp>
        <p:sp>
          <p:nvSpPr>
            <p:cNvPr id="303163" name="Freeform 59"/>
            <p:cNvSpPr>
              <a:spLocks/>
            </p:cNvSpPr>
            <p:nvPr/>
          </p:nvSpPr>
          <p:spPr bwMode="auto">
            <a:xfrm>
              <a:off x="4800" y="2350"/>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rgbClr val="FF0000"/>
            </a:solidFill>
            <a:ln w="9525">
              <a:noFill/>
              <a:round/>
              <a:headEnd/>
              <a:tailEnd/>
            </a:ln>
          </p:spPr>
          <p:txBody>
            <a:bodyPr/>
            <a:lstStyle/>
            <a:p>
              <a:endParaRPr lang="en-US"/>
            </a:p>
          </p:txBody>
        </p:sp>
        <p:sp>
          <p:nvSpPr>
            <p:cNvPr id="303164" name="Freeform 60"/>
            <p:cNvSpPr>
              <a:spLocks/>
            </p:cNvSpPr>
            <p:nvPr/>
          </p:nvSpPr>
          <p:spPr bwMode="auto">
            <a:xfrm>
              <a:off x="3504" y="3264"/>
              <a:ext cx="576" cy="280"/>
            </a:xfrm>
            <a:custGeom>
              <a:avLst/>
              <a:gdLst/>
              <a:ahLst/>
              <a:cxnLst>
                <a:cxn ang="0">
                  <a:pos x="1070" y="270"/>
                </a:cxn>
                <a:cxn ang="0">
                  <a:pos x="1070" y="248"/>
                </a:cxn>
                <a:cxn ang="0">
                  <a:pos x="1048" y="227"/>
                </a:cxn>
                <a:cxn ang="0">
                  <a:pos x="856" y="161"/>
                </a:cxn>
                <a:cxn ang="0">
                  <a:pos x="649" y="108"/>
                </a:cxn>
                <a:cxn ang="0">
                  <a:pos x="535" y="54"/>
                </a:cxn>
                <a:cxn ang="0">
                  <a:pos x="564" y="33"/>
                </a:cxn>
                <a:cxn ang="0">
                  <a:pos x="652" y="71"/>
                </a:cxn>
                <a:cxn ang="0">
                  <a:pos x="685" y="97"/>
                </a:cxn>
                <a:cxn ang="0">
                  <a:pos x="820" y="118"/>
                </a:cxn>
                <a:cxn ang="0">
                  <a:pos x="927" y="151"/>
                </a:cxn>
                <a:cxn ang="0">
                  <a:pos x="1098" y="213"/>
                </a:cxn>
                <a:cxn ang="0">
                  <a:pos x="1152" y="234"/>
                </a:cxn>
                <a:cxn ang="0">
                  <a:pos x="1134" y="258"/>
                </a:cxn>
                <a:cxn ang="0">
                  <a:pos x="1088" y="345"/>
                </a:cxn>
                <a:cxn ang="0">
                  <a:pos x="1003" y="452"/>
                </a:cxn>
                <a:cxn ang="0">
                  <a:pos x="931" y="527"/>
                </a:cxn>
                <a:cxn ang="0">
                  <a:pos x="920" y="560"/>
                </a:cxn>
                <a:cxn ang="0">
                  <a:pos x="899" y="549"/>
                </a:cxn>
                <a:cxn ang="0">
                  <a:pos x="766" y="485"/>
                </a:cxn>
                <a:cxn ang="0">
                  <a:pos x="638" y="431"/>
                </a:cxn>
                <a:cxn ang="0">
                  <a:pos x="510" y="388"/>
                </a:cxn>
                <a:cxn ang="0">
                  <a:pos x="403" y="366"/>
                </a:cxn>
                <a:cxn ang="0">
                  <a:pos x="246" y="352"/>
                </a:cxn>
                <a:cxn ang="0">
                  <a:pos x="135" y="324"/>
                </a:cxn>
                <a:cxn ang="0">
                  <a:pos x="54" y="281"/>
                </a:cxn>
                <a:cxn ang="0">
                  <a:pos x="18" y="258"/>
                </a:cxn>
                <a:cxn ang="0">
                  <a:pos x="0" y="234"/>
                </a:cxn>
                <a:cxn ang="0">
                  <a:pos x="61" y="168"/>
                </a:cxn>
                <a:cxn ang="0">
                  <a:pos x="168" y="104"/>
                </a:cxn>
                <a:cxn ang="0">
                  <a:pos x="263" y="71"/>
                </a:cxn>
                <a:cxn ang="0">
                  <a:pos x="360" y="61"/>
                </a:cxn>
                <a:cxn ang="0">
                  <a:pos x="450" y="19"/>
                </a:cxn>
                <a:cxn ang="0">
                  <a:pos x="478" y="0"/>
                </a:cxn>
                <a:cxn ang="0">
                  <a:pos x="510" y="12"/>
                </a:cxn>
                <a:cxn ang="0">
                  <a:pos x="510" y="33"/>
                </a:cxn>
                <a:cxn ang="0">
                  <a:pos x="424" y="71"/>
                </a:cxn>
                <a:cxn ang="0">
                  <a:pos x="310" y="86"/>
                </a:cxn>
                <a:cxn ang="0">
                  <a:pos x="225" y="104"/>
                </a:cxn>
                <a:cxn ang="0">
                  <a:pos x="149" y="140"/>
                </a:cxn>
                <a:cxn ang="0">
                  <a:pos x="82" y="213"/>
                </a:cxn>
                <a:cxn ang="0">
                  <a:pos x="128" y="270"/>
                </a:cxn>
                <a:cxn ang="0">
                  <a:pos x="211" y="312"/>
                </a:cxn>
                <a:cxn ang="0">
                  <a:pos x="327" y="324"/>
                </a:cxn>
                <a:cxn ang="0">
                  <a:pos x="471" y="334"/>
                </a:cxn>
                <a:cxn ang="0">
                  <a:pos x="600" y="374"/>
                </a:cxn>
                <a:cxn ang="0">
                  <a:pos x="702" y="421"/>
                </a:cxn>
                <a:cxn ang="0">
                  <a:pos x="856" y="482"/>
                </a:cxn>
                <a:cxn ang="0">
                  <a:pos x="899" y="492"/>
                </a:cxn>
                <a:cxn ang="0">
                  <a:pos x="953" y="463"/>
                </a:cxn>
                <a:cxn ang="0">
                  <a:pos x="1006" y="395"/>
                </a:cxn>
                <a:cxn ang="0">
                  <a:pos x="1055" y="324"/>
                </a:cxn>
                <a:cxn ang="0">
                  <a:pos x="1070" y="270"/>
                </a:cxn>
              </a:cxnLst>
              <a:rect l="0" t="0" r="r" b="b"/>
              <a:pathLst>
                <a:path w="1152" h="560">
                  <a:moveTo>
                    <a:pt x="1070" y="270"/>
                  </a:moveTo>
                  <a:lnTo>
                    <a:pt x="1070" y="248"/>
                  </a:lnTo>
                  <a:lnTo>
                    <a:pt x="1048" y="227"/>
                  </a:lnTo>
                  <a:lnTo>
                    <a:pt x="856" y="161"/>
                  </a:lnTo>
                  <a:lnTo>
                    <a:pt x="649" y="108"/>
                  </a:lnTo>
                  <a:lnTo>
                    <a:pt x="535" y="54"/>
                  </a:lnTo>
                  <a:lnTo>
                    <a:pt x="564" y="33"/>
                  </a:lnTo>
                  <a:lnTo>
                    <a:pt x="652" y="71"/>
                  </a:lnTo>
                  <a:lnTo>
                    <a:pt x="685" y="97"/>
                  </a:lnTo>
                  <a:lnTo>
                    <a:pt x="820" y="118"/>
                  </a:lnTo>
                  <a:lnTo>
                    <a:pt x="927" y="151"/>
                  </a:lnTo>
                  <a:lnTo>
                    <a:pt x="1098" y="213"/>
                  </a:lnTo>
                  <a:lnTo>
                    <a:pt x="1152" y="234"/>
                  </a:lnTo>
                  <a:lnTo>
                    <a:pt x="1134" y="258"/>
                  </a:lnTo>
                  <a:lnTo>
                    <a:pt x="1088" y="345"/>
                  </a:lnTo>
                  <a:lnTo>
                    <a:pt x="1003" y="452"/>
                  </a:lnTo>
                  <a:lnTo>
                    <a:pt x="931" y="527"/>
                  </a:lnTo>
                  <a:lnTo>
                    <a:pt x="920" y="560"/>
                  </a:lnTo>
                  <a:lnTo>
                    <a:pt x="899" y="549"/>
                  </a:lnTo>
                  <a:lnTo>
                    <a:pt x="766" y="485"/>
                  </a:lnTo>
                  <a:lnTo>
                    <a:pt x="638" y="431"/>
                  </a:lnTo>
                  <a:lnTo>
                    <a:pt x="510" y="388"/>
                  </a:lnTo>
                  <a:lnTo>
                    <a:pt x="403" y="366"/>
                  </a:lnTo>
                  <a:lnTo>
                    <a:pt x="246" y="352"/>
                  </a:lnTo>
                  <a:lnTo>
                    <a:pt x="135" y="324"/>
                  </a:lnTo>
                  <a:lnTo>
                    <a:pt x="54" y="281"/>
                  </a:lnTo>
                  <a:lnTo>
                    <a:pt x="18" y="258"/>
                  </a:lnTo>
                  <a:lnTo>
                    <a:pt x="0" y="234"/>
                  </a:lnTo>
                  <a:lnTo>
                    <a:pt x="61" y="168"/>
                  </a:lnTo>
                  <a:lnTo>
                    <a:pt x="168" y="104"/>
                  </a:lnTo>
                  <a:lnTo>
                    <a:pt x="263" y="71"/>
                  </a:lnTo>
                  <a:lnTo>
                    <a:pt x="360" y="61"/>
                  </a:lnTo>
                  <a:lnTo>
                    <a:pt x="450" y="19"/>
                  </a:lnTo>
                  <a:lnTo>
                    <a:pt x="478" y="0"/>
                  </a:lnTo>
                  <a:lnTo>
                    <a:pt x="510" y="12"/>
                  </a:lnTo>
                  <a:lnTo>
                    <a:pt x="510" y="33"/>
                  </a:lnTo>
                  <a:lnTo>
                    <a:pt x="424" y="71"/>
                  </a:lnTo>
                  <a:lnTo>
                    <a:pt x="310" y="86"/>
                  </a:lnTo>
                  <a:lnTo>
                    <a:pt x="225" y="104"/>
                  </a:lnTo>
                  <a:lnTo>
                    <a:pt x="149" y="140"/>
                  </a:lnTo>
                  <a:lnTo>
                    <a:pt x="82" y="213"/>
                  </a:lnTo>
                  <a:lnTo>
                    <a:pt x="128" y="270"/>
                  </a:lnTo>
                  <a:lnTo>
                    <a:pt x="211" y="312"/>
                  </a:lnTo>
                  <a:lnTo>
                    <a:pt x="327" y="324"/>
                  </a:lnTo>
                  <a:lnTo>
                    <a:pt x="471" y="334"/>
                  </a:lnTo>
                  <a:lnTo>
                    <a:pt x="600" y="374"/>
                  </a:lnTo>
                  <a:lnTo>
                    <a:pt x="702" y="421"/>
                  </a:lnTo>
                  <a:lnTo>
                    <a:pt x="856" y="482"/>
                  </a:lnTo>
                  <a:lnTo>
                    <a:pt x="899" y="492"/>
                  </a:lnTo>
                  <a:lnTo>
                    <a:pt x="953" y="463"/>
                  </a:lnTo>
                  <a:lnTo>
                    <a:pt x="1006" y="395"/>
                  </a:lnTo>
                  <a:lnTo>
                    <a:pt x="1055" y="324"/>
                  </a:lnTo>
                  <a:lnTo>
                    <a:pt x="1070" y="270"/>
                  </a:lnTo>
                  <a:close/>
                </a:path>
              </a:pathLst>
            </a:custGeom>
            <a:solidFill>
              <a:schemeClr val="accent1"/>
            </a:solidFill>
            <a:ln w="9525">
              <a:solidFill>
                <a:schemeClr val="accent1"/>
              </a:solidFill>
              <a:round/>
              <a:headEnd/>
              <a:tailEnd/>
            </a:ln>
          </p:spPr>
          <p:txBody>
            <a:bodyPr/>
            <a:lstStyle/>
            <a:p>
              <a:endParaRPr lang="en-US"/>
            </a:p>
          </p:txBody>
        </p:sp>
      </p:grpSp>
      <p:grpSp>
        <p:nvGrpSpPr>
          <p:cNvPr id="6" name="Group 61"/>
          <p:cNvGrpSpPr>
            <a:grpSpLocks/>
          </p:cNvGrpSpPr>
          <p:nvPr/>
        </p:nvGrpSpPr>
        <p:grpSpPr bwMode="auto">
          <a:xfrm>
            <a:off x="2590800" y="2438400"/>
            <a:ext cx="1752600" cy="1676400"/>
            <a:chOff x="3456" y="384"/>
            <a:chExt cx="2016" cy="1701"/>
          </a:xfrm>
        </p:grpSpPr>
        <p:sp>
          <p:nvSpPr>
            <p:cNvPr id="303166" name="Freeform 62"/>
            <p:cNvSpPr>
              <a:spLocks/>
            </p:cNvSpPr>
            <p:nvPr/>
          </p:nvSpPr>
          <p:spPr bwMode="auto">
            <a:xfrm>
              <a:off x="3504" y="862"/>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chemeClr val="accent2"/>
            </a:solidFill>
            <a:ln w="9525">
              <a:solidFill>
                <a:schemeClr val="accent2"/>
              </a:solidFill>
              <a:round/>
              <a:headEnd/>
              <a:tailEnd/>
            </a:ln>
          </p:spPr>
          <p:txBody>
            <a:bodyPr/>
            <a:lstStyle/>
            <a:p>
              <a:endParaRPr lang="en-US"/>
            </a:p>
          </p:txBody>
        </p:sp>
        <p:sp>
          <p:nvSpPr>
            <p:cNvPr id="303167" name="Freeform 63"/>
            <p:cNvSpPr>
              <a:spLocks/>
            </p:cNvSpPr>
            <p:nvPr/>
          </p:nvSpPr>
          <p:spPr bwMode="auto">
            <a:xfrm>
              <a:off x="4054" y="816"/>
              <a:ext cx="567" cy="334"/>
            </a:xfrm>
            <a:custGeom>
              <a:avLst/>
              <a:gdLst/>
              <a:ahLst/>
              <a:cxnLst>
                <a:cxn ang="0">
                  <a:pos x="0" y="634"/>
                </a:cxn>
                <a:cxn ang="0">
                  <a:pos x="0" y="312"/>
                </a:cxn>
                <a:cxn ang="0">
                  <a:pos x="43" y="64"/>
                </a:cxn>
                <a:cxn ang="0">
                  <a:pos x="85" y="0"/>
                </a:cxn>
                <a:cxn ang="0">
                  <a:pos x="406" y="12"/>
                </a:cxn>
                <a:cxn ang="0">
                  <a:pos x="813" y="0"/>
                </a:cxn>
                <a:cxn ang="0">
                  <a:pos x="1134" y="12"/>
                </a:cxn>
                <a:cxn ang="0">
                  <a:pos x="1134" y="54"/>
                </a:cxn>
                <a:cxn ang="0">
                  <a:pos x="1070" y="140"/>
                </a:cxn>
                <a:cxn ang="0">
                  <a:pos x="1058" y="334"/>
                </a:cxn>
                <a:cxn ang="0">
                  <a:pos x="1058" y="634"/>
                </a:cxn>
                <a:cxn ang="0">
                  <a:pos x="1027" y="656"/>
                </a:cxn>
                <a:cxn ang="0">
                  <a:pos x="963" y="667"/>
                </a:cxn>
                <a:cxn ang="0">
                  <a:pos x="728" y="646"/>
                </a:cxn>
                <a:cxn ang="0">
                  <a:pos x="556" y="613"/>
                </a:cxn>
                <a:cxn ang="0">
                  <a:pos x="524" y="603"/>
                </a:cxn>
                <a:cxn ang="0">
                  <a:pos x="642" y="592"/>
                </a:cxn>
                <a:cxn ang="0">
                  <a:pos x="792" y="603"/>
                </a:cxn>
                <a:cxn ang="0">
                  <a:pos x="930" y="613"/>
                </a:cxn>
                <a:cxn ang="0">
                  <a:pos x="1006" y="613"/>
                </a:cxn>
                <a:cxn ang="0">
                  <a:pos x="1016" y="603"/>
                </a:cxn>
                <a:cxn ang="0">
                  <a:pos x="1006" y="419"/>
                </a:cxn>
                <a:cxn ang="0">
                  <a:pos x="1016" y="215"/>
                </a:cxn>
                <a:cxn ang="0">
                  <a:pos x="1037" y="97"/>
                </a:cxn>
                <a:cxn ang="0">
                  <a:pos x="1037" y="64"/>
                </a:cxn>
                <a:cxn ang="0">
                  <a:pos x="930" y="54"/>
                </a:cxn>
                <a:cxn ang="0">
                  <a:pos x="685" y="43"/>
                </a:cxn>
                <a:cxn ang="0">
                  <a:pos x="342" y="64"/>
                </a:cxn>
                <a:cxn ang="0">
                  <a:pos x="118" y="43"/>
                </a:cxn>
                <a:cxn ang="0">
                  <a:pos x="85" y="97"/>
                </a:cxn>
                <a:cxn ang="0">
                  <a:pos x="64" y="215"/>
                </a:cxn>
                <a:cxn ang="0">
                  <a:pos x="43" y="431"/>
                </a:cxn>
                <a:cxn ang="0">
                  <a:pos x="33" y="606"/>
                </a:cxn>
                <a:cxn ang="0">
                  <a:pos x="140" y="624"/>
                </a:cxn>
                <a:cxn ang="0">
                  <a:pos x="268" y="613"/>
                </a:cxn>
                <a:cxn ang="0">
                  <a:pos x="377" y="606"/>
                </a:cxn>
                <a:cxn ang="0">
                  <a:pos x="481" y="596"/>
                </a:cxn>
                <a:cxn ang="0">
                  <a:pos x="506" y="624"/>
                </a:cxn>
                <a:cxn ang="0">
                  <a:pos x="442" y="627"/>
                </a:cxn>
                <a:cxn ang="0">
                  <a:pos x="342" y="634"/>
                </a:cxn>
                <a:cxn ang="0">
                  <a:pos x="239" y="660"/>
                </a:cxn>
                <a:cxn ang="0">
                  <a:pos x="100" y="660"/>
                </a:cxn>
                <a:cxn ang="0">
                  <a:pos x="0" y="634"/>
                </a:cxn>
              </a:cxnLst>
              <a:rect l="0" t="0" r="r" b="b"/>
              <a:pathLst>
                <a:path w="1134" h="667">
                  <a:moveTo>
                    <a:pt x="0" y="634"/>
                  </a:moveTo>
                  <a:lnTo>
                    <a:pt x="0" y="312"/>
                  </a:lnTo>
                  <a:lnTo>
                    <a:pt x="43" y="64"/>
                  </a:lnTo>
                  <a:lnTo>
                    <a:pt x="85" y="0"/>
                  </a:lnTo>
                  <a:lnTo>
                    <a:pt x="406" y="12"/>
                  </a:lnTo>
                  <a:lnTo>
                    <a:pt x="813" y="0"/>
                  </a:lnTo>
                  <a:lnTo>
                    <a:pt x="1134" y="12"/>
                  </a:lnTo>
                  <a:lnTo>
                    <a:pt x="1134" y="54"/>
                  </a:lnTo>
                  <a:lnTo>
                    <a:pt x="1070" y="140"/>
                  </a:lnTo>
                  <a:lnTo>
                    <a:pt x="1058" y="334"/>
                  </a:lnTo>
                  <a:lnTo>
                    <a:pt x="1058" y="634"/>
                  </a:lnTo>
                  <a:lnTo>
                    <a:pt x="1027" y="656"/>
                  </a:lnTo>
                  <a:lnTo>
                    <a:pt x="963" y="667"/>
                  </a:lnTo>
                  <a:lnTo>
                    <a:pt x="728" y="646"/>
                  </a:lnTo>
                  <a:lnTo>
                    <a:pt x="556" y="613"/>
                  </a:lnTo>
                  <a:lnTo>
                    <a:pt x="524" y="603"/>
                  </a:lnTo>
                  <a:lnTo>
                    <a:pt x="642" y="592"/>
                  </a:lnTo>
                  <a:lnTo>
                    <a:pt x="792" y="603"/>
                  </a:lnTo>
                  <a:lnTo>
                    <a:pt x="930" y="613"/>
                  </a:lnTo>
                  <a:lnTo>
                    <a:pt x="1006" y="613"/>
                  </a:lnTo>
                  <a:lnTo>
                    <a:pt x="1016" y="603"/>
                  </a:lnTo>
                  <a:lnTo>
                    <a:pt x="1006" y="419"/>
                  </a:lnTo>
                  <a:lnTo>
                    <a:pt x="1016" y="215"/>
                  </a:lnTo>
                  <a:lnTo>
                    <a:pt x="1037" y="97"/>
                  </a:lnTo>
                  <a:lnTo>
                    <a:pt x="1037" y="64"/>
                  </a:lnTo>
                  <a:lnTo>
                    <a:pt x="930" y="54"/>
                  </a:lnTo>
                  <a:lnTo>
                    <a:pt x="685" y="43"/>
                  </a:lnTo>
                  <a:lnTo>
                    <a:pt x="342" y="64"/>
                  </a:lnTo>
                  <a:lnTo>
                    <a:pt x="118" y="43"/>
                  </a:lnTo>
                  <a:lnTo>
                    <a:pt x="85" y="97"/>
                  </a:lnTo>
                  <a:lnTo>
                    <a:pt x="64" y="215"/>
                  </a:lnTo>
                  <a:lnTo>
                    <a:pt x="43" y="431"/>
                  </a:lnTo>
                  <a:lnTo>
                    <a:pt x="33" y="606"/>
                  </a:lnTo>
                  <a:lnTo>
                    <a:pt x="140" y="624"/>
                  </a:lnTo>
                  <a:lnTo>
                    <a:pt x="268" y="613"/>
                  </a:lnTo>
                  <a:lnTo>
                    <a:pt x="377" y="606"/>
                  </a:lnTo>
                  <a:lnTo>
                    <a:pt x="481" y="596"/>
                  </a:lnTo>
                  <a:lnTo>
                    <a:pt x="506" y="624"/>
                  </a:lnTo>
                  <a:lnTo>
                    <a:pt x="442" y="627"/>
                  </a:lnTo>
                  <a:lnTo>
                    <a:pt x="342" y="634"/>
                  </a:lnTo>
                  <a:lnTo>
                    <a:pt x="239" y="660"/>
                  </a:lnTo>
                  <a:lnTo>
                    <a:pt x="100" y="660"/>
                  </a:lnTo>
                  <a:lnTo>
                    <a:pt x="0" y="634"/>
                  </a:lnTo>
                  <a:close/>
                </a:path>
              </a:pathLst>
            </a:custGeom>
            <a:solidFill>
              <a:srgbClr val="000000"/>
            </a:solidFill>
            <a:ln w="9525">
              <a:noFill/>
              <a:round/>
              <a:headEnd/>
              <a:tailEnd/>
            </a:ln>
          </p:spPr>
          <p:txBody>
            <a:bodyPr/>
            <a:lstStyle/>
            <a:p>
              <a:endParaRPr lang="en-US"/>
            </a:p>
          </p:txBody>
        </p:sp>
        <p:sp>
          <p:nvSpPr>
            <p:cNvPr id="303168" name="Freeform 64"/>
            <p:cNvSpPr>
              <a:spLocks/>
            </p:cNvSpPr>
            <p:nvPr/>
          </p:nvSpPr>
          <p:spPr bwMode="auto">
            <a:xfrm>
              <a:off x="3599" y="1286"/>
              <a:ext cx="631" cy="331"/>
            </a:xfrm>
            <a:custGeom>
              <a:avLst/>
              <a:gdLst/>
              <a:ahLst/>
              <a:cxnLst>
                <a:cxn ang="0">
                  <a:pos x="1223" y="97"/>
                </a:cxn>
                <a:cxn ang="0">
                  <a:pos x="1223" y="269"/>
                </a:cxn>
                <a:cxn ang="0">
                  <a:pos x="1220" y="446"/>
                </a:cxn>
                <a:cxn ang="0">
                  <a:pos x="1201" y="564"/>
                </a:cxn>
                <a:cxn ang="0">
                  <a:pos x="1241" y="604"/>
                </a:cxn>
                <a:cxn ang="0">
                  <a:pos x="1255" y="583"/>
                </a:cxn>
                <a:cxn ang="0">
                  <a:pos x="1262" y="507"/>
                </a:cxn>
                <a:cxn ang="0">
                  <a:pos x="1262" y="248"/>
                </a:cxn>
                <a:cxn ang="0">
                  <a:pos x="1262" y="75"/>
                </a:cxn>
                <a:cxn ang="0">
                  <a:pos x="1262" y="0"/>
                </a:cxn>
                <a:cxn ang="0">
                  <a:pos x="1049" y="11"/>
                </a:cxn>
                <a:cxn ang="0">
                  <a:pos x="909" y="33"/>
                </a:cxn>
                <a:cxn ang="0">
                  <a:pos x="717" y="57"/>
                </a:cxn>
                <a:cxn ang="0">
                  <a:pos x="503" y="87"/>
                </a:cxn>
                <a:cxn ang="0">
                  <a:pos x="161" y="78"/>
                </a:cxn>
                <a:cxn ang="0">
                  <a:pos x="0" y="47"/>
                </a:cxn>
                <a:cxn ang="0">
                  <a:pos x="0" y="90"/>
                </a:cxn>
                <a:cxn ang="0">
                  <a:pos x="43" y="198"/>
                </a:cxn>
                <a:cxn ang="0">
                  <a:pos x="64" y="345"/>
                </a:cxn>
                <a:cxn ang="0">
                  <a:pos x="47" y="474"/>
                </a:cxn>
                <a:cxn ang="0">
                  <a:pos x="33" y="593"/>
                </a:cxn>
                <a:cxn ang="0">
                  <a:pos x="36" y="650"/>
                </a:cxn>
                <a:cxn ang="0">
                  <a:pos x="192" y="661"/>
                </a:cxn>
                <a:cxn ang="0">
                  <a:pos x="378" y="647"/>
                </a:cxn>
                <a:cxn ang="0">
                  <a:pos x="591" y="628"/>
                </a:cxn>
                <a:cxn ang="0">
                  <a:pos x="802" y="628"/>
                </a:cxn>
                <a:cxn ang="0">
                  <a:pos x="1009" y="635"/>
                </a:cxn>
                <a:cxn ang="0">
                  <a:pos x="1144" y="628"/>
                </a:cxn>
                <a:cxn ang="0">
                  <a:pos x="1177" y="625"/>
                </a:cxn>
                <a:cxn ang="0">
                  <a:pos x="1158" y="583"/>
                </a:cxn>
                <a:cxn ang="0">
                  <a:pos x="1030" y="593"/>
                </a:cxn>
                <a:cxn ang="0">
                  <a:pos x="952" y="597"/>
                </a:cxn>
                <a:cxn ang="0">
                  <a:pos x="781" y="593"/>
                </a:cxn>
                <a:cxn ang="0">
                  <a:pos x="631" y="593"/>
                </a:cxn>
                <a:cxn ang="0">
                  <a:pos x="463" y="604"/>
                </a:cxn>
                <a:cxn ang="0">
                  <a:pos x="321" y="604"/>
                </a:cxn>
                <a:cxn ang="0">
                  <a:pos x="207" y="618"/>
                </a:cxn>
                <a:cxn ang="0">
                  <a:pos x="79" y="604"/>
                </a:cxn>
                <a:cxn ang="0">
                  <a:pos x="79" y="553"/>
                </a:cxn>
                <a:cxn ang="0">
                  <a:pos x="97" y="453"/>
                </a:cxn>
                <a:cxn ang="0">
                  <a:pos x="107" y="349"/>
                </a:cxn>
                <a:cxn ang="0">
                  <a:pos x="90" y="215"/>
                </a:cxn>
                <a:cxn ang="0">
                  <a:pos x="64" y="118"/>
                </a:cxn>
                <a:cxn ang="0">
                  <a:pos x="69" y="101"/>
                </a:cxn>
                <a:cxn ang="0">
                  <a:pos x="154" y="118"/>
                </a:cxn>
                <a:cxn ang="0">
                  <a:pos x="292" y="122"/>
                </a:cxn>
                <a:cxn ang="0">
                  <a:pos x="475" y="130"/>
                </a:cxn>
                <a:cxn ang="0">
                  <a:pos x="643" y="108"/>
                </a:cxn>
                <a:cxn ang="0">
                  <a:pos x="807" y="87"/>
                </a:cxn>
                <a:cxn ang="0">
                  <a:pos x="963" y="57"/>
                </a:cxn>
                <a:cxn ang="0">
                  <a:pos x="1106" y="54"/>
                </a:cxn>
                <a:cxn ang="0">
                  <a:pos x="1223" y="43"/>
                </a:cxn>
                <a:cxn ang="0">
                  <a:pos x="1223" y="97"/>
                </a:cxn>
              </a:cxnLst>
              <a:rect l="0" t="0" r="r" b="b"/>
              <a:pathLst>
                <a:path w="1262" h="661">
                  <a:moveTo>
                    <a:pt x="1223" y="97"/>
                  </a:moveTo>
                  <a:lnTo>
                    <a:pt x="1223" y="269"/>
                  </a:lnTo>
                  <a:lnTo>
                    <a:pt x="1220" y="446"/>
                  </a:lnTo>
                  <a:lnTo>
                    <a:pt x="1201" y="564"/>
                  </a:lnTo>
                  <a:lnTo>
                    <a:pt x="1241" y="604"/>
                  </a:lnTo>
                  <a:lnTo>
                    <a:pt x="1255" y="583"/>
                  </a:lnTo>
                  <a:lnTo>
                    <a:pt x="1262" y="507"/>
                  </a:lnTo>
                  <a:lnTo>
                    <a:pt x="1262" y="248"/>
                  </a:lnTo>
                  <a:lnTo>
                    <a:pt x="1262" y="75"/>
                  </a:lnTo>
                  <a:lnTo>
                    <a:pt x="1262" y="0"/>
                  </a:lnTo>
                  <a:lnTo>
                    <a:pt x="1049" y="11"/>
                  </a:lnTo>
                  <a:lnTo>
                    <a:pt x="909" y="33"/>
                  </a:lnTo>
                  <a:lnTo>
                    <a:pt x="717" y="57"/>
                  </a:lnTo>
                  <a:lnTo>
                    <a:pt x="503" y="87"/>
                  </a:lnTo>
                  <a:lnTo>
                    <a:pt x="161" y="78"/>
                  </a:lnTo>
                  <a:lnTo>
                    <a:pt x="0" y="47"/>
                  </a:lnTo>
                  <a:lnTo>
                    <a:pt x="0" y="90"/>
                  </a:lnTo>
                  <a:lnTo>
                    <a:pt x="43" y="198"/>
                  </a:lnTo>
                  <a:lnTo>
                    <a:pt x="64" y="345"/>
                  </a:lnTo>
                  <a:lnTo>
                    <a:pt x="47" y="474"/>
                  </a:lnTo>
                  <a:lnTo>
                    <a:pt x="33" y="593"/>
                  </a:lnTo>
                  <a:lnTo>
                    <a:pt x="36" y="650"/>
                  </a:lnTo>
                  <a:lnTo>
                    <a:pt x="192" y="661"/>
                  </a:lnTo>
                  <a:lnTo>
                    <a:pt x="378" y="647"/>
                  </a:lnTo>
                  <a:lnTo>
                    <a:pt x="591" y="628"/>
                  </a:lnTo>
                  <a:lnTo>
                    <a:pt x="802" y="628"/>
                  </a:lnTo>
                  <a:lnTo>
                    <a:pt x="1009" y="635"/>
                  </a:lnTo>
                  <a:lnTo>
                    <a:pt x="1144" y="628"/>
                  </a:lnTo>
                  <a:lnTo>
                    <a:pt x="1177" y="625"/>
                  </a:lnTo>
                  <a:lnTo>
                    <a:pt x="1158" y="583"/>
                  </a:lnTo>
                  <a:lnTo>
                    <a:pt x="1030" y="593"/>
                  </a:lnTo>
                  <a:lnTo>
                    <a:pt x="952" y="597"/>
                  </a:lnTo>
                  <a:lnTo>
                    <a:pt x="781" y="593"/>
                  </a:lnTo>
                  <a:lnTo>
                    <a:pt x="631" y="593"/>
                  </a:lnTo>
                  <a:lnTo>
                    <a:pt x="463" y="604"/>
                  </a:lnTo>
                  <a:lnTo>
                    <a:pt x="321" y="604"/>
                  </a:lnTo>
                  <a:lnTo>
                    <a:pt x="207" y="618"/>
                  </a:lnTo>
                  <a:lnTo>
                    <a:pt x="79" y="604"/>
                  </a:lnTo>
                  <a:lnTo>
                    <a:pt x="79" y="553"/>
                  </a:lnTo>
                  <a:lnTo>
                    <a:pt x="97" y="453"/>
                  </a:lnTo>
                  <a:lnTo>
                    <a:pt x="107" y="349"/>
                  </a:lnTo>
                  <a:lnTo>
                    <a:pt x="90" y="215"/>
                  </a:lnTo>
                  <a:lnTo>
                    <a:pt x="64" y="118"/>
                  </a:lnTo>
                  <a:lnTo>
                    <a:pt x="69" y="101"/>
                  </a:lnTo>
                  <a:lnTo>
                    <a:pt x="154" y="118"/>
                  </a:lnTo>
                  <a:lnTo>
                    <a:pt x="292" y="122"/>
                  </a:lnTo>
                  <a:lnTo>
                    <a:pt x="475" y="130"/>
                  </a:lnTo>
                  <a:lnTo>
                    <a:pt x="643" y="108"/>
                  </a:lnTo>
                  <a:lnTo>
                    <a:pt x="807" y="87"/>
                  </a:lnTo>
                  <a:lnTo>
                    <a:pt x="963" y="57"/>
                  </a:lnTo>
                  <a:lnTo>
                    <a:pt x="1106" y="54"/>
                  </a:lnTo>
                  <a:lnTo>
                    <a:pt x="1223" y="43"/>
                  </a:lnTo>
                  <a:lnTo>
                    <a:pt x="1223" y="97"/>
                  </a:lnTo>
                  <a:close/>
                </a:path>
              </a:pathLst>
            </a:custGeom>
            <a:solidFill>
              <a:srgbClr val="000000"/>
            </a:solidFill>
            <a:ln w="9525">
              <a:noFill/>
              <a:round/>
              <a:headEnd/>
              <a:tailEnd/>
            </a:ln>
          </p:spPr>
          <p:txBody>
            <a:bodyPr/>
            <a:lstStyle/>
            <a:p>
              <a:endParaRPr lang="en-US"/>
            </a:p>
          </p:txBody>
        </p:sp>
        <p:sp>
          <p:nvSpPr>
            <p:cNvPr id="303169" name="Freeform 65"/>
            <p:cNvSpPr>
              <a:spLocks/>
            </p:cNvSpPr>
            <p:nvPr/>
          </p:nvSpPr>
          <p:spPr bwMode="auto">
            <a:xfrm>
              <a:off x="4315" y="1279"/>
              <a:ext cx="592" cy="294"/>
            </a:xfrm>
            <a:custGeom>
              <a:avLst/>
              <a:gdLst/>
              <a:ahLst/>
              <a:cxnLst>
                <a:cxn ang="0">
                  <a:pos x="93" y="324"/>
                </a:cxn>
                <a:cxn ang="0">
                  <a:pos x="129" y="194"/>
                </a:cxn>
                <a:cxn ang="0">
                  <a:pos x="147" y="104"/>
                </a:cxn>
                <a:cxn ang="0">
                  <a:pos x="157" y="19"/>
                </a:cxn>
                <a:cxn ang="0">
                  <a:pos x="114" y="0"/>
                </a:cxn>
                <a:cxn ang="0">
                  <a:pos x="119" y="116"/>
                </a:cxn>
                <a:cxn ang="0">
                  <a:pos x="107" y="201"/>
                </a:cxn>
                <a:cxn ang="0">
                  <a:pos x="86" y="265"/>
                </a:cxn>
                <a:cxn ang="0">
                  <a:pos x="40" y="388"/>
                </a:cxn>
                <a:cxn ang="0">
                  <a:pos x="7" y="459"/>
                </a:cxn>
                <a:cxn ang="0">
                  <a:pos x="0" y="506"/>
                </a:cxn>
                <a:cxn ang="0">
                  <a:pos x="22" y="567"/>
                </a:cxn>
                <a:cxn ang="0">
                  <a:pos x="54" y="567"/>
                </a:cxn>
                <a:cxn ang="0">
                  <a:pos x="119" y="539"/>
                </a:cxn>
                <a:cxn ang="0">
                  <a:pos x="321" y="535"/>
                </a:cxn>
                <a:cxn ang="0">
                  <a:pos x="657" y="539"/>
                </a:cxn>
                <a:cxn ang="0">
                  <a:pos x="885" y="567"/>
                </a:cxn>
                <a:cxn ang="0">
                  <a:pos x="1116" y="589"/>
                </a:cxn>
                <a:cxn ang="0">
                  <a:pos x="1159" y="589"/>
                </a:cxn>
                <a:cxn ang="0">
                  <a:pos x="1184" y="560"/>
                </a:cxn>
                <a:cxn ang="0">
                  <a:pos x="1173" y="459"/>
                </a:cxn>
                <a:cxn ang="0">
                  <a:pos x="1163" y="324"/>
                </a:cxn>
                <a:cxn ang="0">
                  <a:pos x="1130" y="213"/>
                </a:cxn>
                <a:cxn ang="0">
                  <a:pos x="1094" y="104"/>
                </a:cxn>
                <a:cxn ang="0">
                  <a:pos x="1066" y="54"/>
                </a:cxn>
                <a:cxn ang="0">
                  <a:pos x="1009" y="7"/>
                </a:cxn>
                <a:cxn ang="0">
                  <a:pos x="971" y="0"/>
                </a:cxn>
                <a:cxn ang="0">
                  <a:pos x="743" y="7"/>
                </a:cxn>
                <a:cxn ang="0">
                  <a:pos x="584" y="12"/>
                </a:cxn>
                <a:cxn ang="0">
                  <a:pos x="435" y="19"/>
                </a:cxn>
                <a:cxn ang="0">
                  <a:pos x="285" y="12"/>
                </a:cxn>
                <a:cxn ang="0">
                  <a:pos x="264" y="29"/>
                </a:cxn>
                <a:cxn ang="0">
                  <a:pos x="264" y="61"/>
                </a:cxn>
                <a:cxn ang="0">
                  <a:pos x="349" y="61"/>
                </a:cxn>
                <a:cxn ang="0">
                  <a:pos x="570" y="61"/>
                </a:cxn>
                <a:cxn ang="0">
                  <a:pos x="767" y="40"/>
                </a:cxn>
                <a:cxn ang="0">
                  <a:pos x="928" y="40"/>
                </a:cxn>
                <a:cxn ang="0">
                  <a:pos x="981" y="50"/>
                </a:cxn>
                <a:cxn ang="0">
                  <a:pos x="1030" y="86"/>
                </a:cxn>
                <a:cxn ang="0">
                  <a:pos x="1056" y="126"/>
                </a:cxn>
                <a:cxn ang="0">
                  <a:pos x="1085" y="201"/>
                </a:cxn>
                <a:cxn ang="0">
                  <a:pos x="1127" y="319"/>
                </a:cxn>
                <a:cxn ang="0">
                  <a:pos x="1130" y="384"/>
                </a:cxn>
                <a:cxn ang="0">
                  <a:pos x="1137" y="527"/>
                </a:cxn>
                <a:cxn ang="0">
                  <a:pos x="1127" y="546"/>
                </a:cxn>
                <a:cxn ang="0">
                  <a:pos x="1066" y="539"/>
                </a:cxn>
                <a:cxn ang="0">
                  <a:pos x="938" y="525"/>
                </a:cxn>
                <a:cxn ang="0">
                  <a:pos x="778" y="513"/>
                </a:cxn>
                <a:cxn ang="0">
                  <a:pos x="678" y="503"/>
                </a:cxn>
                <a:cxn ang="0">
                  <a:pos x="435" y="496"/>
                </a:cxn>
                <a:cxn ang="0">
                  <a:pos x="254" y="492"/>
                </a:cxn>
                <a:cxn ang="0">
                  <a:pos x="114" y="492"/>
                </a:cxn>
                <a:cxn ang="0">
                  <a:pos x="64" y="496"/>
                </a:cxn>
                <a:cxn ang="0">
                  <a:pos x="40" y="470"/>
                </a:cxn>
                <a:cxn ang="0">
                  <a:pos x="43" y="421"/>
                </a:cxn>
                <a:cxn ang="0">
                  <a:pos x="72" y="366"/>
                </a:cxn>
                <a:cxn ang="0">
                  <a:pos x="93" y="324"/>
                </a:cxn>
              </a:cxnLst>
              <a:rect l="0" t="0" r="r" b="b"/>
              <a:pathLst>
                <a:path w="1184" h="589">
                  <a:moveTo>
                    <a:pt x="93" y="324"/>
                  </a:moveTo>
                  <a:lnTo>
                    <a:pt x="129" y="194"/>
                  </a:lnTo>
                  <a:lnTo>
                    <a:pt x="147" y="104"/>
                  </a:lnTo>
                  <a:lnTo>
                    <a:pt x="157" y="19"/>
                  </a:lnTo>
                  <a:lnTo>
                    <a:pt x="114" y="0"/>
                  </a:lnTo>
                  <a:lnTo>
                    <a:pt x="119" y="116"/>
                  </a:lnTo>
                  <a:lnTo>
                    <a:pt x="107" y="201"/>
                  </a:lnTo>
                  <a:lnTo>
                    <a:pt x="86" y="265"/>
                  </a:lnTo>
                  <a:lnTo>
                    <a:pt x="40" y="388"/>
                  </a:lnTo>
                  <a:lnTo>
                    <a:pt x="7" y="459"/>
                  </a:lnTo>
                  <a:lnTo>
                    <a:pt x="0" y="506"/>
                  </a:lnTo>
                  <a:lnTo>
                    <a:pt x="22" y="567"/>
                  </a:lnTo>
                  <a:lnTo>
                    <a:pt x="54" y="567"/>
                  </a:lnTo>
                  <a:lnTo>
                    <a:pt x="119" y="539"/>
                  </a:lnTo>
                  <a:lnTo>
                    <a:pt x="321" y="535"/>
                  </a:lnTo>
                  <a:lnTo>
                    <a:pt x="657" y="539"/>
                  </a:lnTo>
                  <a:lnTo>
                    <a:pt x="885" y="567"/>
                  </a:lnTo>
                  <a:lnTo>
                    <a:pt x="1116" y="589"/>
                  </a:lnTo>
                  <a:lnTo>
                    <a:pt x="1159" y="589"/>
                  </a:lnTo>
                  <a:lnTo>
                    <a:pt x="1184" y="560"/>
                  </a:lnTo>
                  <a:lnTo>
                    <a:pt x="1173" y="459"/>
                  </a:lnTo>
                  <a:lnTo>
                    <a:pt x="1163" y="324"/>
                  </a:lnTo>
                  <a:lnTo>
                    <a:pt x="1130" y="213"/>
                  </a:lnTo>
                  <a:lnTo>
                    <a:pt x="1094" y="104"/>
                  </a:lnTo>
                  <a:lnTo>
                    <a:pt x="1066" y="54"/>
                  </a:lnTo>
                  <a:lnTo>
                    <a:pt x="1009" y="7"/>
                  </a:lnTo>
                  <a:lnTo>
                    <a:pt x="971" y="0"/>
                  </a:lnTo>
                  <a:lnTo>
                    <a:pt x="743" y="7"/>
                  </a:lnTo>
                  <a:lnTo>
                    <a:pt x="584" y="12"/>
                  </a:lnTo>
                  <a:lnTo>
                    <a:pt x="435" y="19"/>
                  </a:lnTo>
                  <a:lnTo>
                    <a:pt x="285" y="12"/>
                  </a:lnTo>
                  <a:lnTo>
                    <a:pt x="264" y="29"/>
                  </a:lnTo>
                  <a:lnTo>
                    <a:pt x="264" y="61"/>
                  </a:lnTo>
                  <a:lnTo>
                    <a:pt x="349" y="61"/>
                  </a:lnTo>
                  <a:lnTo>
                    <a:pt x="570" y="61"/>
                  </a:lnTo>
                  <a:lnTo>
                    <a:pt x="767" y="40"/>
                  </a:lnTo>
                  <a:lnTo>
                    <a:pt x="928" y="40"/>
                  </a:lnTo>
                  <a:lnTo>
                    <a:pt x="981" y="50"/>
                  </a:lnTo>
                  <a:lnTo>
                    <a:pt x="1030" y="86"/>
                  </a:lnTo>
                  <a:lnTo>
                    <a:pt x="1056" y="126"/>
                  </a:lnTo>
                  <a:lnTo>
                    <a:pt x="1085" y="201"/>
                  </a:lnTo>
                  <a:lnTo>
                    <a:pt x="1127" y="319"/>
                  </a:lnTo>
                  <a:lnTo>
                    <a:pt x="1130" y="384"/>
                  </a:lnTo>
                  <a:lnTo>
                    <a:pt x="1137" y="527"/>
                  </a:lnTo>
                  <a:lnTo>
                    <a:pt x="1127" y="546"/>
                  </a:lnTo>
                  <a:lnTo>
                    <a:pt x="1066" y="539"/>
                  </a:lnTo>
                  <a:lnTo>
                    <a:pt x="938" y="525"/>
                  </a:lnTo>
                  <a:lnTo>
                    <a:pt x="778" y="513"/>
                  </a:lnTo>
                  <a:lnTo>
                    <a:pt x="678" y="503"/>
                  </a:lnTo>
                  <a:lnTo>
                    <a:pt x="435" y="496"/>
                  </a:lnTo>
                  <a:lnTo>
                    <a:pt x="254" y="492"/>
                  </a:lnTo>
                  <a:lnTo>
                    <a:pt x="114" y="492"/>
                  </a:lnTo>
                  <a:lnTo>
                    <a:pt x="64" y="496"/>
                  </a:lnTo>
                  <a:lnTo>
                    <a:pt x="40" y="470"/>
                  </a:lnTo>
                  <a:lnTo>
                    <a:pt x="43" y="421"/>
                  </a:lnTo>
                  <a:lnTo>
                    <a:pt x="72" y="366"/>
                  </a:lnTo>
                  <a:lnTo>
                    <a:pt x="93" y="324"/>
                  </a:lnTo>
                  <a:close/>
                </a:path>
              </a:pathLst>
            </a:custGeom>
            <a:solidFill>
              <a:srgbClr val="000000"/>
            </a:solidFill>
            <a:ln w="9525">
              <a:noFill/>
              <a:round/>
              <a:headEnd/>
              <a:tailEnd/>
            </a:ln>
          </p:spPr>
          <p:txBody>
            <a:bodyPr/>
            <a:lstStyle/>
            <a:p>
              <a:endParaRPr lang="en-US"/>
            </a:p>
          </p:txBody>
        </p:sp>
        <p:sp>
          <p:nvSpPr>
            <p:cNvPr id="303170" name="Freeform 66"/>
            <p:cNvSpPr>
              <a:spLocks/>
            </p:cNvSpPr>
            <p:nvPr/>
          </p:nvSpPr>
          <p:spPr bwMode="auto">
            <a:xfrm>
              <a:off x="4969" y="1297"/>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rgbClr val="000000"/>
            </a:solidFill>
            <a:ln w="9525">
              <a:solidFill>
                <a:schemeClr val="tx1"/>
              </a:solidFill>
              <a:round/>
              <a:headEnd/>
              <a:tailEnd/>
            </a:ln>
          </p:spPr>
          <p:txBody>
            <a:bodyPr/>
            <a:lstStyle/>
            <a:p>
              <a:endParaRPr lang="en-US"/>
            </a:p>
          </p:txBody>
        </p:sp>
        <p:sp>
          <p:nvSpPr>
            <p:cNvPr id="303171" name="Freeform 67"/>
            <p:cNvSpPr>
              <a:spLocks/>
            </p:cNvSpPr>
            <p:nvPr/>
          </p:nvSpPr>
          <p:spPr bwMode="auto">
            <a:xfrm>
              <a:off x="4656" y="862"/>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rgbClr val="000000"/>
            </a:solidFill>
            <a:ln w="9525">
              <a:solidFill>
                <a:srgbClr val="FF0000"/>
              </a:solidFill>
              <a:round/>
              <a:headEnd/>
              <a:tailEnd/>
            </a:ln>
          </p:spPr>
          <p:txBody>
            <a:bodyPr/>
            <a:lstStyle/>
            <a:p>
              <a:endParaRPr lang="en-US"/>
            </a:p>
          </p:txBody>
        </p:sp>
        <p:sp>
          <p:nvSpPr>
            <p:cNvPr id="303172" name="Freeform 68"/>
            <p:cNvSpPr>
              <a:spLocks/>
            </p:cNvSpPr>
            <p:nvPr/>
          </p:nvSpPr>
          <p:spPr bwMode="auto">
            <a:xfrm>
              <a:off x="4032" y="384"/>
              <a:ext cx="567" cy="334"/>
            </a:xfrm>
            <a:custGeom>
              <a:avLst/>
              <a:gdLst/>
              <a:ahLst/>
              <a:cxnLst>
                <a:cxn ang="0">
                  <a:pos x="0" y="634"/>
                </a:cxn>
                <a:cxn ang="0">
                  <a:pos x="0" y="312"/>
                </a:cxn>
                <a:cxn ang="0">
                  <a:pos x="43" y="64"/>
                </a:cxn>
                <a:cxn ang="0">
                  <a:pos x="85" y="0"/>
                </a:cxn>
                <a:cxn ang="0">
                  <a:pos x="406" y="12"/>
                </a:cxn>
                <a:cxn ang="0">
                  <a:pos x="813" y="0"/>
                </a:cxn>
                <a:cxn ang="0">
                  <a:pos x="1134" y="12"/>
                </a:cxn>
                <a:cxn ang="0">
                  <a:pos x="1134" y="54"/>
                </a:cxn>
                <a:cxn ang="0">
                  <a:pos x="1070" y="140"/>
                </a:cxn>
                <a:cxn ang="0">
                  <a:pos x="1058" y="334"/>
                </a:cxn>
                <a:cxn ang="0">
                  <a:pos x="1058" y="634"/>
                </a:cxn>
                <a:cxn ang="0">
                  <a:pos x="1027" y="656"/>
                </a:cxn>
                <a:cxn ang="0">
                  <a:pos x="963" y="667"/>
                </a:cxn>
                <a:cxn ang="0">
                  <a:pos x="728" y="646"/>
                </a:cxn>
                <a:cxn ang="0">
                  <a:pos x="556" y="613"/>
                </a:cxn>
                <a:cxn ang="0">
                  <a:pos x="524" y="603"/>
                </a:cxn>
                <a:cxn ang="0">
                  <a:pos x="642" y="592"/>
                </a:cxn>
                <a:cxn ang="0">
                  <a:pos x="792" y="603"/>
                </a:cxn>
                <a:cxn ang="0">
                  <a:pos x="930" y="613"/>
                </a:cxn>
                <a:cxn ang="0">
                  <a:pos x="1006" y="613"/>
                </a:cxn>
                <a:cxn ang="0">
                  <a:pos x="1016" y="603"/>
                </a:cxn>
                <a:cxn ang="0">
                  <a:pos x="1006" y="419"/>
                </a:cxn>
                <a:cxn ang="0">
                  <a:pos x="1016" y="215"/>
                </a:cxn>
                <a:cxn ang="0">
                  <a:pos x="1037" y="97"/>
                </a:cxn>
                <a:cxn ang="0">
                  <a:pos x="1037" y="64"/>
                </a:cxn>
                <a:cxn ang="0">
                  <a:pos x="930" y="54"/>
                </a:cxn>
                <a:cxn ang="0">
                  <a:pos x="685" y="43"/>
                </a:cxn>
                <a:cxn ang="0">
                  <a:pos x="342" y="64"/>
                </a:cxn>
                <a:cxn ang="0">
                  <a:pos x="118" y="43"/>
                </a:cxn>
                <a:cxn ang="0">
                  <a:pos x="85" y="97"/>
                </a:cxn>
                <a:cxn ang="0">
                  <a:pos x="64" y="215"/>
                </a:cxn>
                <a:cxn ang="0">
                  <a:pos x="43" y="431"/>
                </a:cxn>
                <a:cxn ang="0">
                  <a:pos x="33" y="606"/>
                </a:cxn>
                <a:cxn ang="0">
                  <a:pos x="140" y="624"/>
                </a:cxn>
                <a:cxn ang="0">
                  <a:pos x="268" y="613"/>
                </a:cxn>
                <a:cxn ang="0">
                  <a:pos x="377" y="606"/>
                </a:cxn>
                <a:cxn ang="0">
                  <a:pos x="481" y="596"/>
                </a:cxn>
                <a:cxn ang="0">
                  <a:pos x="506" y="624"/>
                </a:cxn>
                <a:cxn ang="0">
                  <a:pos x="442" y="627"/>
                </a:cxn>
                <a:cxn ang="0">
                  <a:pos x="342" y="634"/>
                </a:cxn>
                <a:cxn ang="0">
                  <a:pos x="239" y="660"/>
                </a:cxn>
                <a:cxn ang="0">
                  <a:pos x="100" y="660"/>
                </a:cxn>
                <a:cxn ang="0">
                  <a:pos x="0" y="634"/>
                </a:cxn>
              </a:cxnLst>
              <a:rect l="0" t="0" r="r" b="b"/>
              <a:pathLst>
                <a:path w="1134" h="667">
                  <a:moveTo>
                    <a:pt x="0" y="634"/>
                  </a:moveTo>
                  <a:lnTo>
                    <a:pt x="0" y="312"/>
                  </a:lnTo>
                  <a:lnTo>
                    <a:pt x="43" y="64"/>
                  </a:lnTo>
                  <a:lnTo>
                    <a:pt x="85" y="0"/>
                  </a:lnTo>
                  <a:lnTo>
                    <a:pt x="406" y="12"/>
                  </a:lnTo>
                  <a:lnTo>
                    <a:pt x="813" y="0"/>
                  </a:lnTo>
                  <a:lnTo>
                    <a:pt x="1134" y="12"/>
                  </a:lnTo>
                  <a:lnTo>
                    <a:pt x="1134" y="54"/>
                  </a:lnTo>
                  <a:lnTo>
                    <a:pt x="1070" y="140"/>
                  </a:lnTo>
                  <a:lnTo>
                    <a:pt x="1058" y="334"/>
                  </a:lnTo>
                  <a:lnTo>
                    <a:pt x="1058" y="634"/>
                  </a:lnTo>
                  <a:lnTo>
                    <a:pt x="1027" y="656"/>
                  </a:lnTo>
                  <a:lnTo>
                    <a:pt x="963" y="667"/>
                  </a:lnTo>
                  <a:lnTo>
                    <a:pt x="728" y="646"/>
                  </a:lnTo>
                  <a:lnTo>
                    <a:pt x="556" y="613"/>
                  </a:lnTo>
                  <a:lnTo>
                    <a:pt x="524" y="603"/>
                  </a:lnTo>
                  <a:lnTo>
                    <a:pt x="642" y="592"/>
                  </a:lnTo>
                  <a:lnTo>
                    <a:pt x="792" y="603"/>
                  </a:lnTo>
                  <a:lnTo>
                    <a:pt x="930" y="613"/>
                  </a:lnTo>
                  <a:lnTo>
                    <a:pt x="1006" y="613"/>
                  </a:lnTo>
                  <a:lnTo>
                    <a:pt x="1016" y="603"/>
                  </a:lnTo>
                  <a:lnTo>
                    <a:pt x="1006" y="419"/>
                  </a:lnTo>
                  <a:lnTo>
                    <a:pt x="1016" y="215"/>
                  </a:lnTo>
                  <a:lnTo>
                    <a:pt x="1037" y="97"/>
                  </a:lnTo>
                  <a:lnTo>
                    <a:pt x="1037" y="64"/>
                  </a:lnTo>
                  <a:lnTo>
                    <a:pt x="930" y="54"/>
                  </a:lnTo>
                  <a:lnTo>
                    <a:pt x="685" y="43"/>
                  </a:lnTo>
                  <a:lnTo>
                    <a:pt x="342" y="64"/>
                  </a:lnTo>
                  <a:lnTo>
                    <a:pt x="118" y="43"/>
                  </a:lnTo>
                  <a:lnTo>
                    <a:pt x="85" y="97"/>
                  </a:lnTo>
                  <a:lnTo>
                    <a:pt x="64" y="215"/>
                  </a:lnTo>
                  <a:lnTo>
                    <a:pt x="43" y="431"/>
                  </a:lnTo>
                  <a:lnTo>
                    <a:pt x="33" y="606"/>
                  </a:lnTo>
                  <a:lnTo>
                    <a:pt x="140" y="624"/>
                  </a:lnTo>
                  <a:lnTo>
                    <a:pt x="268" y="613"/>
                  </a:lnTo>
                  <a:lnTo>
                    <a:pt x="377" y="606"/>
                  </a:lnTo>
                  <a:lnTo>
                    <a:pt x="481" y="596"/>
                  </a:lnTo>
                  <a:lnTo>
                    <a:pt x="506" y="624"/>
                  </a:lnTo>
                  <a:lnTo>
                    <a:pt x="442" y="627"/>
                  </a:lnTo>
                  <a:lnTo>
                    <a:pt x="342" y="634"/>
                  </a:lnTo>
                  <a:lnTo>
                    <a:pt x="239" y="660"/>
                  </a:lnTo>
                  <a:lnTo>
                    <a:pt x="100" y="660"/>
                  </a:lnTo>
                  <a:lnTo>
                    <a:pt x="0" y="634"/>
                  </a:lnTo>
                  <a:close/>
                </a:path>
              </a:pathLst>
            </a:custGeom>
            <a:solidFill>
              <a:schemeClr val="accent1"/>
            </a:solidFill>
            <a:ln w="9525">
              <a:solidFill>
                <a:schemeClr val="accent1"/>
              </a:solidFill>
              <a:round/>
              <a:headEnd/>
              <a:tailEnd/>
            </a:ln>
          </p:spPr>
          <p:txBody>
            <a:bodyPr/>
            <a:lstStyle/>
            <a:p>
              <a:endParaRPr lang="en-US"/>
            </a:p>
          </p:txBody>
        </p:sp>
        <p:sp>
          <p:nvSpPr>
            <p:cNvPr id="303173" name="Freeform 69"/>
            <p:cNvSpPr>
              <a:spLocks/>
            </p:cNvSpPr>
            <p:nvPr/>
          </p:nvSpPr>
          <p:spPr bwMode="auto">
            <a:xfrm>
              <a:off x="4704" y="384"/>
              <a:ext cx="567" cy="334"/>
            </a:xfrm>
            <a:custGeom>
              <a:avLst/>
              <a:gdLst/>
              <a:ahLst/>
              <a:cxnLst>
                <a:cxn ang="0">
                  <a:pos x="0" y="634"/>
                </a:cxn>
                <a:cxn ang="0">
                  <a:pos x="0" y="312"/>
                </a:cxn>
                <a:cxn ang="0">
                  <a:pos x="43" y="64"/>
                </a:cxn>
                <a:cxn ang="0">
                  <a:pos x="85" y="0"/>
                </a:cxn>
                <a:cxn ang="0">
                  <a:pos x="406" y="12"/>
                </a:cxn>
                <a:cxn ang="0">
                  <a:pos x="813" y="0"/>
                </a:cxn>
                <a:cxn ang="0">
                  <a:pos x="1134" y="12"/>
                </a:cxn>
                <a:cxn ang="0">
                  <a:pos x="1134" y="54"/>
                </a:cxn>
                <a:cxn ang="0">
                  <a:pos x="1070" y="140"/>
                </a:cxn>
                <a:cxn ang="0">
                  <a:pos x="1058" y="334"/>
                </a:cxn>
                <a:cxn ang="0">
                  <a:pos x="1058" y="634"/>
                </a:cxn>
                <a:cxn ang="0">
                  <a:pos x="1027" y="656"/>
                </a:cxn>
                <a:cxn ang="0">
                  <a:pos x="963" y="667"/>
                </a:cxn>
                <a:cxn ang="0">
                  <a:pos x="728" y="646"/>
                </a:cxn>
                <a:cxn ang="0">
                  <a:pos x="556" y="613"/>
                </a:cxn>
                <a:cxn ang="0">
                  <a:pos x="524" y="603"/>
                </a:cxn>
                <a:cxn ang="0">
                  <a:pos x="642" y="592"/>
                </a:cxn>
                <a:cxn ang="0">
                  <a:pos x="792" y="603"/>
                </a:cxn>
                <a:cxn ang="0">
                  <a:pos x="930" y="613"/>
                </a:cxn>
                <a:cxn ang="0">
                  <a:pos x="1006" y="613"/>
                </a:cxn>
                <a:cxn ang="0">
                  <a:pos x="1016" y="603"/>
                </a:cxn>
                <a:cxn ang="0">
                  <a:pos x="1006" y="419"/>
                </a:cxn>
                <a:cxn ang="0">
                  <a:pos x="1016" y="215"/>
                </a:cxn>
                <a:cxn ang="0">
                  <a:pos x="1037" y="97"/>
                </a:cxn>
                <a:cxn ang="0">
                  <a:pos x="1037" y="64"/>
                </a:cxn>
                <a:cxn ang="0">
                  <a:pos x="930" y="54"/>
                </a:cxn>
                <a:cxn ang="0">
                  <a:pos x="685" y="43"/>
                </a:cxn>
                <a:cxn ang="0">
                  <a:pos x="342" y="64"/>
                </a:cxn>
                <a:cxn ang="0">
                  <a:pos x="118" y="43"/>
                </a:cxn>
                <a:cxn ang="0">
                  <a:pos x="85" y="97"/>
                </a:cxn>
                <a:cxn ang="0">
                  <a:pos x="64" y="215"/>
                </a:cxn>
                <a:cxn ang="0">
                  <a:pos x="43" y="431"/>
                </a:cxn>
                <a:cxn ang="0">
                  <a:pos x="33" y="606"/>
                </a:cxn>
                <a:cxn ang="0">
                  <a:pos x="140" y="624"/>
                </a:cxn>
                <a:cxn ang="0">
                  <a:pos x="268" y="613"/>
                </a:cxn>
                <a:cxn ang="0">
                  <a:pos x="377" y="606"/>
                </a:cxn>
                <a:cxn ang="0">
                  <a:pos x="481" y="596"/>
                </a:cxn>
                <a:cxn ang="0">
                  <a:pos x="506" y="624"/>
                </a:cxn>
                <a:cxn ang="0">
                  <a:pos x="442" y="627"/>
                </a:cxn>
                <a:cxn ang="0">
                  <a:pos x="342" y="634"/>
                </a:cxn>
                <a:cxn ang="0">
                  <a:pos x="239" y="660"/>
                </a:cxn>
                <a:cxn ang="0">
                  <a:pos x="100" y="660"/>
                </a:cxn>
                <a:cxn ang="0">
                  <a:pos x="0" y="634"/>
                </a:cxn>
              </a:cxnLst>
              <a:rect l="0" t="0" r="r" b="b"/>
              <a:pathLst>
                <a:path w="1134" h="667">
                  <a:moveTo>
                    <a:pt x="0" y="634"/>
                  </a:moveTo>
                  <a:lnTo>
                    <a:pt x="0" y="312"/>
                  </a:lnTo>
                  <a:lnTo>
                    <a:pt x="43" y="64"/>
                  </a:lnTo>
                  <a:lnTo>
                    <a:pt x="85" y="0"/>
                  </a:lnTo>
                  <a:lnTo>
                    <a:pt x="406" y="12"/>
                  </a:lnTo>
                  <a:lnTo>
                    <a:pt x="813" y="0"/>
                  </a:lnTo>
                  <a:lnTo>
                    <a:pt x="1134" y="12"/>
                  </a:lnTo>
                  <a:lnTo>
                    <a:pt x="1134" y="54"/>
                  </a:lnTo>
                  <a:lnTo>
                    <a:pt x="1070" y="140"/>
                  </a:lnTo>
                  <a:lnTo>
                    <a:pt x="1058" y="334"/>
                  </a:lnTo>
                  <a:lnTo>
                    <a:pt x="1058" y="634"/>
                  </a:lnTo>
                  <a:lnTo>
                    <a:pt x="1027" y="656"/>
                  </a:lnTo>
                  <a:lnTo>
                    <a:pt x="963" y="667"/>
                  </a:lnTo>
                  <a:lnTo>
                    <a:pt x="728" y="646"/>
                  </a:lnTo>
                  <a:lnTo>
                    <a:pt x="556" y="613"/>
                  </a:lnTo>
                  <a:lnTo>
                    <a:pt x="524" y="603"/>
                  </a:lnTo>
                  <a:lnTo>
                    <a:pt x="642" y="592"/>
                  </a:lnTo>
                  <a:lnTo>
                    <a:pt x="792" y="603"/>
                  </a:lnTo>
                  <a:lnTo>
                    <a:pt x="930" y="613"/>
                  </a:lnTo>
                  <a:lnTo>
                    <a:pt x="1006" y="613"/>
                  </a:lnTo>
                  <a:lnTo>
                    <a:pt x="1016" y="603"/>
                  </a:lnTo>
                  <a:lnTo>
                    <a:pt x="1006" y="419"/>
                  </a:lnTo>
                  <a:lnTo>
                    <a:pt x="1016" y="215"/>
                  </a:lnTo>
                  <a:lnTo>
                    <a:pt x="1037" y="97"/>
                  </a:lnTo>
                  <a:lnTo>
                    <a:pt x="1037" y="64"/>
                  </a:lnTo>
                  <a:lnTo>
                    <a:pt x="930" y="54"/>
                  </a:lnTo>
                  <a:lnTo>
                    <a:pt x="685" y="43"/>
                  </a:lnTo>
                  <a:lnTo>
                    <a:pt x="342" y="64"/>
                  </a:lnTo>
                  <a:lnTo>
                    <a:pt x="118" y="43"/>
                  </a:lnTo>
                  <a:lnTo>
                    <a:pt x="85" y="97"/>
                  </a:lnTo>
                  <a:lnTo>
                    <a:pt x="64" y="215"/>
                  </a:lnTo>
                  <a:lnTo>
                    <a:pt x="43" y="431"/>
                  </a:lnTo>
                  <a:lnTo>
                    <a:pt x="33" y="606"/>
                  </a:lnTo>
                  <a:lnTo>
                    <a:pt x="140" y="624"/>
                  </a:lnTo>
                  <a:lnTo>
                    <a:pt x="268" y="613"/>
                  </a:lnTo>
                  <a:lnTo>
                    <a:pt x="377" y="606"/>
                  </a:lnTo>
                  <a:lnTo>
                    <a:pt x="481" y="596"/>
                  </a:lnTo>
                  <a:lnTo>
                    <a:pt x="506" y="624"/>
                  </a:lnTo>
                  <a:lnTo>
                    <a:pt x="442" y="627"/>
                  </a:lnTo>
                  <a:lnTo>
                    <a:pt x="342" y="634"/>
                  </a:lnTo>
                  <a:lnTo>
                    <a:pt x="239" y="660"/>
                  </a:lnTo>
                  <a:lnTo>
                    <a:pt x="100" y="660"/>
                  </a:lnTo>
                  <a:lnTo>
                    <a:pt x="0" y="634"/>
                  </a:lnTo>
                  <a:close/>
                </a:path>
              </a:pathLst>
            </a:custGeom>
            <a:solidFill>
              <a:srgbClr val="FFCC00"/>
            </a:solidFill>
            <a:ln w="9525">
              <a:solidFill>
                <a:srgbClr val="FFCC00"/>
              </a:solidFill>
              <a:round/>
              <a:headEnd/>
              <a:tailEnd/>
            </a:ln>
          </p:spPr>
          <p:txBody>
            <a:bodyPr/>
            <a:lstStyle/>
            <a:p>
              <a:endParaRPr lang="en-US"/>
            </a:p>
          </p:txBody>
        </p:sp>
        <p:grpSp>
          <p:nvGrpSpPr>
            <p:cNvPr id="7" name="Group 70"/>
            <p:cNvGrpSpPr>
              <a:grpSpLocks/>
            </p:cNvGrpSpPr>
            <p:nvPr/>
          </p:nvGrpSpPr>
          <p:grpSpPr bwMode="auto">
            <a:xfrm>
              <a:off x="3792" y="912"/>
              <a:ext cx="803" cy="1173"/>
              <a:chOff x="2168" y="2725"/>
              <a:chExt cx="803" cy="1173"/>
            </a:xfrm>
          </p:grpSpPr>
          <p:sp>
            <p:nvSpPr>
              <p:cNvPr id="303175" name="Freeform 71"/>
              <p:cNvSpPr>
                <a:spLocks/>
              </p:cNvSpPr>
              <p:nvPr/>
            </p:nvSpPr>
            <p:spPr bwMode="auto">
              <a:xfrm>
                <a:off x="2232" y="2883"/>
                <a:ext cx="224" cy="221"/>
              </a:xfrm>
              <a:custGeom>
                <a:avLst/>
                <a:gdLst/>
                <a:ahLst/>
                <a:cxnLst>
                  <a:cxn ang="0">
                    <a:pos x="311" y="167"/>
                  </a:cxn>
                  <a:cxn ang="0">
                    <a:pos x="275" y="80"/>
                  </a:cxn>
                  <a:cxn ang="0">
                    <a:pos x="202" y="21"/>
                  </a:cxn>
                  <a:cxn ang="0">
                    <a:pos x="138" y="0"/>
                  </a:cxn>
                  <a:cxn ang="0">
                    <a:pos x="87" y="0"/>
                  </a:cxn>
                  <a:cxn ang="0">
                    <a:pos x="43" y="21"/>
                  </a:cxn>
                  <a:cxn ang="0">
                    <a:pos x="0" y="94"/>
                  </a:cxn>
                  <a:cxn ang="0">
                    <a:pos x="0" y="195"/>
                  </a:cxn>
                  <a:cxn ang="0">
                    <a:pos x="21" y="266"/>
                  </a:cxn>
                  <a:cxn ang="0">
                    <a:pos x="66" y="346"/>
                  </a:cxn>
                  <a:cxn ang="0">
                    <a:pos x="153" y="419"/>
                  </a:cxn>
                  <a:cxn ang="0">
                    <a:pos x="239" y="440"/>
                  </a:cxn>
                  <a:cxn ang="0">
                    <a:pos x="311" y="419"/>
                  </a:cxn>
                  <a:cxn ang="0">
                    <a:pos x="348" y="375"/>
                  </a:cxn>
                  <a:cxn ang="0">
                    <a:pos x="355" y="282"/>
                  </a:cxn>
                  <a:cxn ang="0">
                    <a:pos x="348" y="231"/>
                  </a:cxn>
                  <a:cxn ang="0">
                    <a:pos x="442" y="158"/>
                  </a:cxn>
                  <a:cxn ang="0">
                    <a:pos x="449" y="122"/>
                  </a:cxn>
                  <a:cxn ang="0">
                    <a:pos x="398" y="115"/>
                  </a:cxn>
                  <a:cxn ang="0">
                    <a:pos x="311" y="167"/>
                  </a:cxn>
                </a:cxnLst>
                <a:rect l="0" t="0" r="r" b="b"/>
                <a:pathLst>
                  <a:path w="449" h="440">
                    <a:moveTo>
                      <a:pt x="311" y="167"/>
                    </a:moveTo>
                    <a:lnTo>
                      <a:pt x="275" y="80"/>
                    </a:lnTo>
                    <a:lnTo>
                      <a:pt x="202" y="21"/>
                    </a:lnTo>
                    <a:lnTo>
                      <a:pt x="138" y="0"/>
                    </a:lnTo>
                    <a:lnTo>
                      <a:pt x="87" y="0"/>
                    </a:lnTo>
                    <a:lnTo>
                      <a:pt x="43" y="21"/>
                    </a:lnTo>
                    <a:lnTo>
                      <a:pt x="0" y="94"/>
                    </a:lnTo>
                    <a:lnTo>
                      <a:pt x="0" y="195"/>
                    </a:lnTo>
                    <a:lnTo>
                      <a:pt x="21" y="266"/>
                    </a:lnTo>
                    <a:lnTo>
                      <a:pt x="66" y="346"/>
                    </a:lnTo>
                    <a:lnTo>
                      <a:pt x="153" y="419"/>
                    </a:lnTo>
                    <a:lnTo>
                      <a:pt x="239" y="440"/>
                    </a:lnTo>
                    <a:lnTo>
                      <a:pt x="311" y="419"/>
                    </a:lnTo>
                    <a:lnTo>
                      <a:pt x="348" y="375"/>
                    </a:lnTo>
                    <a:lnTo>
                      <a:pt x="355" y="282"/>
                    </a:lnTo>
                    <a:lnTo>
                      <a:pt x="348" y="231"/>
                    </a:lnTo>
                    <a:lnTo>
                      <a:pt x="442" y="158"/>
                    </a:lnTo>
                    <a:lnTo>
                      <a:pt x="449" y="122"/>
                    </a:lnTo>
                    <a:lnTo>
                      <a:pt x="398" y="115"/>
                    </a:lnTo>
                    <a:lnTo>
                      <a:pt x="311" y="167"/>
                    </a:lnTo>
                    <a:close/>
                  </a:path>
                </a:pathLst>
              </a:custGeom>
              <a:solidFill>
                <a:srgbClr val="000000"/>
              </a:solidFill>
              <a:ln w="9525">
                <a:noFill/>
                <a:round/>
                <a:headEnd/>
                <a:tailEnd/>
              </a:ln>
            </p:spPr>
            <p:txBody>
              <a:bodyPr/>
              <a:lstStyle/>
              <a:p>
                <a:endParaRPr lang="en-US"/>
              </a:p>
            </p:txBody>
          </p:sp>
          <p:sp>
            <p:nvSpPr>
              <p:cNvPr id="303176" name="Freeform 72"/>
              <p:cNvSpPr>
                <a:spLocks/>
              </p:cNvSpPr>
              <p:nvPr/>
            </p:nvSpPr>
            <p:spPr bwMode="auto">
              <a:xfrm>
                <a:off x="2362" y="3116"/>
                <a:ext cx="160" cy="358"/>
              </a:xfrm>
              <a:custGeom>
                <a:avLst/>
                <a:gdLst/>
                <a:ahLst/>
                <a:cxnLst>
                  <a:cxn ang="0">
                    <a:pos x="21" y="135"/>
                  </a:cxn>
                  <a:cxn ang="0">
                    <a:pos x="0" y="57"/>
                  </a:cxn>
                  <a:cxn ang="0">
                    <a:pos x="21" y="28"/>
                  </a:cxn>
                  <a:cxn ang="0">
                    <a:pos x="28" y="0"/>
                  </a:cxn>
                  <a:cxn ang="0">
                    <a:pos x="102" y="0"/>
                  </a:cxn>
                  <a:cxn ang="0">
                    <a:pos x="145" y="28"/>
                  </a:cxn>
                  <a:cxn ang="0">
                    <a:pos x="218" y="107"/>
                  </a:cxn>
                  <a:cxn ang="0">
                    <a:pos x="262" y="208"/>
                  </a:cxn>
                  <a:cxn ang="0">
                    <a:pos x="306" y="343"/>
                  </a:cxn>
                  <a:cxn ang="0">
                    <a:pos x="320" y="464"/>
                  </a:cxn>
                  <a:cxn ang="0">
                    <a:pos x="313" y="580"/>
                  </a:cxn>
                  <a:cxn ang="0">
                    <a:pos x="283" y="658"/>
                  </a:cxn>
                  <a:cxn ang="0">
                    <a:pos x="241" y="708"/>
                  </a:cxn>
                  <a:cxn ang="0">
                    <a:pos x="168" y="715"/>
                  </a:cxn>
                  <a:cxn ang="0">
                    <a:pos x="110" y="694"/>
                  </a:cxn>
                  <a:cxn ang="0">
                    <a:pos x="58" y="644"/>
                  </a:cxn>
                  <a:cxn ang="0">
                    <a:pos x="44" y="566"/>
                  </a:cxn>
                  <a:cxn ang="0">
                    <a:pos x="51" y="479"/>
                  </a:cxn>
                  <a:cxn ang="0">
                    <a:pos x="80" y="422"/>
                  </a:cxn>
                  <a:cxn ang="0">
                    <a:pos x="94" y="343"/>
                  </a:cxn>
                  <a:cxn ang="0">
                    <a:pos x="72" y="258"/>
                  </a:cxn>
                  <a:cxn ang="0">
                    <a:pos x="58" y="208"/>
                  </a:cxn>
                  <a:cxn ang="0">
                    <a:pos x="21" y="135"/>
                  </a:cxn>
                </a:cxnLst>
                <a:rect l="0" t="0" r="r" b="b"/>
                <a:pathLst>
                  <a:path w="320" h="715">
                    <a:moveTo>
                      <a:pt x="21" y="135"/>
                    </a:moveTo>
                    <a:lnTo>
                      <a:pt x="0" y="57"/>
                    </a:lnTo>
                    <a:lnTo>
                      <a:pt x="21" y="28"/>
                    </a:lnTo>
                    <a:lnTo>
                      <a:pt x="28" y="0"/>
                    </a:lnTo>
                    <a:lnTo>
                      <a:pt x="102" y="0"/>
                    </a:lnTo>
                    <a:lnTo>
                      <a:pt x="145" y="28"/>
                    </a:lnTo>
                    <a:lnTo>
                      <a:pt x="218" y="107"/>
                    </a:lnTo>
                    <a:lnTo>
                      <a:pt x="262" y="208"/>
                    </a:lnTo>
                    <a:lnTo>
                      <a:pt x="306" y="343"/>
                    </a:lnTo>
                    <a:lnTo>
                      <a:pt x="320" y="464"/>
                    </a:lnTo>
                    <a:lnTo>
                      <a:pt x="313" y="580"/>
                    </a:lnTo>
                    <a:lnTo>
                      <a:pt x="283" y="658"/>
                    </a:lnTo>
                    <a:lnTo>
                      <a:pt x="241" y="708"/>
                    </a:lnTo>
                    <a:lnTo>
                      <a:pt x="168" y="715"/>
                    </a:lnTo>
                    <a:lnTo>
                      <a:pt x="110" y="694"/>
                    </a:lnTo>
                    <a:lnTo>
                      <a:pt x="58" y="644"/>
                    </a:lnTo>
                    <a:lnTo>
                      <a:pt x="44" y="566"/>
                    </a:lnTo>
                    <a:lnTo>
                      <a:pt x="51" y="479"/>
                    </a:lnTo>
                    <a:lnTo>
                      <a:pt x="80" y="422"/>
                    </a:lnTo>
                    <a:lnTo>
                      <a:pt x="94" y="343"/>
                    </a:lnTo>
                    <a:lnTo>
                      <a:pt x="72" y="258"/>
                    </a:lnTo>
                    <a:lnTo>
                      <a:pt x="58" y="208"/>
                    </a:lnTo>
                    <a:lnTo>
                      <a:pt x="21" y="135"/>
                    </a:lnTo>
                    <a:close/>
                  </a:path>
                </a:pathLst>
              </a:custGeom>
              <a:solidFill>
                <a:srgbClr val="000000"/>
              </a:solidFill>
              <a:ln w="9525">
                <a:noFill/>
                <a:round/>
                <a:headEnd/>
                <a:tailEnd/>
              </a:ln>
            </p:spPr>
            <p:txBody>
              <a:bodyPr/>
              <a:lstStyle/>
              <a:p>
                <a:endParaRPr lang="en-US"/>
              </a:p>
            </p:txBody>
          </p:sp>
          <p:sp>
            <p:nvSpPr>
              <p:cNvPr id="303177" name="Freeform 73"/>
              <p:cNvSpPr>
                <a:spLocks/>
              </p:cNvSpPr>
              <p:nvPr/>
            </p:nvSpPr>
            <p:spPr bwMode="auto">
              <a:xfrm>
                <a:off x="2443" y="3405"/>
                <a:ext cx="249" cy="493"/>
              </a:xfrm>
              <a:custGeom>
                <a:avLst/>
                <a:gdLst/>
                <a:ahLst/>
                <a:cxnLst>
                  <a:cxn ang="0">
                    <a:pos x="0" y="50"/>
                  </a:cxn>
                  <a:cxn ang="0">
                    <a:pos x="22" y="7"/>
                  </a:cxn>
                  <a:cxn ang="0">
                    <a:pos x="73" y="0"/>
                  </a:cxn>
                  <a:cxn ang="0">
                    <a:pos x="123" y="21"/>
                  </a:cxn>
                  <a:cxn ang="0">
                    <a:pos x="195" y="135"/>
                  </a:cxn>
                  <a:cxn ang="0">
                    <a:pos x="274" y="294"/>
                  </a:cxn>
                  <a:cxn ang="0">
                    <a:pos x="288" y="422"/>
                  </a:cxn>
                  <a:cxn ang="0">
                    <a:pos x="295" y="650"/>
                  </a:cxn>
                  <a:cxn ang="0">
                    <a:pos x="274" y="808"/>
                  </a:cxn>
                  <a:cxn ang="0">
                    <a:pos x="274" y="837"/>
                  </a:cxn>
                  <a:cxn ang="0">
                    <a:pos x="339" y="872"/>
                  </a:cxn>
                  <a:cxn ang="0">
                    <a:pos x="497" y="915"/>
                  </a:cxn>
                  <a:cxn ang="0">
                    <a:pos x="497" y="944"/>
                  </a:cxn>
                  <a:cxn ang="0">
                    <a:pos x="425" y="986"/>
                  </a:cxn>
                  <a:cxn ang="0">
                    <a:pos x="354" y="965"/>
                  </a:cxn>
                  <a:cxn ang="0">
                    <a:pos x="231" y="887"/>
                  </a:cxn>
                  <a:cxn ang="0">
                    <a:pos x="195" y="851"/>
                  </a:cxn>
                  <a:cxn ang="0">
                    <a:pos x="195" y="815"/>
                  </a:cxn>
                  <a:cxn ang="0">
                    <a:pos x="224" y="794"/>
                  </a:cxn>
                  <a:cxn ang="0">
                    <a:pos x="252" y="664"/>
                  </a:cxn>
                  <a:cxn ang="0">
                    <a:pos x="245" y="472"/>
                  </a:cxn>
                  <a:cxn ang="0">
                    <a:pos x="217" y="351"/>
                  </a:cxn>
                  <a:cxn ang="0">
                    <a:pos x="144" y="200"/>
                  </a:cxn>
                  <a:cxn ang="0">
                    <a:pos x="66" y="121"/>
                  </a:cxn>
                  <a:cxn ang="0">
                    <a:pos x="0" y="50"/>
                  </a:cxn>
                </a:cxnLst>
                <a:rect l="0" t="0" r="r" b="b"/>
                <a:pathLst>
                  <a:path w="497" h="986">
                    <a:moveTo>
                      <a:pt x="0" y="50"/>
                    </a:moveTo>
                    <a:lnTo>
                      <a:pt x="22" y="7"/>
                    </a:lnTo>
                    <a:lnTo>
                      <a:pt x="73" y="0"/>
                    </a:lnTo>
                    <a:lnTo>
                      <a:pt x="123" y="21"/>
                    </a:lnTo>
                    <a:lnTo>
                      <a:pt x="195" y="135"/>
                    </a:lnTo>
                    <a:lnTo>
                      <a:pt x="274" y="294"/>
                    </a:lnTo>
                    <a:lnTo>
                      <a:pt x="288" y="422"/>
                    </a:lnTo>
                    <a:lnTo>
                      <a:pt x="295" y="650"/>
                    </a:lnTo>
                    <a:lnTo>
                      <a:pt x="274" y="808"/>
                    </a:lnTo>
                    <a:lnTo>
                      <a:pt x="274" y="837"/>
                    </a:lnTo>
                    <a:lnTo>
                      <a:pt x="339" y="872"/>
                    </a:lnTo>
                    <a:lnTo>
                      <a:pt x="497" y="915"/>
                    </a:lnTo>
                    <a:lnTo>
                      <a:pt x="497" y="944"/>
                    </a:lnTo>
                    <a:lnTo>
                      <a:pt x="425" y="986"/>
                    </a:lnTo>
                    <a:lnTo>
                      <a:pt x="354" y="965"/>
                    </a:lnTo>
                    <a:lnTo>
                      <a:pt x="231" y="887"/>
                    </a:lnTo>
                    <a:lnTo>
                      <a:pt x="195" y="851"/>
                    </a:lnTo>
                    <a:lnTo>
                      <a:pt x="195" y="815"/>
                    </a:lnTo>
                    <a:lnTo>
                      <a:pt x="224" y="794"/>
                    </a:lnTo>
                    <a:lnTo>
                      <a:pt x="252" y="664"/>
                    </a:lnTo>
                    <a:lnTo>
                      <a:pt x="245" y="472"/>
                    </a:lnTo>
                    <a:lnTo>
                      <a:pt x="217" y="351"/>
                    </a:lnTo>
                    <a:lnTo>
                      <a:pt x="144" y="200"/>
                    </a:lnTo>
                    <a:lnTo>
                      <a:pt x="66" y="121"/>
                    </a:lnTo>
                    <a:lnTo>
                      <a:pt x="0" y="50"/>
                    </a:lnTo>
                    <a:close/>
                  </a:path>
                </a:pathLst>
              </a:custGeom>
              <a:solidFill>
                <a:srgbClr val="000000"/>
              </a:solidFill>
              <a:ln w="9525">
                <a:noFill/>
                <a:round/>
                <a:headEnd/>
                <a:tailEnd/>
              </a:ln>
            </p:spPr>
            <p:txBody>
              <a:bodyPr/>
              <a:lstStyle/>
              <a:p>
                <a:endParaRPr lang="en-US"/>
              </a:p>
            </p:txBody>
          </p:sp>
          <p:sp>
            <p:nvSpPr>
              <p:cNvPr id="303178" name="Freeform 74"/>
              <p:cNvSpPr>
                <a:spLocks/>
              </p:cNvSpPr>
              <p:nvPr/>
            </p:nvSpPr>
            <p:spPr bwMode="auto">
              <a:xfrm>
                <a:off x="2313" y="3395"/>
                <a:ext cx="168" cy="440"/>
              </a:xfrm>
              <a:custGeom>
                <a:avLst/>
                <a:gdLst/>
                <a:ahLst/>
                <a:cxnLst>
                  <a:cxn ang="0">
                    <a:pos x="116" y="150"/>
                  </a:cxn>
                  <a:cxn ang="0">
                    <a:pos x="153" y="29"/>
                  </a:cxn>
                  <a:cxn ang="0">
                    <a:pos x="198" y="0"/>
                  </a:cxn>
                  <a:cxn ang="0">
                    <a:pos x="270" y="43"/>
                  </a:cxn>
                  <a:cxn ang="0">
                    <a:pos x="240" y="128"/>
                  </a:cxn>
                  <a:cxn ang="0">
                    <a:pos x="189" y="193"/>
                  </a:cxn>
                  <a:cxn ang="0">
                    <a:pos x="168" y="265"/>
                  </a:cxn>
                  <a:cxn ang="0">
                    <a:pos x="168" y="372"/>
                  </a:cxn>
                  <a:cxn ang="0">
                    <a:pos x="219" y="536"/>
                  </a:cxn>
                  <a:cxn ang="0">
                    <a:pos x="299" y="708"/>
                  </a:cxn>
                  <a:cxn ang="0">
                    <a:pos x="336" y="773"/>
                  </a:cxn>
                  <a:cxn ang="0">
                    <a:pos x="322" y="844"/>
                  </a:cxn>
                  <a:cxn ang="0">
                    <a:pos x="270" y="851"/>
                  </a:cxn>
                  <a:cxn ang="0">
                    <a:pos x="168" y="851"/>
                  </a:cxn>
                  <a:cxn ang="0">
                    <a:pos x="44" y="879"/>
                  </a:cxn>
                  <a:cxn ang="0">
                    <a:pos x="0" y="879"/>
                  </a:cxn>
                  <a:cxn ang="0">
                    <a:pos x="7" y="801"/>
                  </a:cxn>
                  <a:cxn ang="0">
                    <a:pos x="44" y="794"/>
                  </a:cxn>
                  <a:cxn ang="0">
                    <a:pos x="212" y="794"/>
                  </a:cxn>
                  <a:cxn ang="0">
                    <a:pos x="240" y="787"/>
                  </a:cxn>
                  <a:cxn ang="0">
                    <a:pos x="263" y="765"/>
                  </a:cxn>
                  <a:cxn ang="0">
                    <a:pos x="233" y="666"/>
                  </a:cxn>
                  <a:cxn ang="0">
                    <a:pos x="182" y="550"/>
                  </a:cxn>
                  <a:cxn ang="0">
                    <a:pos x="138" y="458"/>
                  </a:cxn>
                  <a:cxn ang="0">
                    <a:pos x="116" y="358"/>
                  </a:cxn>
                  <a:cxn ang="0">
                    <a:pos x="109" y="258"/>
                  </a:cxn>
                  <a:cxn ang="0">
                    <a:pos x="109" y="193"/>
                  </a:cxn>
                  <a:cxn ang="0">
                    <a:pos x="116" y="150"/>
                  </a:cxn>
                </a:cxnLst>
                <a:rect l="0" t="0" r="r" b="b"/>
                <a:pathLst>
                  <a:path w="336" h="879">
                    <a:moveTo>
                      <a:pt x="116" y="150"/>
                    </a:moveTo>
                    <a:lnTo>
                      <a:pt x="153" y="29"/>
                    </a:lnTo>
                    <a:lnTo>
                      <a:pt x="198" y="0"/>
                    </a:lnTo>
                    <a:lnTo>
                      <a:pt x="270" y="43"/>
                    </a:lnTo>
                    <a:lnTo>
                      <a:pt x="240" y="128"/>
                    </a:lnTo>
                    <a:lnTo>
                      <a:pt x="189" y="193"/>
                    </a:lnTo>
                    <a:lnTo>
                      <a:pt x="168" y="265"/>
                    </a:lnTo>
                    <a:lnTo>
                      <a:pt x="168" y="372"/>
                    </a:lnTo>
                    <a:lnTo>
                      <a:pt x="219" y="536"/>
                    </a:lnTo>
                    <a:lnTo>
                      <a:pt x="299" y="708"/>
                    </a:lnTo>
                    <a:lnTo>
                      <a:pt x="336" y="773"/>
                    </a:lnTo>
                    <a:lnTo>
                      <a:pt x="322" y="844"/>
                    </a:lnTo>
                    <a:lnTo>
                      <a:pt x="270" y="851"/>
                    </a:lnTo>
                    <a:lnTo>
                      <a:pt x="168" y="851"/>
                    </a:lnTo>
                    <a:lnTo>
                      <a:pt x="44" y="879"/>
                    </a:lnTo>
                    <a:lnTo>
                      <a:pt x="0" y="879"/>
                    </a:lnTo>
                    <a:lnTo>
                      <a:pt x="7" y="801"/>
                    </a:lnTo>
                    <a:lnTo>
                      <a:pt x="44" y="794"/>
                    </a:lnTo>
                    <a:lnTo>
                      <a:pt x="212" y="794"/>
                    </a:lnTo>
                    <a:lnTo>
                      <a:pt x="240" y="787"/>
                    </a:lnTo>
                    <a:lnTo>
                      <a:pt x="263" y="765"/>
                    </a:lnTo>
                    <a:lnTo>
                      <a:pt x="233" y="666"/>
                    </a:lnTo>
                    <a:lnTo>
                      <a:pt x="182" y="550"/>
                    </a:lnTo>
                    <a:lnTo>
                      <a:pt x="138" y="458"/>
                    </a:lnTo>
                    <a:lnTo>
                      <a:pt x="116" y="358"/>
                    </a:lnTo>
                    <a:lnTo>
                      <a:pt x="109" y="258"/>
                    </a:lnTo>
                    <a:lnTo>
                      <a:pt x="109" y="193"/>
                    </a:lnTo>
                    <a:lnTo>
                      <a:pt x="116" y="150"/>
                    </a:lnTo>
                    <a:close/>
                  </a:path>
                </a:pathLst>
              </a:custGeom>
              <a:solidFill>
                <a:srgbClr val="000000"/>
              </a:solidFill>
              <a:ln w="9525">
                <a:noFill/>
                <a:round/>
                <a:headEnd/>
                <a:tailEnd/>
              </a:ln>
            </p:spPr>
            <p:txBody>
              <a:bodyPr/>
              <a:lstStyle/>
              <a:p>
                <a:endParaRPr lang="en-US"/>
              </a:p>
            </p:txBody>
          </p:sp>
          <p:sp>
            <p:nvSpPr>
              <p:cNvPr id="303179" name="Freeform 75"/>
              <p:cNvSpPr>
                <a:spLocks/>
              </p:cNvSpPr>
              <p:nvPr/>
            </p:nvSpPr>
            <p:spPr bwMode="auto">
              <a:xfrm>
                <a:off x="2415" y="2725"/>
                <a:ext cx="556" cy="457"/>
              </a:xfrm>
              <a:custGeom>
                <a:avLst/>
                <a:gdLst/>
                <a:ahLst/>
                <a:cxnLst>
                  <a:cxn ang="0">
                    <a:pos x="22" y="820"/>
                  </a:cxn>
                  <a:cxn ang="0">
                    <a:pos x="0" y="863"/>
                  </a:cxn>
                  <a:cxn ang="0">
                    <a:pos x="36" y="913"/>
                  </a:cxn>
                  <a:cxn ang="0">
                    <a:pos x="79" y="913"/>
                  </a:cxn>
                  <a:cxn ang="0">
                    <a:pos x="264" y="863"/>
                  </a:cxn>
                  <a:cxn ang="0">
                    <a:pos x="435" y="770"/>
                  </a:cxn>
                  <a:cxn ang="0">
                    <a:pos x="586" y="671"/>
                  </a:cxn>
                  <a:cxn ang="0">
                    <a:pos x="792" y="514"/>
                  </a:cxn>
                  <a:cxn ang="0">
                    <a:pos x="942" y="356"/>
                  </a:cxn>
                  <a:cxn ang="0">
                    <a:pos x="1070" y="206"/>
                  </a:cxn>
                  <a:cxn ang="0">
                    <a:pos x="1113" y="92"/>
                  </a:cxn>
                  <a:cxn ang="0">
                    <a:pos x="1113" y="28"/>
                  </a:cxn>
                  <a:cxn ang="0">
                    <a:pos x="1056" y="0"/>
                  </a:cxn>
                  <a:cxn ang="0">
                    <a:pos x="978" y="7"/>
                  </a:cxn>
                  <a:cxn ang="0">
                    <a:pos x="949" y="106"/>
                  </a:cxn>
                  <a:cxn ang="0">
                    <a:pos x="963" y="171"/>
                  </a:cxn>
                  <a:cxn ang="0">
                    <a:pos x="985" y="228"/>
                  </a:cxn>
                  <a:cxn ang="0">
                    <a:pos x="935" y="313"/>
                  </a:cxn>
                  <a:cxn ang="0">
                    <a:pos x="814" y="413"/>
                  </a:cxn>
                  <a:cxn ang="0">
                    <a:pos x="678" y="521"/>
                  </a:cxn>
                  <a:cxn ang="0">
                    <a:pos x="520" y="607"/>
                  </a:cxn>
                  <a:cxn ang="0">
                    <a:pos x="371" y="706"/>
                  </a:cxn>
                  <a:cxn ang="0">
                    <a:pos x="214" y="763"/>
                  </a:cxn>
                  <a:cxn ang="0">
                    <a:pos x="121" y="778"/>
                  </a:cxn>
                  <a:cxn ang="0">
                    <a:pos x="22" y="820"/>
                  </a:cxn>
                </a:cxnLst>
                <a:rect l="0" t="0" r="r" b="b"/>
                <a:pathLst>
                  <a:path w="1113" h="913">
                    <a:moveTo>
                      <a:pt x="22" y="820"/>
                    </a:moveTo>
                    <a:lnTo>
                      <a:pt x="0" y="863"/>
                    </a:lnTo>
                    <a:lnTo>
                      <a:pt x="36" y="913"/>
                    </a:lnTo>
                    <a:lnTo>
                      <a:pt x="79" y="913"/>
                    </a:lnTo>
                    <a:lnTo>
                      <a:pt x="264" y="863"/>
                    </a:lnTo>
                    <a:lnTo>
                      <a:pt x="435" y="770"/>
                    </a:lnTo>
                    <a:lnTo>
                      <a:pt x="586" y="671"/>
                    </a:lnTo>
                    <a:lnTo>
                      <a:pt x="792" y="514"/>
                    </a:lnTo>
                    <a:lnTo>
                      <a:pt x="942" y="356"/>
                    </a:lnTo>
                    <a:lnTo>
                      <a:pt x="1070" y="206"/>
                    </a:lnTo>
                    <a:lnTo>
                      <a:pt x="1113" y="92"/>
                    </a:lnTo>
                    <a:lnTo>
                      <a:pt x="1113" y="28"/>
                    </a:lnTo>
                    <a:lnTo>
                      <a:pt x="1056" y="0"/>
                    </a:lnTo>
                    <a:lnTo>
                      <a:pt x="978" y="7"/>
                    </a:lnTo>
                    <a:lnTo>
                      <a:pt x="949" y="106"/>
                    </a:lnTo>
                    <a:lnTo>
                      <a:pt x="963" y="171"/>
                    </a:lnTo>
                    <a:lnTo>
                      <a:pt x="985" y="228"/>
                    </a:lnTo>
                    <a:lnTo>
                      <a:pt x="935" y="313"/>
                    </a:lnTo>
                    <a:lnTo>
                      <a:pt x="814" y="413"/>
                    </a:lnTo>
                    <a:lnTo>
                      <a:pt x="678" y="521"/>
                    </a:lnTo>
                    <a:lnTo>
                      <a:pt x="520" y="607"/>
                    </a:lnTo>
                    <a:lnTo>
                      <a:pt x="371" y="706"/>
                    </a:lnTo>
                    <a:lnTo>
                      <a:pt x="214" y="763"/>
                    </a:lnTo>
                    <a:lnTo>
                      <a:pt x="121" y="778"/>
                    </a:lnTo>
                    <a:lnTo>
                      <a:pt x="22" y="820"/>
                    </a:lnTo>
                    <a:close/>
                  </a:path>
                </a:pathLst>
              </a:custGeom>
              <a:solidFill>
                <a:srgbClr val="000000"/>
              </a:solidFill>
              <a:ln w="9525">
                <a:noFill/>
                <a:round/>
                <a:headEnd/>
                <a:tailEnd/>
              </a:ln>
            </p:spPr>
            <p:txBody>
              <a:bodyPr/>
              <a:lstStyle/>
              <a:p>
                <a:endParaRPr lang="en-US"/>
              </a:p>
            </p:txBody>
          </p:sp>
          <p:sp>
            <p:nvSpPr>
              <p:cNvPr id="303180" name="Freeform 76"/>
              <p:cNvSpPr>
                <a:spLocks/>
              </p:cNvSpPr>
              <p:nvPr/>
            </p:nvSpPr>
            <p:spPr bwMode="auto">
              <a:xfrm>
                <a:off x="2168" y="2739"/>
                <a:ext cx="301" cy="467"/>
              </a:xfrm>
              <a:custGeom>
                <a:avLst/>
                <a:gdLst/>
                <a:ahLst/>
                <a:cxnLst>
                  <a:cxn ang="0">
                    <a:pos x="431" y="812"/>
                  </a:cxn>
                  <a:cxn ang="0">
                    <a:pos x="459" y="833"/>
                  </a:cxn>
                  <a:cxn ang="0">
                    <a:pos x="459" y="883"/>
                  </a:cxn>
                  <a:cxn ang="0">
                    <a:pos x="416" y="933"/>
                  </a:cxn>
                  <a:cxn ang="0">
                    <a:pos x="309" y="840"/>
                  </a:cxn>
                  <a:cxn ang="0">
                    <a:pos x="123" y="648"/>
                  </a:cxn>
                  <a:cxn ang="0">
                    <a:pos x="7" y="513"/>
                  </a:cxn>
                  <a:cxn ang="0">
                    <a:pos x="0" y="448"/>
                  </a:cxn>
                  <a:cxn ang="0">
                    <a:pos x="15" y="363"/>
                  </a:cxn>
                  <a:cxn ang="0">
                    <a:pos x="109" y="270"/>
                  </a:cxn>
                  <a:cxn ang="0">
                    <a:pos x="294" y="149"/>
                  </a:cxn>
                  <a:cxn ang="0">
                    <a:pos x="466" y="57"/>
                  </a:cxn>
                  <a:cxn ang="0">
                    <a:pos x="473" y="21"/>
                  </a:cxn>
                  <a:cxn ang="0">
                    <a:pos x="532" y="0"/>
                  </a:cxn>
                  <a:cxn ang="0">
                    <a:pos x="603" y="42"/>
                  </a:cxn>
                  <a:cxn ang="0">
                    <a:pos x="596" y="142"/>
                  </a:cxn>
                  <a:cxn ang="0">
                    <a:pos x="546" y="171"/>
                  </a:cxn>
                  <a:cxn ang="0">
                    <a:pos x="488" y="156"/>
                  </a:cxn>
                  <a:cxn ang="0">
                    <a:pos x="466" y="106"/>
                  </a:cxn>
                  <a:cxn ang="0">
                    <a:pos x="324" y="185"/>
                  </a:cxn>
                  <a:cxn ang="0">
                    <a:pos x="144" y="299"/>
                  </a:cxn>
                  <a:cxn ang="0">
                    <a:pos x="72" y="356"/>
                  </a:cxn>
                  <a:cxn ang="0">
                    <a:pos x="36" y="420"/>
                  </a:cxn>
                  <a:cxn ang="0">
                    <a:pos x="43" y="484"/>
                  </a:cxn>
                  <a:cxn ang="0">
                    <a:pos x="101" y="555"/>
                  </a:cxn>
                  <a:cxn ang="0">
                    <a:pos x="272" y="691"/>
                  </a:cxn>
                  <a:cxn ang="0">
                    <a:pos x="345" y="755"/>
                  </a:cxn>
                  <a:cxn ang="0">
                    <a:pos x="431" y="812"/>
                  </a:cxn>
                </a:cxnLst>
                <a:rect l="0" t="0" r="r" b="b"/>
                <a:pathLst>
                  <a:path w="603" h="933">
                    <a:moveTo>
                      <a:pt x="431" y="812"/>
                    </a:moveTo>
                    <a:lnTo>
                      <a:pt x="459" y="833"/>
                    </a:lnTo>
                    <a:lnTo>
                      <a:pt x="459" y="883"/>
                    </a:lnTo>
                    <a:lnTo>
                      <a:pt x="416" y="933"/>
                    </a:lnTo>
                    <a:lnTo>
                      <a:pt x="309" y="840"/>
                    </a:lnTo>
                    <a:lnTo>
                      <a:pt x="123" y="648"/>
                    </a:lnTo>
                    <a:lnTo>
                      <a:pt x="7" y="513"/>
                    </a:lnTo>
                    <a:lnTo>
                      <a:pt x="0" y="448"/>
                    </a:lnTo>
                    <a:lnTo>
                      <a:pt x="15" y="363"/>
                    </a:lnTo>
                    <a:lnTo>
                      <a:pt x="109" y="270"/>
                    </a:lnTo>
                    <a:lnTo>
                      <a:pt x="294" y="149"/>
                    </a:lnTo>
                    <a:lnTo>
                      <a:pt x="466" y="57"/>
                    </a:lnTo>
                    <a:lnTo>
                      <a:pt x="473" y="21"/>
                    </a:lnTo>
                    <a:lnTo>
                      <a:pt x="532" y="0"/>
                    </a:lnTo>
                    <a:lnTo>
                      <a:pt x="603" y="42"/>
                    </a:lnTo>
                    <a:lnTo>
                      <a:pt x="596" y="142"/>
                    </a:lnTo>
                    <a:lnTo>
                      <a:pt x="546" y="171"/>
                    </a:lnTo>
                    <a:lnTo>
                      <a:pt x="488" y="156"/>
                    </a:lnTo>
                    <a:lnTo>
                      <a:pt x="466" y="106"/>
                    </a:lnTo>
                    <a:lnTo>
                      <a:pt x="324" y="185"/>
                    </a:lnTo>
                    <a:lnTo>
                      <a:pt x="144" y="299"/>
                    </a:lnTo>
                    <a:lnTo>
                      <a:pt x="72" y="356"/>
                    </a:lnTo>
                    <a:lnTo>
                      <a:pt x="36" y="420"/>
                    </a:lnTo>
                    <a:lnTo>
                      <a:pt x="43" y="484"/>
                    </a:lnTo>
                    <a:lnTo>
                      <a:pt x="101" y="555"/>
                    </a:lnTo>
                    <a:lnTo>
                      <a:pt x="272" y="691"/>
                    </a:lnTo>
                    <a:lnTo>
                      <a:pt x="345" y="755"/>
                    </a:lnTo>
                    <a:lnTo>
                      <a:pt x="431" y="812"/>
                    </a:lnTo>
                    <a:close/>
                  </a:path>
                </a:pathLst>
              </a:custGeom>
              <a:solidFill>
                <a:srgbClr val="000000"/>
              </a:solidFill>
              <a:ln w="9525">
                <a:noFill/>
                <a:round/>
                <a:headEnd/>
                <a:tailEnd/>
              </a:ln>
            </p:spPr>
            <p:txBody>
              <a:bodyPr/>
              <a:lstStyle/>
              <a:p>
                <a:endParaRPr lang="en-US"/>
              </a:p>
            </p:txBody>
          </p:sp>
        </p:grpSp>
        <p:sp>
          <p:nvSpPr>
            <p:cNvPr id="303181" name="Freeform 77"/>
            <p:cNvSpPr>
              <a:spLocks/>
            </p:cNvSpPr>
            <p:nvPr/>
          </p:nvSpPr>
          <p:spPr bwMode="auto">
            <a:xfrm>
              <a:off x="3456" y="384"/>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rgbClr val="000000"/>
            </a:solidFill>
            <a:ln w="9525">
              <a:solidFill>
                <a:schemeClr val="tx1"/>
              </a:solidFill>
              <a:round/>
              <a:headEnd/>
              <a:tailEnd/>
            </a:ln>
          </p:spPr>
          <p:txBody>
            <a:bodyPr/>
            <a:lstStyle/>
            <a:p>
              <a:endParaRPr lang="en-US"/>
            </a:p>
          </p:txBody>
        </p:sp>
        <p:sp>
          <p:nvSpPr>
            <p:cNvPr id="303182" name="Freeform 78"/>
            <p:cNvSpPr>
              <a:spLocks/>
            </p:cNvSpPr>
            <p:nvPr/>
          </p:nvSpPr>
          <p:spPr bwMode="auto">
            <a:xfrm>
              <a:off x="4176" y="1200"/>
              <a:ext cx="1117" cy="42"/>
            </a:xfrm>
            <a:custGeom>
              <a:avLst/>
              <a:gdLst/>
              <a:ahLst/>
              <a:cxnLst>
                <a:cxn ang="0">
                  <a:pos x="0" y="28"/>
                </a:cxn>
                <a:cxn ang="0">
                  <a:pos x="536" y="28"/>
                </a:cxn>
                <a:cxn ang="0">
                  <a:pos x="962" y="15"/>
                </a:cxn>
                <a:cxn ang="0">
                  <a:pos x="1285" y="11"/>
                </a:cxn>
                <a:cxn ang="0">
                  <a:pos x="1583" y="24"/>
                </a:cxn>
                <a:cxn ang="0">
                  <a:pos x="1948" y="15"/>
                </a:cxn>
                <a:cxn ang="0">
                  <a:pos x="2204" y="0"/>
                </a:cxn>
                <a:cxn ang="0">
                  <a:pos x="2235" y="40"/>
                </a:cxn>
                <a:cxn ang="0">
                  <a:pos x="2040" y="40"/>
                </a:cxn>
                <a:cxn ang="0">
                  <a:pos x="1731" y="60"/>
                </a:cxn>
                <a:cxn ang="0">
                  <a:pos x="1316" y="60"/>
                </a:cxn>
                <a:cxn ang="0">
                  <a:pos x="1107" y="48"/>
                </a:cxn>
                <a:cxn ang="0">
                  <a:pos x="755" y="60"/>
                </a:cxn>
                <a:cxn ang="0">
                  <a:pos x="472" y="60"/>
                </a:cxn>
                <a:cxn ang="0">
                  <a:pos x="152" y="64"/>
                </a:cxn>
                <a:cxn ang="0">
                  <a:pos x="10" y="84"/>
                </a:cxn>
                <a:cxn ang="0">
                  <a:pos x="0" y="28"/>
                </a:cxn>
              </a:cxnLst>
              <a:rect l="0" t="0" r="r" b="b"/>
              <a:pathLst>
                <a:path w="2235" h="84">
                  <a:moveTo>
                    <a:pt x="0" y="28"/>
                  </a:moveTo>
                  <a:lnTo>
                    <a:pt x="536" y="28"/>
                  </a:lnTo>
                  <a:lnTo>
                    <a:pt x="962" y="15"/>
                  </a:lnTo>
                  <a:lnTo>
                    <a:pt x="1285" y="11"/>
                  </a:lnTo>
                  <a:lnTo>
                    <a:pt x="1583" y="24"/>
                  </a:lnTo>
                  <a:lnTo>
                    <a:pt x="1948" y="15"/>
                  </a:lnTo>
                  <a:lnTo>
                    <a:pt x="2204" y="0"/>
                  </a:lnTo>
                  <a:lnTo>
                    <a:pt x="2235" y="40"/>
                  </a:lnTo>
                  <a:lnTo>
                    <a:pt x="2040" y="40"/>
                  </a:lnTo>
                  <a:lnTo>
                    <a:pt x="1731" y="60"/>
                  </a:lnTo>
                  <a:lnTo>
                    <a:pt x="1316" y="60"/>
                  </a:lnTo>
                  <a:lnTo>
                    <a:pt x="1107" y="48"/>
                  </a:lnTo>
                  <a:lnTo>
                    <a:pt x="755" y="60"/>
                  </a:lnTo>
                  <a:lnTo>
                    <a:pt x="472" y="60"/>
                  </a:lnTo>
                  <a:lnTo>
                    <a:pt x="152" y="64"/>
                  </a:lnTo>
                  <a:lnTo>
                    <a:pt x="10" y="84"/>
                  </a:lnTo>
                  <a:lnTo>
                    <a:pt x="0" y="28"/>
                  </a:lnTo>
                  <a:close/>
                </a:path>
              </a:pathLst>
            </a:custGeom>
            <a:solidFill>
              <a:srgbClr val="000000"/>
            </a:solidFill>
            <a:ln w="9525">
              <a:noFill/>
              <a:round/>
              <a:headEnd/>
              <a:tailEnd/>
            </a:ln>
          </p:spPr>
          <p:txBody>
            <a:bodyPr/>
            <a:lstStyle/>
            <a:p>
              <a:endParaRPr lang="en-US"/>
            </a:p>
          </p:txBody>
        </p:sp>
        <p:sp>
          <p:nvSpPr>
            <p:cNvPr id="303183" name="Freeform 79"/>
            <p:cNvSpPr>
              <a:spLocks/>
            </p:cNvSpPr>
            <p:nvPr/>
          </p:nvSpPr>
          <p:spPr bwMode="auto">
            <a:xfrm>
              <a:off x="4512" y="1104"/>
              <a:ext cx="32" cy="153"/>
            </a:xfrm>
            <a:custGeom>
              <a:avLst/>
              <a:gdLst/>
              <a:ahLst/>
              <a:cxnLst>
                <a:cxn ang="0">
                  <a:pos x="22" y="306"/>
                </a:cxn>
                <a:cxn ang="0">
                  <a:pos x="0" y="175"/>
                </a:cxn>
                <a:cxn ang="0">
                  <a:pos x="9" y="77"/>
                </a:cxn>
                <a:cxn ang="0">
                  <a:pos x="26" y="4"/>
                </a:cxn>
                <a:cxn ang="0">
                  <a:pos x="65" y="0"/>
                </a:cxn>
                <a:cxn ang="0">
                  <a:pos x="39" y="98"/>
                </a:cxn>
                <a:cxn ang="0">
                  <a:pos x="47" y="178"/>
                </a:cxn>
                <a:cxn ang="0">
                  <a:pos x="60" y="299"/>
                </a:cxn>
                <a:cxn ang="0">
                  <a:pos x="22" y="306"/>
                </a:cxn>
              </a:cxnLst>
              <a:rect l="0" t="0" r="r" b="b"/>
              <a:pathLst>
                <a:path w="65" h="306">
                  <a:moveTo>
                    <a:pt x="22" y="306"/>
                  </a:moveTo>
                  <a:lnTo>
                    <a:pt x="0" y="175"/>
                  </a:lnTo>
                  <a:lnTo>
                    <a:pt x="9" y="77"/>
                  </a:lnTo>
                  <a:lnTo>
                    <a:pt x="26" y="4"/>
                  </a:lnTo>
                  <a:lnTo>
                    <a:pt x="65" y="0"/>
                  </a:lnTo>
                  <a:lnTo>
                    <a:pt x="39" y="98"/>
                  </a:lnTo>
                  <a:lnTo>
                    <a:pt x="47" y="178"/>
                  </a:lnTo>
                  <a:lnTo>
                    <a:pt x="60" y="299"/>
                  </a:lnTo>
                  <a:lnTo>
                    <a:pt x="22" y="306"/>
                  </a:lnTo>
                  <a:close/>
                </a:path>
              </a:pathLst>
            </a:custGeom>
            <a:solidFill>
              <a:srgbClr val="000000"/>
            </a:solidFill>
            <a:ln w="9525">
              <a:noFill/>
              <a:round/>
              <a:headEnd/>
              <a:tailEnd/>
            </a:ln>
          </p:spPr>
          <p:txBody>
            <a:bodyPr/>
            <a:lstStyle/>
            <a:p>
              <a:endParaRPr lang="en-US"/>
            </a:p>
          </p:txBody>
        </p:sp>
        <p:sp>
          <p:nvSpPr>
            <p:cNvPr id="303184" name="Freeform 80"/>
            <p:cNvSpPr>
              <a:spLocks/>
            </p:cNvSpPr>
            <p:nvPr/>
          </p:nvSpPr>
          <p:spPr bwMode="auto">
            <a:xfrm>
              <a:off x="5232" y="1200"/>
              <a:ext cx="37" cy="139"/>
            </a:xfrm>
            <a:custGeom>
              <a:avLst/>
              <a:gdLst/>
              <a:ahLst/>
              <a:cxnLst>
                <a:cxn ang="0">
                  <a:pos x="0" y="270"/>
                </a:cxn>
                <a:cxn ang="0">
                  <a:pos x="33" y="81"/>
                </a:cxn>
                <a:cxn ang="0">
                  <a:pos x="33" y="0"/>
                </a:cxn>
                <a:cxn ang="0">
                  <a:pos x="74" y="44"/>
                </a:cxn>
                <a:cxn ang="0">
                  <a:pos x="61" y="189"/>
                </a:cxn>
                <a:cxn ang="0">
                  <a:pos x="57" y="277"/>
                </a:cxn>
                <a:cxn ang="0">
                  <a:pos x="0" y="270"/>
                </a:cxn>
              </a:cxnLst>
              <a:rect l="0" t="0" r="r" b="b"/>
              <a:pathLst>
                <a:path w="74" h="277">
                  <a:moveTo>
                    <a:pt x="0" y="270"/>
                  </a:moveTo>
                  <a:lnTo>
                    <a:pt x="33" y="81"/>
                  </a:lnTo>
                  <a:lnTo>
                    <a:pt x="33" y="0"/>
                  </a:lnTo>
                  <a:lnTo>
                    <a:pt x="74" y="44"/>
                  </a:lnTo>
                  <a:lnTo>
                    <a:pt x="61" y="189"/>
                  </a:lnTo>
                  <a:lnTo>
                    <a:pt x="57" y="277"/>
                  </a:lnTo>
                  <a:lnTo>
                    <a:pt x="0" y="270"/>
                  </a:lnTo>
                  <a:close/>
                </a:path>
              </a:pathLst>
            </a:custGeom>
            <a:solidFill>
              <a:srgbClr val="000000"/>
            </a:solidFill>
            <a:ln w="9525">
              <a:noFill/>
              <a:round/>
              <a:headEnd/>
              <a:tailEnd/>
            </a:ln>
          </p:spPr>
          <p:txBody>
            <a:bodyPr/>
            <a:lstStyle/>
            <a:p>
              <a:endParaRPr lang="en-US"/>
            </a:p>
          </p:txBody>
        </p:sp>
      </p:grpSp>
      <p:sp>
        <p:nvSpPr>
          <p:cNvPr id="303185" name="Text Box 81"/>
          <p:cNvSpPr txBox="1">
            <a:spLocks noChangeArrowheads="1"/>
          </p:cNvSpPr>
          <p:nvPr/>
        </p:nvSpPr>
        <p:spPr bwMode="auto">
          <a:xfrm>
            <a:off x="4243387" y="1736725"/>
            <a:ext cx="4724400" cy="701675"/>
          </a:xfrm>
          <a:prstGeom prst="rect">
            <a:avLst/>
          </a:prstGeom>
          <a:noFill/>
          <a:ln w="9525">
            <a:noFill/>
            <a:miter lim="800000"/>
            <a:headEnd/>
            <a:tailEnd/>
          </a:ln>
          <a:effectLst>
            <a:outerShdw dist="63500" dir="2212194" algn="ctr" rotWithShape="0">
              <a:srgbClr val="DDDDDD"/>
            </a:outerShdw>
          </a:effectLst>
        </p:spPr>
        <p:txBody>
          <a:bodyPr>
            <a:spAutoFit/>
          </a:bodyPr>
          <a:lstStyle/>
          <a:p>
            <a:pPr eaLnBrk="1" hangingPunct="1">
              <a:spcBef>
                <a:spcPct val="50000"/>
              </a:spcBef>
            </a:pPr>
            <a:r>
              <a:rPr lang="en-US" sz="2000" b="1" dirty="0">
                <a:solidFill>
                  <a:srgbClr val="000066"/>
                </a:solidFill>
              </a:rPr>
              <a:t>“A PLACE FOR EVERYTHING AND EVERTHING IN ITS PLACE”</a:t>
            </a:r>
          </a:p>
        </p:txBody>
      </p:sp>
      <p:pic>
        <p:nvPicPr>
          <p:cNvPr id="7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71" name="Picture 90"/>
          <p:cNvPicPr>
            <a:picLocks noChangeAspect="1" noChangeArrowheads="1"/>
          </p:cNvPicPr>
          <p:nvPr/>
        </p:nvPicPr>
        <p:blipFill rotWithShape="1">
          <a:blip r:embed="rId4">
            <a:extLst>
              <a:ext uri="{28A0092B-C50C-407E-A947-70E740481C1C}">
                <a14:useLocalDpi xmlns:a14="http://schemas.microsoft.com/office/drawing/2010/main" val="0"/>
              </a:ext>
            </a:extLst>
          </a:blip>
          <a:srcRect t="12114" b="49132"/>
          <a:stretch/>
        </p:blipFill>
        <p:spPr bwMode="auto">
          <a:xfrm>
            <a:off x="4572000" y="2717308"/>
            <a:ext cx="4395787" cy="21733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Explosion 1 7"/>
          <p:cNvSpPr/>
          <p:nvPr/>
        </p:nvSpPr>
        <p:spPr bwMode="auto">
          <a:xfrm>
            <a:off x="6233375" y="4235247"/>
            <a:ext cx="2614411" cy="1650398"/>
          </a:xfrm>
          <a:prstGeom prst="irregularSeal1">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000" dirty="0" smtClean="0">
                <a:solidFill>
                  <a:schemeClr val="tx1"/>
                </a:solidFill>
                <a:latin typeface="Arial" charset="0"/>
              </a:rPr>
              <a:t>Customary </a:t>
            </a:r>
            <a:r>
              <a:rPr lang="en-US" sz="1000" dirty="0">
                <a:solidFill>
                  <a:schemeClr val="tx1"/>
                </a:solidFill>
                <a:latin typeface="Arial" charset="0"/>
              </a:rPr>
              <a:t>folder </a:t>
            </a:r>
            <a:r>
              <a:rPr lang="en-US" sz="1000" dirty="0" smtClean="0">
                <a:solidFill>
                  <a:schemeClr val="tx1"/>
                </a:solidFill>
                <a:latin typeface="Arial" charset="0"/>
              </a:rPr>
              <a:t>structure </a:t>
            </a:r>
            <a:endParaRPr lang="en-US" sz="1000" dirty="0">
              <a:solidFill>
                <a:schemeClr val="tx1"/>
              </a:solidFill>
              <a:latin typeface="Arial" charset="0"/>
            </a:endParaRPr>
          </a:p>
          <a:p>
            <a:pPr algn="ctr"/>
            <a:r>
              <a:rPr lang="en-US" sz="1000" dirty="0">
                <a:solidFill>
                  <a:schemeClr val="tx1"/>
                </a:solidFill>
                <a:latin typeface="Arial" charset="0"/>
              </a:rPr>
              <a:t>And Designated folders </a:t>
            </a:r>
            <a:endParaRPr kumimoji="0" lang="en-US" sz="1000" b="0" i="0" u="none" strike="noStrike" cap="none" normalizeH="0" baseline="0" dirty="0" smtClean="0">
              <a:ln>
                <a:noFill/>
              </a:ln>
              <a:solidFill>
                <a:schemeClr val="tx1"/>
              </a:solidFill>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81" name="Text Box 25"/>
          <p:cNvSpPr txBox="1">
            <a:spLocks noChangeArrowheads="1"/>
          </p:cNvSpPr>
          <p:nvPr/>
        </p:nvSpPr>
        <p:spPr bwMode="auto">
          <a:xfrm>
            <a:off x="0" y="1282700"/>
            <a:ext cx="9118600" cy="4865947"/>
          </a:xfrm>
          <a:prstGeom prst="rect">
            <a:avLst/>
          </a:prstGeom>
          <a:solidFill>
            <a:schemeClr val="accent2">
              <a:lumMod val="20000"/>
              <a:lumOff val="80000"/>
            </a:schemeClr>
          </a:solidFill>
          <a:ln w="9525">
            <a:noFill/>
            <a:miter lim="800000"/>
            <a:headEnd/>
            <a:tailEnd/>
          </a:ln>
          <a:effectLst/>
        </p:spPr>
        <p:txBody>
          <a:bodyPr wrap="square">
            <a:spAutoFit/>
          </a:bodyPr>
          <a:lstStyle/>
          <a:p>
            <a:pPr marL="457200" indent="-457200" algn="l" eaLnBrk="1" hangingPunct="1">
              <a:lnSpc>
                <a:spcPct val="50000"/>
              </a:lnSpc>
              <a:spcBef>
                <a:spcPct val="50000"/>
              </a:spcBef>
            </a:pPr>
            <a:endParaRPr lang="en-US" sz="400" dirty="0">
              <a:solidFill>
                <a:schemeClr val="tx1"/>
              </a:solidFill>
            </a:endParaRPr>
          </a:p>
          <a:p>
            <a:pPr marL="457200" indent="-457200" algn="l" eaLnBrk="1" hangingPunct="1">
              <a:lnSpc>
                <a:spcPct val="50000"/>
              </a:lnSpc>
              <a:spcBef>
                <a:spcPct val="50000"/>
              </a:spcBef>
            </a:pPr>
            <a:r>
              <a:rPr lang="en-US" sz="1700" dirty="0">
                <a:solidFill>
                  <a:schemeClr val="tx1"/>
                </a:solidFill>
              </a:rPr>
              <a:t>Focuses on </a:t>
            </a:r>
            <a:r>
              <a:rPr lang="en-US" sz="1700" b="1" dirty="0">
                <a:solidFill>
                  <a:schemeClr val="tx1"/>
                </a:solidFill>
              </a:rPr>
              <a:t>keeping things </a:t>
            </a:r>
            <a:r>
              <a:rPr lang="en-US" sz="1700" b="1" dirty="0" smtClean="0">
                <a:solidFill>
                  <a:schemeClr val="tx1"/>
                </a:solidFill>
              </a:rPr>
              <a:t>clean and </a:t>
            </a:r>
            <a:r>
              <a:rPr lang="en-US" sz="1700" b="1" dirty="0">
                <a:solidFill>
                  <a:schemeClr val="tx1"/>
                </a:solidFill>
              </a:rPr>
              <a:t>polished</a:t>
            </a:r>
            <a:r>
              <a:rPr lang="en-US" sz="2000" dirty="0">
                <a:solidFill>
                  <a:schemeClr val="tx1"/>
                </a:solidFill>
              </a:rPr>
              <a:t>. </a:t>
            </a:r>
          </a:p>
          <a:p>
            <a:pPr marL="457200" indent="-457200" algn="l" eaLnBrk="1" hangingPunct="1">
              <a:spcBef>
                <a:spcPct val="50000"/>
              </a:spcBef>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spcBef>
                <a:spcPct val="50000"/>
              </a:spcBef>
            </a:pPr>
            <a:r>
              <a:rPr lang="en-US" sz="1800" b="1" dirty="0" smtClean="0"/>
              <a:t>Examples</a:t>
            </a:r>
            <a:r>
              <a:rPr lang="en-US" sz="1800" b="1" dirty="0"/>
              <a:t>:</a:t>
            </a:r>
            <a:endParaRPr lang="en-GB" sz="1800" dirty="0"/>
          </a:p>
          <a:p>
            <a:pPr marL="457200" indent="-457200" algn="l" eaLnBrk="1" hangingPunct="1">
              <a:spcBef>
                <a:spcPct val="20000"/>
              </a:spcBef>
              <a:buFont typeface="Wingdings" pitchFamily="2" charset="2"/>
              <a:buChar char="§"/>
            </a:pPr>
            <a:r>
              <a:rPr lang="en-US" sz="1700" dirty="0"/>
              <a:t>Clean desks</a:t>
            </a:r>
          </a:p>
          <a:p>
            <a:pPr marL="457200" indent="-457200" algn="l" eaLnBrk="1" hangingPunct="1">
              <a:spcBef>
                <a:spcPct val="20000"/>
              </a:spcBef>
              <a:buFont typeface="Wingdings" pitchFamily="2" charset="2"/>
              <a:buChar char="§"/>
            </a:pPr>
            <a:r>
              <a:rPr lang="en-US" sz="1700" dirty="0"/>
              <a:t>Uncluttered mailbox</a:t>
            </a:r>
          </a:p>
          <a:p>
            <a:pPr marL="457200" indent="-457200" algn="l" eaLnBrk="1" hangingPunct="1">
              <a:spcBef>
                <a:spcPct val="20000"/>
              </a:spcBef>
              <a:buFont typeface="Wingdings" pitchFamily="2" charset="2"/>
              <a:buChar char="§"/>
            </a:pPr>
            <a:r>
              <a:rPr lang="en-US" sz="1700" dirty="0"/>
              <a:t>Updated knowledge</a:t>
            </a:r>
            <a:endParaRPr lang="en-GB" sz="1700" dirty="0"/>
          </a:p>
          <a:p>
            <a:pPr marL="457200" indent="-457200" algn="l" eaLnBrk="1" hangingPunct="1">
              <a:lnSpc>
                <a:spcPct val="50000"/>
              </a:lnSpc>
              <a:spcBef>
                <a:spcPct val="50000"/>
              </a:spcBef>
            </a:pPr>
            <a:endParaRPr lang="en-GB" sz="1600" dirty="0">
              <a:solidFill>
                <a:schemeClr val="accent2"/>
              </a:solidFill>
            </a:endParaRPr>
          </a:p>
        </p:txBody>
      </p:sp>
      <p:sp>
        <p:nvSpPr>
          <p:cNvPr id="301061" name="Text Box 5"/>
          <p:cNvSpPr txBox="1">
            <a:spLocks noChangeArrowheads="1"/>
          </p:cNvSpPr>
          <p:nvPr/>
        </p:nvSpPr>
        <p:spPr bwMode="auto">
          <a:xfrm>
            <a:off x="0" y="889000"/>
            <a:ext cx="9144000" cy="400110"/>
          </a:xfrm>
          <a:prstGeom prst="rect">
            <a:avLst/>
          </a:prstGeom>
          <a:noFill/>
          <a:ln w="9525">
            <a:solidFill>
              <a:schemeClr val="bg2"/>
            </a:solidFill>
            <a:miter lim="800000"/>
            <a:headEnd/>
            <a:tailEnd/>
          </a:ln>
          <a:effectLst/>
        </p:spPr>
        <p:txBody>
          <a:bodyPr wrap="square">
            <a:spAutoFit/>
          </a:bodyPr>
          <a:lstStyle/>
          <a:p>
            <a:pPr algn="ctr" eaLnBrk="1" hangingPunct="1">
              <a:spcBef>
                <a:spcPct val="50000"/>
              </a:spcBef>
            </a:pPr>
            <a:r>
              <a:rPr lang="en-US" sz="2000" dirty="0" smtClean="0">
                <a:solidFill>
                  <a:schemeClr val="tx1"/>
                </a:solidFill>
                <a:effectLst>
                  <a:outerShdw blurRad="38100" dist="38100" dir="2700000" algn="tl">
                    <a:srgbClr val="C0C0C0"/>
                  </a:outerShdw>
                </a:effectLst>
              </a:rPr>
              <a:t>Shine </a:t>
            </a:r>
            <a:r>
              <a:rPr lang="en-US" sz="2000" i="1" dirty="0">
                <a:solidFill>
                  <a:srgbClr val="FF0000"/>
                </a:solidFill>
              </a:rPr>
              <a:t>(</a:t>
            </a:r>
            <a:r>
              <a:rPr lang="en-US" sz="2000" i="1" dirty="0" err="1">
                <a:solidFill>
                  <a:srgbClr val="FF0000"/>
                </a:solidFill>
              </a:rPr>
              <a:t>Seiso</a:t>
            </a:r>
            <a:r>
              <a:rPr lang="en-US" sz="2000" i="1" dirty="0">
                <a:solidFill>
                  <a:srgbClr val="FF0000"/>
                </a:solidFill>
              </a:rPr>
              <a:t>)</a:t>
            </a:r>
            <a:endParaRPr lang="en-GB" sz="2000" i="1" dirty="0">
              <a:solidFill>
                <a:srgbClr val="FF0000"/>
              </a:solidFill>
            </a:endParaRPr>
          </a:p>
        </p:txBody>
      </p:sp>
      <p:sp>
        <p:nvSpPr>
          <p:cNvPr id="301075" name="Rectangle 19"/>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The 6S Principle</a:t>
            </a:r>
          </a:p>
        </p:txBody>
      </p:sp>
      <p:pic>
        <p:nvPicPr>
          <p:cNvPr id="16"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819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9211" t="5111" r="261" b="57594"/>
          <a:stretch/>
        </p:blipFill>
        <p:spPr bwMode="auto">
          <a:xfrm>
            <a:off x="2887014" y="1880316"/>
            <a:ext cx="5963624" cy="32841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2" name="Explosion 1 11"/>
          <p:cNvSpPr/>
          <p:nvPr/>
        </p:nvSpPr>
        <p:spPr bwMode="auto">
          <a:xfrm>
            <a:off x="592428" y="2408349"/>
            <a:ext cx="2730321" cy="1745206"/>
          </a:xfrm>
          <a:prstGeom prst="irregularSeal1">
            <a:avLst/>
          </a:prstGeom>
          <a:solidFill>
            <a:schemeClr val="accent3">
              <a:lumMod val="7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Archive expired data periodically</a:t>
            </a:r>
          </a:p>
        </p:txBody>
      </p:sp>
    </p:spTree>
    <p:extLst>
      <p:ext uri="{BB962C8B-B14F-4D97-AF65-F5344CB8AC3E}">
        <p14:creationId xmlns:p14="http://schemas.microsoft.com/office/powerpoint/2010/main" val="22465224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6" name="Text Box 4"/>
          <p:cNvSpPr txBox="1">
            <a:spLocks noChangeArrowheads="1"/>
          </p:cNvSpPr>
          <p:nvPr/>
        </p:nvSpPr>
        <p:spPr bwMode="auto">
          <a:xfrm>
            <a:off x="-12700" y="1282700"/>
            <a:ext cx="9156700" cy="4410438"/>
          </a:xfrm>
          <a:prstGeom prst="rect">
            <a:avLst/>
          </a:prstGeom>
          <a:solidFill>
            <a:schemeClr val="accent2">
              <a:lumMod val="60000"/>
              <a:lumOff val="40000"/>
            </a:schemeClr>
          </a:solidFill>
          <a:ln w="9525">
            <a:noFill/>
            <a:miter lim="800000"/>
            <a:headEnd/>
            <a:tailEnd/>
          </a:ln>
          <a:effectLst/>
        </p:spPr>
        <p:txBody>
          <a:bodyPr wrap="square">
            <a:spAutoFit/>
          </a:bodyPr>
          <a:lstStyle/>
          <a:p>
            <a:pPr marL="457200" indent="-457200" algn="l" eaLnBrk="1" hangingPunct="1">
              <a:lnSpc>
                <a:spcPct val="50000"/>
              </a:lnSpc>
              <a:spcBef>
                <a:spcPct val="50000"/>
              </a:spcBef>
            </a:pPr>
            <a:endParaRPr lang="en-US" sz="400" dirty="0">
              <a:solidFill>
                <a:schemeClr val="tx1"/>
              </a:solidFill>
            </a:endParaRPr>
          </a:p>
          <a:p>
            <a:pPr marL="457200" indent="-457200" algn="l" eaLnBrk="1" hangingPunct="1">
              <a:lnSpc>
                <a:spcPct val="50000"/>
              </a:lnSpc>
              <a:spcBef>
                <a:spcPct val="50000"/>
              </a:spcBef>
            </a:pPr>
            <a:r>
              <a:rPr lang="en-US" sz="1700" dirty="0">
                <a:solidFill>
                  <a:schemeClr val="tx1"/>
                </a:solidFill>
              </a:rPr>
              <a:t>Focuses on </a:t>
            </a:r>
            <a:r>
              <a:rPr lang="en-US" sz="1700" b="1" dirty="0">
                <a:solidFill>
                  <a:schemeClr val="tx1"/>
                </a:solidFill>
              </a:rPr>
              <a:t>standardizing </a:t>
            </a:r>
            <a:r>
              <a:rPr lang="en-US" sz="1700" b="1" dirty="0" smtClean="0">
                <a:solidFill>
                  <a:schemeClr val="tx1"/>
                </a:solidFill>
              </a:rPr>
              <a:t>best practices </a:t>
            </a:r>
            <a:r>
              <a:rPr lang="en-US" sz="1700" b="1" dirty="0">
                <a:solidFill>
                  <a:schemeClr val="tx1"/>
                </a:solidFill>
              </a:rPr>
              <a:t>at the workplace. </a:t>
            </a:r>
          </a:p>
          <a:p>
            <a:pPr marL="457200" indent="-457200" algn="l" eaLnBrk="1" hangingPunct="1">
              <a:lnSpc>
                <a:spcPct val="50000"/>
              </a:lnSpc>
              <a:spcBef>
                <a:spcPct val="50000"/>
              </a:spcBef>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8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spcBef>
                <a:spcPct val="50000"/>
              </a:spcBef>
            </a:pPr>
            <a:r>
              <a:rPr lang="en-US" sz="1800" b="1" dirty="0"/>
              <a:t>Examples:</a:t>
            </a:r>
            <a:endParaRPr lang="en-GB" sz="1800" dirty="0"/>
          </a:p>
          <a:p>
            <a:pPr marL="457200" indent="-457200" algn="l" eaLnBrk="1" hangingPunct="1">
              <a:spcBef>
                <a:spcPct val="20000"/>
              </a:spcBef>
              <a:buFont typeface="Wingdings" pitchFamily="2" charset="2"/>
              <a:buChar char="§"/>
            </a:pPr>
            <a:r>
              <a:rPr lang="en-US" sz="1700" dirty="0"/>
              <a:t>Using Standard Operating Procedures </a:t>
            </a:r>
            <a:r>
              <a:rPr lang="en-US" sz="1700" dirty="0" smtClean="0"/>
              <a:t>- requirement </a:t>
            </a:r>
            <a:r>
              <a:rPr lang="en-US" sz="1700" dirty="0"/>
              <a:t>for many Quality </a:t>
            </a:r>
            <a:r>
              <a:rPr lang="en-US" sz="1700" dirty="0" smtClean="0"/>
              <a:t>Management </a:t>
            </a:r>
            <a:r>
              <a:rPr lang="en-US" sz="1700" dirty="0"/>
              <a:t>Systems and certifications </a:t>
            </a:r>
            <a:r>
              <a:rPr lang="en-US" sz="1700" dirty="0" smtClean="0"/>
              <a:t>like </a:t>
            </a:r>
            <a:r>
              <a:rPr lang="en-US" sz="1700" dirty="0"/>
              <a:t>ISO, CMMI </a:t>
            </a:r>
            <a:r>
              <a:rPr lang="en-US" sz="1700" dirty="0" smtClean="0"/>
              <a:t>etc</a:t>
            </a:r>
          </a:p>
          <a:p>
            <a:pPr marL="457200" indent="-457200" algn="l" eaLnBrk="1" hangingPunct="1">
              <a:spcBef>
                <a:spcPct val="20000"/>
              </a:spcBef>
              <a:buFont typeface="Wingdings" pitchFamily="2" charset="2"/>
              <a:buNone/>
            </a:pPr>
            <a:endParaRPr lang="en-GB" sz="1600" dirty="0"/>
          </a:p>
        </p:txBody>
      </p:sp>
      <p:sp>
        <p:nvSpPr>
          <p:cNvPr id="540677" name="Text Box 5"/>
          <p:cNvSpPr txBox="1">
            <a:spLocks noChangeArrowheads="1"/>
          </p:cNvSpPr>
          <p:nvPr/>
        </p:nvSpPr>
        <p:spPr bwMode="auto">
          <a:xfrm>
            <a:off x="0" y="876300"/>
            <a:ext cx="9144000" cy="400110"/>
          </a:xfrm>
          <a:prstGeom prst="rect">
            <a:avLst/>
          </a:prstGeom>
          <a:noFill/>
          <a:ln w="9525">
            <a:solidFill>
              <a:schemeClr val="bg2"/>
            </a:solidFill>
            <a:miter lim="800000"/>
            <a:headEnd/>
            <a:tailEnd/>
          </a:ln>
          <a:effectLst/>
        </p:spPr>
        <p:txBody>
          <a:bodyPr>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Standardize </a:t>
            </a:r>
            <a:r>
              <a:rPr lang="en-US" sz="2000" i="1" dirty="0">
                <a:solidFill>
                  <a:srgbClr val="FF0000"/>
                </a:solidFill>
              </a:rPr>
              <a:t>(</a:t>
            </a:r>
            <a:r>
              <a:rPr lang="en-US" sz="2000" i="1" dirty="0" err="1" smtClean="0">
                <a:solidFill>
                  <a:srgbClr val="FF0000"/>
                </a:solidFill>
              </a:rPr>
              <a:t>Seiketsu</a:t>
            </a:r>
            <a:r>
              <a:rPr lang="en-US" sz="2000" i="1" dirty="0" smtClean="0">
                <a:solidFill>
                  <a:srgbClr val="FF0000"/>
                </a:solidFill>
              </a:rPr>
              <a:t>)</a:t>
            </a:r>
            <a:endParaRPr lang="en-GB" sz="2000" i="1" dirty="0">
              <a:solidFill>
                <a:srgbClr val="FF0000"/>
              </a:solidFill>
            </a:endParaRPr>
          </a:p>
        </p:txBody>
      </p:sp>
      <p:sp>
        <p:nvSpPr>
          <p:cNvPr id="540678" name="Rectangle 6"/>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The 6S Principle</a:t>
            </a:r>
          </a:p>
        </p:txBody>
      </p:sp>
      <p:pic>
        <p:nvPicPr>
          <p:cNvPr id="15"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92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834" t="12334" b="61324"/>
          <a:stretch/>
        </p:blipFill>
        <p:spPr bwMode="auto">
          <a:xfrm>
            <a:off x="888642" y="2049143"/>
            <a:ext cx="6867761" cy="20592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xplosion 1 2"/>
          <p:cNvSpPr/>
          <p:nvPr/>
        </p:nvSpPr>
        <p:spPr bwMode="auto">
          <a:xfrm>
            <a:off x="5176225" y="1842380"/>
            <a:ext cx="2640169" cy="2472744"/>
          </a:xfrm>
          <a:prstGeom prst="irregularSeal1">
            <a:avLst/>
          </a:prstGeom>
          <a:solidFill>
            <a:schemeClr val="accent3">
              <a:lumMod val="7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Standardized</a:t>
            </a:r>
            <a:r>
              <a:rPr kumimoji="0" lang="en-US" sz="1600" b="0" i="0" u="none" strike="noStrike" cap="none" normalizeH="0" dirty="0" smtClean="0">
                <a:ln>
                  <a:noFill/>
                </a:ln>
                <a:solidFill>
                  <a:schemeClr val="tx1"/>
                </a:solidFill>
                <a:effectLst/>
                <a:latin typeface="Arial" charset="0"/>
              </a:rPr>
              <a:t> Naming Convention</a:t>
            </a:r>
            <a:endParaRPr kumimoji="0" lang="en-US" sz="1600" b="0" i="0" u="none" strike="noStrike" cap="none" normalizeH="0" baseline="0" dirty="0" smtClean="0">
              <a:ln>
                <a:noFill/>
              </a:ln>
              <a:solidFill>
                <a:schemeClr val="tx1"/>
              </a:solidFill>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200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5" name="Text Box 3"/>
          <p:cNvSpPr txBox="1">
            <a:spLocks noChangeArrowheads="1"/>
          </p:cNvSpPr>
          <p:nvPr/>
        </p:nvSpPr>
        <p:spPr bwMode="auto">
          <a:xfrm>
            <a:off x="0" y="1289206"/>
            <a:ext cx="9144000" cy="5182957"/>
          </a:xfrm>
          <a:prstGeom prst="rect">
            <a:avLst/>
          </a:prstGeom>
          <a:solidFill>
            <a:schemeClr val="accent2">
              <a:lumMod val="20000"/>
              <a:lumOff val="80000"/>
            </a:schemeClr>
          </a:solidFill>
          <a:ln w="9525">
            <a:noFill/>
            <a:miter lim="800000"/>
            <a:headEnd/>
            <a:tailEnd/>
          </a:ln>
          <a:effectLst/>
        </p:spPr>
        <p:txBody>
          <a:bodyPr wrap="square">
            <a:spAutoFit/>
          </a:bodyPr>
          <a:lstStyle/>
          <a:p>
            <a:pPr marL="457200" indent="-457200">
              <a:lnSpc>
                <a:spcPct val="50000"/>
              </a:lnSpc>
              <a:spcBef>
                <a:spcPct val="50000"/>
              </a:spcBef>
            </a:pPr>
            <a:endParaRPr lang="en-US" sz="400" dirty="0">
              <a:solidFill>
                <a:srgbClr val="000000"/>
              </a:solidFill>
            </a:endParaRPr>
          </a:p>
          <a:p>
            <a:pPr marL="457200" indent="-457200">
              <a:lnSpc>
                <a:spcPct val="50000"/>
              </a:lnSpc>
              <a:spcBef>
                <a:spcPct val="50000"/>
              </a:spcBef>
            </a:pPr>
            <a:r>
              <a:rPr lang="en-US" sz="1800" dirty="0" smtClean="0">
                <a:solidFill>
                  <a:srgbClr val="000000"/>
                </a:solidFill>
              </a:rPr>
              <a:t>It </a:t>
            </a:r>
            <a:r>
              <a:rPr lang="en-US" sz="1800" dirty="0">
                <a:solidFill>
                  <a:srgbClr val="000000"/>
                </a:solidFill>
              </a:rPr>
              <a:t>is a condition where </a:t>
            </a:r>
            <a:r>
              <a:rPr lang="en-US" sz="1800" dirty="0" smtClean="0">
                <a:solidFill>
                  <a:srgbClr val="000000"/>
                </a:solidFill>
              </a:rPr>
              <a:t>all Members practice </a:t>
            </a:r>
            <a:r>
              <a:rPr lang="en-US" sz="1800" dirty="0">
                <a:solidFill>
                  <a:srgbClr val="000000"/>
                </a:solidFill>
              </a:rPr>
              <a:t>all the 5S’s as a </a:t>
            </a:r>
            <a:r>
              <a:rPr lang="en-US" sz="1800" dirty="0" smtClean="0">
                <a:solidFill>
                  <a:srgbClr val="000000"/>
                </a:solidFill>
              </a:rPr>
              <a:t>way of life. </a:t>
            </a:r>
          </a:p>
          <a:p>
            <a:pPr marL="457200" indent="-457200">
              <a:lnSpc>
                <a:spcPct val="50000"/>
              </a:lnSpc>
              <a:spcBef>
                <a:spcPct val="50000"/>
              </a:spcBef>
            </a:pPr>
            <a:endParaRPr lang="en-US" sz="1800" dirty="0">
              <a:solidFill>
                <a:srgbClr val="000000"/>
              </a:solidFill>
            </a:endParaRPr>
          </a:p>
          <a:p>
            <a:pPr marL="457200" indent="-457200">
              <a:lnSpc>
                <a:spcPct val="50000"/>
              </a:lnSpc>
              <a:spcBef>
                <a:spcPct val="50000"/>
              </a:spcBef>
            </a:pPr>
            <a:r>
              <a:rPr lang="en-US" sz="1800" dirty="0" smtClean="0">
                <a:solidFill>
                  <a:srgbClr val="000000"/>
                </a:solidFill>
              </a:rPr>
              <a:t>Accordingly</a:t>
            </a:r>
            <a:r>
              <a:rPr lang="en-US" sz="1800" dirty="0">
                <a:solidFill>
                  <a:srgbClr val="000000"/>
                </a:solidFill>
              </a:rPr>
              <a:t>, it is a </a:t>
            </a:r>
            <a:r>
              <a:rPr lang="en-US" sz="1800" b="1" dirty="0" smtClean="0">
                <a:solidFill>
                  <a:srgbClr val="000000"/>
                </a:solidFill>
              </a:rPr>
              <a:t>CULTURE</a:t>
            </a:r>
            <a:r>
              <a:rPr lang="en-US" sz="1800" dirty="0">
                <a:solidFill>
                  <a:srgbClr val="000000"/>
                </a:solidFill>
              </a:rPr>
              <a:t>. </a:t>
            </a:r>
          </a:p>
          <a:p>
            <a:pPr marL="457200" indent="-457200">
              <a:spcBef>
                <a:spcPct val="20000"/>
              </a:spcBef>
              <a:buFont typeface="Wingdings" pitchFamily="2" charset="2"/>
              <a:buNone/>
            </a:pPr>
            <a:endParaRPr lang="en-US" sz="1600" dirty="0">
              <a:solidFill>
                <a:srgbClr val="CFC498"/>
              </a:solidFill>
            </a:endParaRPr>
          </a:p>
          <a:p>
            <a:pPr marL="457200" indent="-457200">
              <a:spcBef>
                <a:spcPct val="20000"/>
              </a:spcBef>
              <a:buFont typeface="Wingdings" pitchFamily="2" charset="2"/>
              <a:buNone/>
            </a:pPr>
            <a:endParaRPr lang="en-US" sz="1600" dirty="0">
              <a:solidFill>
                <a:srgbClr val="CFC498"/>
              </a:solidFill>
            </a:endParaRPr>
          </a:p>
          <a:p>
            <a:pPr marL="457200" indent="-457200">
              <a:spcBef>
                <a:spcPct val="20000"/>
              </a:spcBef>
              <a:buFont typeface="Wingdings" pitchFamily="2" charset="2"/>
              <a:buNone/>
            </a:pPr>
            <a:endParaRPr lang="en-US" sz="1600" dirty="0">
              <a:solidFill>
                <a:srgbClr val="CFC498"/>
              </a:solidFill>
            </a:endParaRPr>
          </a:p>
          <a:p>
            <a:pPr marL="457200" indent="-457200">
              <a:spcBef>
                <a:spcPct val="20000"/>
              </a:spcBef>
              <a:buFont typeface="Wingdings" pitchFamily="2" charset="2"/>
              <a:buNone/>
            </a:pPr>
            <a:endParaRPr lang="en-US" sz="1600" dirty="0">
              <a:solidFill>
                <a:srgbClr val="CFC498"/>
              </a:solidFill>
            </a:endParaRPr>
          </a:p>
          <a:p>
            <a:pPr marL="457200" indent="-457200">
              <a:spcBef>
                <a:spcPct val="50000"/>
              </a:spcBef>
            </a:pPr>
            <a:endParaRPr lang="en-US" sz="2000" dirty="0">
              <a:solidFill>
                <a:srgbClr val="000000"/>
              </a:solidFill>
            </a:endParaRPr>
          </a:p>
          <a:p>
            <a:pPr marL="457200" indent="-457200">
              <a:spcBef>
                <a:spcPct val="50000"/>
              </a:spcBef>
            </a:pPr>
            <a:endParaRPr lang="en-US" sz="1800" dirty="0" smtClean="0">
              <a:solidFill>
                <a:srgbClr val="000000"/>
              </a:solidFill>
            </a:endParaRPr>
          </a:p>
          <a:p>
            <a:pPr marL="457200" indent="-457200">
              <a:spcBef>
                <a:spcPct val="50000"/>
              </a:spcBef>
            </a:pPr>
            <a:endParaRPr lang="en-US" sz="1800" dirty="0" smtClean="0">
              <a:solidFill>
                <a:srgbClr val="000000"/>
              </a:solidFill>
            </a:endParaRPr>
          </a:p>
          <a:p>
            <a:pPr marL="457200" indent="-457200">
              <a:spcBef>
                <a:spcPct val="50000"/>
              </a:spcBef>
            </a:pPr>
            <a:endParaRPr lang="en-US" sz="1800" dirty="0">
              <a:solidFill>
                <a:srgbClr val="000000"/>
              </a:solidFill>
            </a:endParaRPr>
          </a:p>
          <a:p>
            <a:pPr marL="457200" indent="-457200">
              <a:spcBef>
                <a:spcPct val="50000"/>
              </a:spcBef>
            </a:pPr>
            <a:r>
              <a:rPr lang="en-US" sz="1800" b="1" dirty="0" smtClean="0">
                <a:solidFill>
                  <a:srgbClr val="000000"/>
                </a:solidFill>
              </a:rPr>
              <a:t>Examples</a:t>
            </a:r>
            <a:r>
              <a:rPr lang="en-US" sz="1800" b="1" dirty="0">
                <a:solidFill>
                  <a:srgbClr val="000000"/>
                </a:solidFill>
              </a:rPr>
              <a:t>:</a:t>
            </a:r>
            <a:endParaRPr lang="en-GB" sz="1800" dirty="0">
              <a:solidFill>
                <a:srgbClr val="000000"/>
              </a:solidFill>
            </a:endParaRPr>
          </a:p>
          <a:p>
            <a:pPr marL="457200" indent="-457200">
              <a:spcBef>
                <a:spcPct val="20000"/>
              </a:spcBef>
              <a:buFont typeface="Wingdings" pitchFamily="2" charset="2"/>
              <a:buChar char="§"/>
            </a:pPr>
            <a:r>
              <a:rPr lang="en-US" sz="1700" dirty="0" smtClean="0">
                <a:solidFill>
                  <a:srgbClr val="000000"/>
                </a:solidFill>
              </a:rPr>
              <a:t>Dash boards on weekly/monthly basis</a:t>
            </a:r>
            <a:endParaRPr lang="en-US" sz="1700" dirty="0">
              <a:solidFill>
                <a:srgbClr val="000000"/>
              </a:solidFill>
            </a:endParaRPr>
          </a:p>
          <a:p>
            <a:pPr marL="457200" indent="-457200">
              <a:spcBef>
                <a:spcPct val="20000"/>
              </a:spcBef>
              <a:buFont typeface="Wingdings" pitchFamily="2" charset="2"/>
              <a:buChar char="§"/>
            </a:pPr>
            <a:r>
              <a:rPr lang="en-US" sz="1700" dirty="0" smtClean="0">
                <a:solidFill>
                  <a:srgbClr val="000000"/>
                </a:solidFill>
              </a:rPr>
              <a:t>Set Goals</a:t>
            </a:r>
          </a:p>
          <a:p>
            <a:pPr marL="457200" indent="-457200">
              <a:spcBef>
                <a:spcPct val="20000"/>
              </a:spcBef>
            </a:pPr>
            <a:endParaRPr lang="en-GB" sz="1600" dirty="0" smtClean="0">
              <a:solidFill>
                <a:srgbClr val="000000"/>
              </a:solidFill>
            </a:endParaRPr>
          </a:p>
        </p:txBody>
      </p:sp>
      <p:sp>
        <p:nvSpPr>
          <p:cNvPr id="540677" name="Text Box 5"/>
          <p:cNvSpPr txBox="1">
            <a:spLocks noChangeArrowheads="1"/>
          </p:cNvSpPr>
          <p:nvPr/>
        </p:nvSpPr>
        <p:spPr bwMode="auto">
          <a:xfrm>
            <a:off x="0" y="876300"/>
            <a:ext cx="9144000" cy="400110"/>
          </a:xfrm>
          <a:prstGeom prst="rect">
            <a:avLst/>
          </a:prstGeom>
          <a:noFill/>
          <a:ln w="9525">
            <a:solidFill>
              <a:schemeClr val="bg2"/>
            </a:solidFill>
            <a:miter lim="800000"/>
            <a:headEnd/>
            <a:tailEnd/>
          </a:ln>
          <a:effectLst/>
        </p:spPr>
        <p:txBody>
          <a:bodyPr>
            <a:spAutoFit/>
          </a:bodyPr>
          <a:lstStyle/>
          <a:p>
            <a:pPr algn="ctr">
              <a:spcBef>
                <a:spcPct val="50000"/>
              </a:spcBef>
            </a:pPr>
            <a:r>
              <a:rPr lang="en-US" sz="2000" dirty="0" smtClean="0">
                <a:solidFill>
                  <a:srgbClr val="000000"/>
                </a:solidFill>
                <a:effectLst>
                  <a:outerShdw blurRad="38100" dist="38100" dir="2700000" algn="tl">
                    <a:srgbClr val="C0C0C0"/>
                  </a:outerShdw>
                </a:effectLst>
              </a:rPr>
              <a:t>Self-Discipline </a:t>
            </a:r>
            <a:r>
              <a:rPr lang="en-US" sz="2000" i="1" dirty="0">
                <a:solidFill>
                  <a:srgbClr val="FF0000"/>
                </a:solidFill>
              </a:rPr>
              <a:t>(</a:t>
            </a:r>
            <a:r>
              <a:rPr lang="en-US" sz="2000" i="1" dirty="0" err="1">
                <a:solidFill>
                  <a:srgbClr val="FF0000"/>
                </a:solidFill>
              </a:rPr>
              <a:t>Shitsuke</a:t>
            </a:r>
            <a:r>
              <a:rPr lang="en-US" sz="2000" i="1" dirty="0">
                <a:solidFill>
                  <a:srgbClr val="FF0000"/>
                </a:solidFill>
              </a:rPr>
              <a:t>)</a:t>
            </a:r>
            <a:endParaRPr lang="en-GB" sz="2000" i="1" dirty="0">
              <a:solidFill>
                <a:srgbClr val="FF0000"/>
              </a:solidFill>
            </a:endParaRPr>
          </a:p>
        </p:txBody>
      </p:sp>
      <p:sp>
        <p:nvSpPr>
          <p:cNvPr id="540678" name="Rectangle 6"/>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r>
              <a:rPr lang="en-US" sz="2800" b="1" dirty="0">
                <a:solidFill>
                  <a:srgbClr val="000000"/>
                </a:solidFill>
              </a:rPr>
              <a:t>The 6S Principle</a:t>
            </a:r>
          </a:p>
        </p:txBody>
      </p:sp>
      <p:pic>
        <p:nvPicPr>
          <p:cNvPr id="15"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1685" y="2381817"/>
            <a:ext cx="3496614" cy="27214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Explosion 1 2"/>
          <p:cNvSpPr/>
          <p:nvPr/>
        </p:nvSpPr>
        <p:spPr bwMode="auto">
          <a:xfrm>
            <a:off x="5756856" y="2381817"/>
            <a:ext cx="3245476" cy="2473518"/>
          </a:xfrm>
          <a:prstGeom prst="irregularSeal1">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Audit, Review</a:t>
            </a:r>
            <a:r>
              <a:rPr kumimoji="0" lang="en-US" sz="1400" b="0" i="0" u="none" strike="noStrike" cap="none" normalizeH="0" dirty="0" smtClean="0">
                <a:ln>
                  <a:noFill/>
                </a:ln>
                <a:solidFill>
                  <a:schemeClr val="tx1"/>
                </a:solidFill>
                <a:effectLst/>
                <a:latin typeface="Arial" charset="0"/>
              </a:rPr>
              <a:t> and sustain. Replicate this practice </a:t>
            </a:r>
            <a:r>
              <a:rPr lang="en-US" sz="1400" dirty="0" smtClean="0">
                <a:solidFill>
                  <a:schemeClr val="tx1"/>
                </a:solidFill>
                <a:latin typeface="Arial" charset="0"/>
              </a:rPr>
              <a:t>across organization</a:t>
            </a:r>
            <a:endParaRPr kumimoji="0" lang="en-US" sz="1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0392405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300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0"/>
                                        <p:tgtEl>
                                          <p:spTgt spid="11266"/>
                                        </p:tgtEl>
                                      </p:cBhvr>
                                    </p:animEffect>
                                    <p:anim calcmode="lin" valueType="num">
                                      <p:cBhvr>
                                        <p:cTn id="8" dur="5000" fill="hold"/>
                                        <p:tgtEl>
                                          <p:spTgt spid="11266"/>
                                        </p:tgtEl>
                                        <p:attrNameLst>
                                          <p:attrName>ppt_w</p:attrName>
                                        </p:attrNameLst>
                                      </p:cBhvr>
                                      <p:tavLst>
                                        <p:tav tm="0" fmla="#ppt_w*sin(2.5*pi*$)">
                                          <p:val>
                                            <p:fltVal val="0"/>
                                          </p:val>
                                        </p:tav>
                                        <p:tav tm="100000">
                                          <p:val>
                                            <p:fltVal val="1"/>
                                          </p:val>
                                        </p:tav>
                                      </p:tavLst>
                                    </p:anim>
                                    <p:anim calcmode="lin" valueType="num">
                                      <p:cBhvr>
                                        <p:cTn id="9" dur="5000" fill="hold"/>
                                        <p:tgtEl>
                                          <p:spTgt spid="11266"/>
                                        </p:tgtEl>
                                        <p:attrNameLst>
                                          <p:attrName>ppt_h</p:attrName>
                                        </p:attrNameLst>
                                      </p:cBhvr>
                                      <p:tavLst>
                                        <p:tav tm="0">
                                          <p:val>
                                            <p:strVal val="#ppt_h"/>
                                          </p:val>
                                        </p:tav>
                                        <p:tav tm="100000">
                                          <p:val>
                                            <p:strVal val="#ppt_h"/>
                                          </p:val>
                                        </p:tav>
                                      </p:tavLst>
                                    </p:anim>
                                  </p:childTnLst>
                                </p:cTn>
                              </p:par>
                            </p:childTnLst>
                          </p:cTn>
                        </p:par>
                        <p:par>
                          <p:cTn id="10" fill="hold">
                            <p:stCondLst>
                              <p:cond delay="8000"/>
                            </p:stCondLst>
                            <p:childTnLst>
                              <p:par>
                                <p:cTn id="11" presetID="10" presetClass="entr" presetSubtype="0" fill="hold" grpId="0" nodeType="afterEffect">
                                  <p:stCondLst>
                                    <p:cond delay="10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5" name="Text Box 3"/>
          <p:cNvSpPr txBox="1">
            <a:spLocks noChangeArrowheads="1"/>
          </p:cNvSpPr>
          <p:nvPr/>
        </p:nvSpPr>
        <p:spPr bwMode="auto">
          <a:xfrm>
            <a:off x="-12700" y="1308100"/>
            <a:ext cx="9144000" cy="5087547"/>
          </a:xfrm>
          <a:prstGeom prst="rect">
            <a:avLst/>
          </a:prstGeom>
          <a:solidFill>
            <a:schemeClr val="accent2">
              <a:lumMod val="20000"/>
              <a:lumOff val="80000"/>
            </a:schemeClr>
          </a:solidFill>
          <a:ln w="9525">
            <a:noFill/>
            <a:miter lim="800000"/>
            <a:headEnd/>
            <a:tailEnd/>
          </a:ln>
          <a:effectLst/>
        </p:spPr>
        <p:txBody>
          <a:bodyPr>
            <a:spAutoFit/>
          </a:bodyPr>
          <a:lstStyle/>
          <a:p>
            <a:pPr marL="457200" indent="-457200" algn="l" eaLnBrk="1" hangingPunct="1">
              <a:spcBef>
                <a:spcPct val="50000"/>
              </a:spcBef>
            </a:pPr>
            <a:r>
              <a:rPr lang="en-US" sz="2000" dirty="0">
                <a:solidFill>
                  <a:schemeClr val="tx1"/>
                </a:solidFill>
              </a:rPr>
              <a:t>Encompasses not just physical safety…but also security of information </a:t>
            </a:r>
            <a:endParaRPr lang="en-US" sz="2000" dirty="0" smtClean="0">
              <a:solidFill>
                <a:schemeClr val="tx1"/>
              </a:solidFill>
            </a:endParaRPr>
          </a:p>
          <a:p>
            <a:pPr marL="457200" indent="-457200" algn="l" eaLnBrk="1" hangingPunct="1">
              <a:spcBef>
                <a:spcPct val="50000"/>
              </a:spcBef>
            </a:pPr>
            <a:r>
              <a:rPr lang="en-US" sz="2000" dirty="0" smtClean="0">
                <a:solidFill>
                  <a:schemeClr val="tx1"/>
                </a:solidFill>
              </a:rPr>
              <a:t>and knowledge </a:t>
            </a:r>
            <a:r>
              <a:rPr lang="en-US" sz="2000" dirty="0">
                <a:solidFill>
                  <a:schemeClr val="tx1"/>
                </a:solidFill>
              </a:rPr>
              <a:t>within the company</a:t>
            </a: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pPr>
            <a:endParaRPr lang="en-US" sz="1600" dirty="0">
              <a:solidFill>
                <a:schemeClr val="accent2"/>
              </a:solidFill>
            </a:endParaRPr>
          </a:p>
          <a:p>
            <a:pPr marL="457200" indent="-457200" algn="l" eaLnBrk="1" hangingPunct="1">
              <a:spcBef>
                <a:spcPct val="50000"/>
              </a:spcBef>
            </a:pPr>
            <a:endParaRPr lang="en-US" sz="1800" b="1" dirty="0">
              <a:solidFill>
                <a:schemeClr val="accent2"/>
              </a:solidFill>
            </a:endParaRPr>
          </a:p>
          <a:p>
            <a:pPr marL="457200" indent="-457200" algn="l" eaLnBrk="1" hangingPunct="1">
              <a:spcBef>
                <a:spcPct val="50000"/>
              </a:spcBef>
            </a:pPr>
            <a:endParaRPr lang="en-US" sz="1800" b="1" dirty="0" smtClean="0"/>
          </a:p>
          <a:p>
            <a:pPr marL="457200" indent="-457200" algn="l" eaLnBrk="1" hangingPunct="1">
              <a:spcBef>
                <a:spcPct val="50000"/>
              </a:spcBef>
            </a:pPr>
            <a:r>
              <a:rPr lang="en-US" sz="1800" b="1" dirty="0" smtClean="0"/>
              <a:t>Examples</a:t>
            </a:r>
            <a:r>
              <a:rPr lang="en-US" sz="1800" b="1" dirty="0"/>
              <a:t>:</a:t>
            </a:r>
            <a:endParaRPr lang="en-GB" sz="1800" dirty="0"/>
          </a:p>
          <a:p>
            <a:pPr marL="457200" indent="-457200" algn="l" eaLnBrk="1" hangingPunct="1">
              <a:spcBef>
                <a:spcPct val="20000"/>
              </a:spcBef>
              <a:buFont typeface="Wingdings" pitchFamily="2" charset="2"/>
              <a:buChar char="§"/>
            </a:pPr>
            <a:r>
              <a:rPr lang="en-US" sz="1700" dirty="0"/>
              <a:t>Sending emails to unintended recipients</a:t>
            </a:r>
          </a:p>
          <a:p>
            <a:pPr marL="457200" indent="-457200" algn="l" eaLnBrk="1" hangingPunct="1">
              <a:spcBef>
                <a:spcPct val="20000"/>
              </a:spcBef>
              <a:buFont typeface="Wingdings" pitchFamily="2" charset="2"/>
              <a:buChar char="§"/>
            </a:pPr>
            <a:r>
              <a:rPr lang="en-GB" sz="1700" dirty="0"/>
              <a:t>Unauthorised access to our system</a:t>
            </a:r>
          </a:p>
          <a:p>
            <a:pPr marL="457200" indent="-457200" algn="l" eaLnBrk="1" hangingPunct="1">
              <a:spcBef>
                <a:spcPct val="20000"/>
              </a:spcBef>
              <a:buFont typeface="Wingdings" pitchFamily="2" charset="2"/>
              <a:buChar char="§"/>
            </a:pPr>
            <a:r>
              <a:rPr lang="en-GB" sz="1700" dirty="0"/>
              <a:t>Sharing customer confidential details</a:t>
            </a:r>
          </a:p>
          <a:p>
            <a:pPr marL="457200" indent="-457200" algn="l" eaLnBrk="1" hangingPunct="1">
              <a:spcBef>
                <a:spcPct val="20000"/>
              </a:spcBef>
              <a:buFont typeface="Wingdings" pitchFamily="2" charset="2"/>
              <a:buChar char="§"/>
            </a:pPr>
            <a:r>
              <a:rPr lang="en-GB" sz="1700" dirty="0"/>
              <a:t>Visiting unauthorised </a:t>
            </a:r>
            <a:r>
              <a:rPr lang="en-GB" sz="1700" dirty="0" smtClean="0"/>
              <a:t>website</a:t>
            </a:r>
            <a:endParaRPr lang="en-GB" sz="1700" dirty="0"/>
          </a:p>
        </p:txBody>
      </p:sp>
      <p:sp>
        <p:nvSpPr>
          <p:cNvPr id="612356" name="Text Box 4"/>
          <p:cNvSpPr txBox="1">
            <a:spLocks noChangeArrowheads="1"/>
          </p:cNvSpPr>
          <p:nvPr/>
        </p:nvSpPr>
        <p:spPr bwMode="auto">
          <a:xfrm>
            <a:off x="0" y="889000"/>
            <a:ext cx="9144000" cy="406400"/>
          </a:xfrm>
          <a:prstGeom prst="rect">
            <a:avLst/>
          </a:prstGeom>
          <a:noFill/>
          <a:ln w="9525">
            <a:solidFill>
              <a:schemeClr val="bg2"/>
            </a:solidFill>
            <a:miter lim="800000"/>
            <a:headEnd/>
            <a:tailEnd/>
          </a:ln>
          <a:effectLst/>
        </p:spPr>
        <p:txBody>
          <a:bodyPr>
            <a:spAutoFit/>
          </a:bodyPr>
          <a:lstStyle/>
          <a:p>
            <a:pPr algn="l" eaLnBrk="1" hangingPunct="1">
              <a:spcBef>
                <a:spcPct val="50000"/>
              </a:spcBef>
            </a:pPr>
            <a:r>
              <a:rPr lang="en-US" sz="2000">
                <a:solidFill>
                  <a:schemeClr val="tx1"/>
                </a:solidFill>
                <a:effectLst>
                  <a:outerShdw blurRad="38100" dist="38100" dir="2700000" algn="tl">
                    <a:srgbClr val="C0C0C0"/>
                  </a:outerShdw>
                </a:effectLst>
              </a:rPr>
              <a:t>       Safety </a:t>
            </a:r>
            <a:r>
              <a:rPr lang="en-US" sz="2000" i="1">
                <a:solidFill>
                  <a:srgbClr val="FF0000"/>
                </a:solidFill>
              </a:rPr>
              <a:t>(Anzen)</a:t>
            </a:r>
            <a:r>
              <a:rPr lang="en-US" sz="2000">
                <a:solidFill>
                  <a:schemeClr val="tx1"/>
                </a:solidFill>
                <a:effectLst>
                  <a:outerShdw blurRad="38100" dist="38100" dir="2700000" algn="tl">
                    <a:srgbClr val="C0C0C0"/>
                  </a:outerShdw>
                </a:effectLst>
              </a:rPr>
              <a:t> - Information Security</a:t>
            </a:r>
            <a:endParaRPr lang="en-GB" sz="2000">
              <a:solidFill>
                <a:schemeClr val="tx1"/>
              </a:solidFill>
              <a:effectLst>
                <a:outerShdw blurRad="38100" dist="38100" dir="2700000" algn="tl">
                  <a:srgbClr val="C0C0C0"/>
                </a:outerShdw>
              </a:effectLst>
            </a:endParaRPr>
          </a:p>
        </p:txBody>
      </p:sp>
      <p:sp>
        <p:nvSpPr>
          <p:cNvPr id="612357" name="Rectangle 5"/>
          <p:cNvSpPr>
            <a:spLocks noChangeArrowheads="1"/>
          </p:cNvSpPr>
          <p:nvPr/>
        </p:nvSpPr>
        <p:spPr bwMode="auto">
          <a:xfrm>
            <a:off x="165100" y="254000"/>
            <a:ext cx="76962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The 6S Principle</a:t>
            </a:r>
          </a:p>
        </p:txBody>
      </p:sp>
      <p:pic>
        <p:nvPicPr>
          <p:cNvPr id="11"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 y="2480072"/>
            <a:ext cx="4072049" cy="1898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2896" y="2228045"/>
            <a:ext cx="6033350" cy="2717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3148" t="16300" r="48426" b="47725"/>
          <a:stretch/>
        </p:blipFill>
        <p:spPr bwMode="auto">
          <a:xfrm>
            <a:off x="1549856" y="2228045"/>
            <a:ext cx="7183879" cy="2649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8000"/>
                                  </p:stCondLst>
                                  <p:childTnLst>
                                    <p:set>
                                      <p:cBhvr>
                                        <p:cTn id="6" dur="1" fill="hold">
                                          <p:stCondLst>
                                            <p:cond delay="0"/>
                                          </p:stCondLst>
                                        </p:cTn>
                                        <p:tgtEl>
                                          <p:spTgt spid="10242"/>
                                        </p:tgtEl>
                                        <p:attrNameLst>
                                          <p:attrName>style.visibility</p:attrName>
                                        </p:attrNameLst>
                                      </p:cBhvr>
                                      <p:to>
                                        <p:strVal val="visible"/>
                                      </p:to>
                                    </p:set>
                                    <p:anim calcmode="lin" valueType="num">
                                      <p:cBhvr>
                                        <p:cTn id="7" dur="500" fill="hold"/>
                                        <p:tgtEl>
                                          <p:spTgt spid="10242"/>
                                        </p:tgtEl>
                                        <p:attrNameLst>
                                          <p:attrName>ppt_w</p:attrName>
                                        </p:attrNameLst>
                                      </p:cBhvr>
                                      <p:tavLst>
                                        <p:tav tm="0">
                                          <p:val>
                                            <p:fltVal val="0"/>
                                          </p:val>
                                        </p:tav>
                                        <p:tav tm="100000">
                                          <p:val>
                                            <p:strVal val="#ppt_w"/>
                                          </p:val>
                                        </p:tav>
                                      </p:tavLst>
                                    </p:anim>
                                    <p:anim calcmode="lin" valueType="num">
                                      <p:cBhvr>
                                        <p:cTn id="8" dur="500" fill="hold"/>
                                        <p:tgtEl>
                                          <p:spTgt spid="10242"/>
                                        </p:tgtEl>
                                        <p:attrNameLst>
                                          <p:attrName>ppt_h</p:attrName>
                                        </p:attrNameLst>
                                      </p:cBhvr>
                                      <p:tavLst>
                                        <p:tav tm="0">
                                          <p:val>
                                            <p:fltVal val="0"/>
                                          </p:val>
                                        </p:tav>
                                        <p:tav tm="100000">
                                          <p:val>
                                            <p:strVal val="#ppt_h"/>
                                          </p:val>
                                        </p:tav>
                                      </p:tavLst>
                                    </p:anim>
                                    <p:animEffect transition="in" filter="fade">
                                      <p:cBhvr>
                                        <p:cTn id="9" dur="500"/>
                                        <p:tgtEl>
                                          <p:spTgt spid="10242"/>
                                        </p:tgtEl>
                                      </p:cBhvr>
                                    </p:animEffect>
                                  </p:childTnLst>
                                </p:cTn>
                              </p:par>
                            </p:childTnLst>
                          </p:cTn>
                        </p:par>
                        <p:par>
                          <p:cTn id="10" fill="hold">
                            <p:stCondLst>
                              <p:cond delay="8500"/>
                            </p:stCondLst>
                            <p:childTnLst>
                              <p:par>
                                <p:cTn id="11" presetID="53" presetClass="entr" presetSubtype="16" fill="hold" nodeType="afterEffect">
                                  <p:stCondLst>
                                    <p:cond delay="6000"/>
                                  </p:stCondLst>
                                  <p:childTnLst>
                                    <p:set>
                                      <p:cBhvr>
                                        <p:cTn id="12" dur="1" fill="hold">
                                          <p:stCondLst>
                                            <p:cond delay="0"/>
                                          </p:stCondLst>
                                        </p:cTn>
                                        <p:tgtEl>
                                          <p:spTgt spid="10243"/>
                                        </p:tgtEl>
                                        <p:attrNameLst>
                                          <p:attrName>style.visibility</p:attrName>
                                        </p:attrNameLst>
                                      </p:cBhvr>
                                      <p:to>
                                        <p:strVal val="visible"/>
                                      </p:to>
                                    </p:set>
                                    <p:anim calcmode="lin" valueType="num">
                                      <p:cBhvr>
                                        <p:cTn id="13" dur="500" fill="hold"/>
                                        <p:tgtEl>
                                          <p:spTgt spid="10243"/>
                                        </p:tgtEl>
                                        <p:attrNameLst>
                                          <p:attrName>ppt_w</p:attrName>
                                        </p:attrNameLst>
                                      </p:cBhvr>
                                      <p:tavLst>
                                        <p:tav tm="0">
                                          <p:val>
                                            <p:fltVal val="0"/>
                                          </p:val>
                                        </p:tav>
                                        <p:tav tm="100000">
                                          <p:val>
                                            <p:strVal val="#ppt_w"/>
                                          </p:val>
                                        </p:tav>
                                      </p:tavLst>
                                    </p:anim>
                                    <p:anim calcmode="lin" valueType="num">
                                      <p:cBhvr>
                                        <p:cTn id="14" dur="500" fill="hold"/>
                                        <p:tgtEl>
                                          <p:spTgt spid="10243"/>
                                        </p:tgtEl>
                                        <p:attrNameLst>
                                          <p:attrName>ppt_h</p:attrName>
                                        </p:attrNameLst>
                                      </p:cBhvr>
                                      <p:tavLst>
                                        <p:tav tm="0">
                                          <p:val>
                                            <p:fltVal val="0"/>
                                          </p:val>
                                        </p:tav>
                                        <p:tav tm="100000">
                                          <p:val>
                                            <p:strVal val="#ppt_h"/>
                                          </p:val>
                                        </p:tav>
                                      </p:tavLst>
                                    </p:anim>
                                    <p:animEffect transition="in" filter="fade">
                                      <p:cBhvr>
                                        <p:cTn id="15" dur="500"/>
                                        <p:tgtEl>
                                          <p:spTgt spid="10243"/>
                                        </p:tgtEl>
                                      </p:cBhvr>
                                    </p:animEffect>
                                  </p:childTnLst>
                                </p:cTn>
                              </p:par>
                            </p:childTnLst>
                          </p:cTn>
                        </p:par>
                        <p:par>
                          <p:cTn id="16" fill="hold">
                            <p:stCondLst>
                              <p:cond delay="15000"/>
                            </p:stCondLst>
                            <p:childTnLst>
                              <p:par>
                                <p:cTn id="17" presetID="53" presetClass="entr" presetSubtype="16" fill="hold" nodeType="afterEffect">
                                  <p:stCondLst>
                                    <p:cond delay="6000"/>
                                  </p:stCondLst>
                                  <p:childTnLst>
                                    <p:set>
                                      <p:cBhvr>
                                        <p:cTn id="18" dur="1" fill="hold">
                                          <p:stCondLst>
                                            <p:cond delay="0"/>
                                          </p:stCondLst>
                                        </p:cTn>
                                        <p:tgtEl>
                                          <p:spTgt spid="10244"/>
                                        </p:tgtEl>
                                        <p:attrNameLst>
                                          <p:attrName>style.visibility</p:attrName>
                                        </p:attrNameLst>
                                      </p:cBhvr>
                                      <p:to>
                                        <p:strVal val="visible"/>
                                      </p:to>
                                    </p:set>
                                    <p:anim calcmode="lin" valueType="num">
                                      <p:cBhvr>
                                        <p:cTn id="19" dur="500" fill="hold"/>
                                        <p:tgtEl>
                                          <p:spTgt spid="10244"/>
                                        </p:tgtEl>
                                        <p:attrNameLst>
                                          <p:attrName>ppt_w</p:attrName>
                                        </p:attrNameLst>
                                      </p:cBhvr>
                                      <p:tavLst>
                                        <p:tav tm="0">
                                          <p:val>
                                            <p:fltVal val="0"/>
                                          </p:val>
                                        </p:tav>
                                        <p:tav tm="100000">
                                          <p:val>
                                            <p:strVal val="#ppt_w"/>
                                          </p:val>
                                        </p:tav>
                                      </p:tavLst>
                                    </p:anim>
                                    <p:anim calcmode="lin" valueType="num">
                                      <p:cBhvr>
                                        <p:cTn id="20" dur="500" fill="hold"/>
                                        <p:tgtEl>
                                          <p:spTgt spid="10244"/>
                                        </p:tgtEl>
                                        <p:attrNameLst>
                                          <p:attrName>ppt_h</p:attrName>
                                        </p:attrNameLst>
                                      </p:cBhvr>
                                      <p:tavLst>
                                        <p:tav tm="0">
                                          <p:val>
                                            <p:fltVal val="0"/>
                                          </p:val>
                                        </p:tav>
                                        <p:tav tm="100000">
                                          <p:val>
                                            <p:strVal val="#ppt_h"/>
                                          </p:val>
                                        </p:tav>
                                      </p:tavLst>
                                    </p:anim>
                                    <p:animEffect transition="in" filter="fade">
                                      <p:cBhvr>
                                        <p:cTn id="21"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7" name="Text Box 7"/>
          <p:cNvSpPr txBox="1">
            <a:spLocks noChangeArrowheads="1"/>
          </p:cNvSpPr>
          <p:nvPr/>
        </p:nvSpPr>
        <p:spPr bwMode="auto">
          <a:xfrm>
            <a:off x="177800" y="1879600"/>
            <a:ext cx="4572000" cy="4308872"/>
          </a:xfrm>
          <a:prstGeom prst="rect">
            <a:avLst/>
          </a:prstGeom>
          <a:noFill/>
          <a:ln w="9525">
            <a:noFill/>
            <a:miter lim="800000"/>
            <a:headEnd/>
            <a:tailEnd/>
          </a:ln>
          <a:effectLst/>
        </p:spPr>
        <p:txBody>
          <a:bodyPr>
            <a:spAutoFit/>
          </a:bodyPr>
          <a:lstStyle/>
          <a:p>
            <a:pPr algn="l" eaLnBrk="1" hangingPunct="1">
              <a:spcBef>
                <a:spcPct val="50000"/>
              </a:spcBef>
            </a:pPr>
            <a:r>
              <a:rPr lang="en-GB" sz="1800" b="1" dirty="0">
                <a:solidFill>
                  <a:schemeClr val="tx1"/>
                </a:solidFill>
              </a:rPr>
              <a:t>Value Added (VA)</a:t>
            </a:r>
          </a:p>
          <a:p>
            <a:pPr algn="l" eaLnBrk="1" hangingPunct="1">
              <a:spcBef>
                <a:spcPct val="50000"/>
              </a:spcBef>
              <a:buFontTx/>
              <a:buChar char="•"/>
            </a:pPr>
            <a:r>
              <a:rPr lang="en-GB" sz="1600" dirty="0">
                <a:solidFill>
                  <a:schemeClr val="tx1"/>
                </a:solidFill>
              </a:rPr>
              <a:t> Product or service is transformed into a state required by the customer;</a:t>
            </a:r>
          </a:p>
          <a:p>
            <a:pPr algn="l" eaLnBrk="1" hangingPunct="1">
              <a:spcBef>
                <a:spcPct val="50000"/>
              </a:spcBef>
              <a:buFontTx/>
              <a:buChar char="•"/>
            </a:pPr>
            <a:r>
              <a:rPr lang="en-GB" sz="1600" dirty="0">
                <a:solidFill>
                  <a:schemeClr val="tx1"/>
                </a:solidFill>
              </a:rPr>
              <a:t> The customer is willing to pay for it</a:t>
            </a:r>
          </a:p>
          <a:p>
            <a:pPr algn="l" eaLnBrk="1" hangingPunct="1">
              <a:spcBef>
                <a:spcPct val="50000"/>
              </a:spcBef>
            </a:pPr>
            <a:r>
              <a:rPr lang="en-GB" sz="1800" b="1" dirty="0">
                <a:solidFill>
                  <a:schemeClr val="tx1"/>
                </a:solidFill>
              </a:rPr>
              <a:t>Non Value Added (NVA)</a:t>
            </a:r>
          </a:p>
          <a:p>
            <a:pPr algn="l" eaLnBrk="1" hangingPunct="1">
              <a:spcBef>
                <a:spcPct val="50000"/>
              </a:spcBef>
              <a:buFontTx/>
              <a:buChar char="•"/>
            </a:pPr>
            <a:r>
              <a:rPr lang="en-GB" sz="1600" dirty="0">
                <a:solidFill>
                  <a:schemeClr val="tx1"/>
                </a:solidFill>
              </a:rPr>
              <a:t> Activities which consume resources but do not create value;</a:t>
            </a:r>
          </a:p>
          <a:p>
            <a:pPr algn="l" eaLnBrk="1" hangingPunct="1">
              <a:spcBef>
                <a:spcPct val="50000"/>
              </a:spcBef>
              <a:buFontTx/>
              <a:buChar char="•"/>
            </a:pPr>
            <a:r>
              <a:rPr lang="en-GB" sz="1600" dirty="0">
                <a:solidFill>
                  <a:schemeClr val="tx1"/>
                </a:solidFill>
              </a:rPr>
              <a:t> Customer is not willing to pay for these</a:t>
            </a:r>
          </a:p>
          <a:p>
            <a:pPr algn="l" eaLnBrk="1" hangingPunct="1">
              <a:spcBef>
                <a:spcPct val="50000"/>
              </a:spcBef>
            </a:pPr>
            <a:r>
              <a:rPr lang="en-GB" sz="1800" b="1" dirty="0">
                <a:solidFill>
                  <a:schemeClr val="tx1"/>
                </a:solidFill>
              </a:rPr>
              <a:t>Non Value Added but Needed (NVAN)</a:t>
            </a:r>
          </a:p>
          <a:p>
            <a:pPr algn="l" eaLnBrk="1" hangingPunct="1">
              <a:spcBef>
                <a:spcPct val="50000"/>
              </a:spcBef>
              <a:buFontTx/>
              <a:buChar char="•"/>
            </a:pPr>
            <a:r>
              <a:rPr lang="en-GB" sz="1600" dirty="0">
                <a:solidFill>
                  <a:schemeClr val="tx1"/>
                </a:solidFill>
              </a:rPr>
              <a:t> Activities causing no value add but cannot be eliminated based on the current state of technology or thinking</a:t>
            </a:r>
          </a:p>
        </p:txBody>
      </p:sp>
      <p:sp>
        <p:nvSpPr>
          <p:cNvPr id="537605" name="Rectangle 5"/>
          <p:cNvSpPr>
            <a:spLocks noChangeArrowheads="1"/>
          </p:cNvSpPr>
          <p:nvPr/>
        </p:nvSpPr>
        <p:spPr bwMode="auto">
          <a:xfrm>
            <a:off x="165100" y="254000"/>
            <a:ext cx="76962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Value Added Activities</a:t>
            </a:r>
          </a:p>
        </p:txBody>
      </p:sp>
      <p:sp>
        <p:nvSpPr>
          <p:cNvPr id="537611" name="AutoShape 11"/>
          <p:cNvSpPr>
            <a:spLocks noChangeArrowheads="1"/>
          </p:cNvSpPr>
          <p:nvPr/>
        </p:nvSpPr>
        <p:spPr bwMode="auto">
          <a:xfrm>
            <a:off x="4953000" y="1828800"/>
            <a:ext cx="4191000" cy="838200"/>
          </a:xfrm>
          <a:prstGeom prst="horizontalScroll">
            <a:avLst>
              <a:gd name="adj" fmla="val 12500"/>
            </a:avLst>
          </a:prstGeom>
          <a:solidFill>
            <a:schemeClr val="accent2">
              <a:lumMod val="40000"/>
              <a:lumOff val="60000"/>
            </a:schemeClr>
          </a:solidFill>
          <a:ln w="9525">
            <a:solidFill>
              <a:schemeClr val="bg1"/>
            </a:solidFill>
            <a:round/>
            <a:headEnd/>
            <a:tailEnd/>
          </a:ln>
          <a:effectLst/>
        </p:spPr>
        <p:txBody>
          <a:bodyPr wrap="none" anchor="ctr"/>
          <a:lstStyle/>
          <a:p>
            <a:r>
              <a:rPr lang="en-US" sz="1600" b="1" dirty="0"/>
              <a:t>A Time Value Map (TVM) depicts </a:t>
            </a:r>
          </a:p>
          <a:p>
            <a:r>
              <a:rPr lang="en-US" sz="1600" b="1" dirty="0"/>
              <a:t>breakup of VA, NVA &amp; NVAN times</a:t>
            </a:r>
          </a:p>
        </p:txBody>
      </p:sp>
      <p:pic>
        <p:nvPicPr>
          <p:cNvPr id="537664" name="Picture 64"/>
          <p:cNvPicPr>
            <a:picLocks noChangeAspect="1" noChangeArrowheads="1"/>
          </p:cNvPicPr>
          <p:nvPr/>
        </p:nvPicPr>
        <p:blipFill>
          <a:blip r:embed="rId2"/>
          <a:srcRect/>
          <a:stretch>
            <a:fillRect/>
          </a:stretch>
        </p:blipFill>
        <p:spPr bwMode="auto">
          <a:xfrm>
            <a:off x="5029200" y="2590800"/>
            <a:ext cx="4038600" cy="3733800"/>
          </a:xfrm>
          <a:prstGeom prst="rect">
            <a:avLst/>
          </a:prstGeom>
          <a:noFill/>
          <a:ln w="9525" algn="ctr">
            <a:solidFill>
              <a:schemeClr val="tx1"/>
            </a:solidFill>
            <a:miter lim="800000"/>
            <a:headEnd/>
            <a:tailEnd/>
          </a:ln>
          <a:effectLst/>
        </p:spPr>
      </p:pic>
      <p:sp>
        <p:nvSpPr>
          <p:cNvPr id="537665" name="Rectangle 65"/>
          <p:cNvSpPr>
            <a:spLocks noChangeArrowheads="1"/>
          </p:cNvSpPr>
          <p:nvPr/>
        </p:nvSpPr>
        <p:spPr bwMode="hidden">
          <a:xfrm>
            <a:off x="0" y="990600"/>
            <a:ext cx="9144000" cy="838200"/>
          </a:xfrm>
          <a:prstGeom prst="rect">
            <a:avLst/>
          </a:prstGeom>
          <a:solidFill>
            <a:schemeClr val="accent6">
              <a:lumMod val="60000"/>
              <a:lumOff val="40000"/>
              <a:alpha val="10001"/>
            </a:scheme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sp>
        <p:nvSpPr>
          <p:cNvPr id="537666" name="Text Box 66"/>
          <p:cNvSpPr txBox="1">
            <a:spLocks noChangeArrowheads="1"/>
          </p:cNvSpPr>
          <p:nvPr/>
        </p:nvSpPr>
        <p:spPr bwMode="auto">
          <a:xfrm>
            <a:off x="355600" y="1049338"/>
            <a:ext cx="8610600" cy="701675"/>
          </a:xfrm>
          <a:prstGeom prst="rect">
            <a:avLst/>
          </a:prstGeom>
          <a:noFill/>
          <a:ln w="9525">
            <a:noFill/>
            <a:miter lim="800000"/>
            <a:headEnd/>
            <a:tailEnd/>
          </a:ln>
          <a:effectLst/>
        </p:spPr>
        <p:txBody>
          <a:bodyPr>
            <a:spAutoFit/>
          </a:bodyPr>
          <a:lstStyle/>
          <a:p>
            <a:pPr algn="l" eaLnBrk="1" hangingPunct="1">
              <a:spcBef>
                <a:spcPct val="50000"/>
              </a:spcBef>
            </a:pPr>
            <a:r>
              <a:rPr lang="en-US" sz="2000" b="1" i="1" dirty="0" smtClean="0">
                <a:solidFill>
                  <a:schemeClr val="tx1"/>
                </a:solidFill>
              </a:rPr>
              <a:t>LEAN </a:t>
            </a:r>
            <a:r>
              <a:rPr lang="en-US" sz="2000" b="1" i="1" dirty="0">
                <a:solidFill>
                  <a:schemeClr val="tx1"/>
                </a:solidFill>
              </a:rPr>
              <a:t>focuses on improving the proportion of Value Added activities and reducing the Non Value Added activities</a:t>
            </a:r>
          </a:p>
        </p:txBody>
      </p:sp>
      <p:sp>
        <p:nvSpPr>
          <p:cNvPr id="8" name="Rectangle 7"/>
          <p:cNvSpPr/>
          <p:nvPr/>
        </p:nvSpPr>
        <p:spPr bwMode="auto">
          <a:xfrm>
            <a:off x="6096000" y="6063342"/>
            <a:ext cx="1143000" cy="228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Process  A</a:t>
            </a:r>
          </a:p>
        </p:txBody>
      </p:sp>
      <p:pic>
        <p:nvPicPr>
          <p:cNvPr id="9"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63500" y="1547813"/>
            <a:ext cx="9207500" cy="4884737"/>
            <a:chOff x="-40" y="1263"/>
            <a:chExt cx="5800" cy="3077"/>
          </a:xfrm>
        </p:grpSpPr>
        <p:cxnSp>
          <p:nvCxnSpPr>
            <p:cNvPr id="535558" name="AutoShape 6"/>
            <p:cNvCxnSpPr>
              <a:cxnSpLocks noChangeShapeType="1"/>
              <a:stCxn id="535615" idx="3"/>
              <a:endCxn id="535611" idx="1"/>
            </p:cNvCxnSpPr>
            <p:nvPr/>
          </p:nvCxnSpPr>
          <p:spPr bwMode="auto">
            <a:xfrm flipV="1">
              <a:off x="1346" y="1671"/>
              <a:ext cx="150" cy="6"/>
            </a:xfrm>
            <a:prstGeom prst="curvedConnector3">
              <a:avLst>
                <a:gd name="adj1" fmla="val 50000"/>
              </a:avLst>
            </a:prstGeom>
            <a:noFill/>
            <a:ln w="9525">
              <a:solidFill>
                <a:schemeClr val="bg2"/>
              </a:solidFill>
              <a:round/>
              <a:headEnd type="triangle" w="med" len="med"/>
              <a:tailEnd type="triangle" w="med" len="med"/>
            </a:ln>
            <a:effectLst/>
          </p:spPr>
        </p:cxnSp>
        <p:cxnSp>
          <p:nvCxnSpPr>
            <p:cNvPr id="535559" name="AutoShape 7"/>
            <p:cNvCxnSpPr>
              <a:cxnSpLocks noChangeShapeType="1"/>
              <a:stCxn id="535617" idx="0"/>
              <a:endCxn id="535618" idx="1"/>
            </p:cNvCxnSpPr>
            <p:nvPr/>
          </p:nvCxnSpPr>
          <p:spPr bwMode="auto">
            <a:xfrm rot="16200000">
              <a:off x="2816" y="2789"/>
              <a:ext cx="806" cy="953"/>
            </a:xfrm>
            <a:prstGeom prst="curvedConnector2">
              <a:avLst/>
            </a:prstGeom>
            <a:noFill/>
            <a:ln w="9525">
              <a:solidFill>
                <a:schemeClr val="bg2"/>
              </a:solidFill>
              <a:round/>
              <a:headEnd type="triangle" w="med" len="med"/>
              <a:tailEnd type="triangle" w="med" len="med"/>
            </a:ln>
            <a:effectLst/>
          </p:spPr>
        </p:cxnSp>
        <p:cxnSp>
          <p:nvCxnSpPr>
            <p:cNvPr id="535560" name="AutoShape 8"/>
            <p:cNvCxnSpPr>
              <a:cxnSpLocks noChangeShapeType="1"/>
              <a:stCxn id="535623" idx="3"/>
              <a:endCxn id="535627" idx="0"/>
            </p:cNvCxnSpPr>
            <p:nvPr/>
          </p:nvCxnSpPr>
          <p:spPr bwMode="auto">
            <a:xfrm flipV="1">
              <a:off x="4176" y="2175"/>
              <a:ext cx="449" cy="206"/>
            </a:xfrm>
            <a:prstGeom prst="curvedConnector4">
              <a:avLst>
                <a:gd name="adj1" fmla="val 25051"/>
                <a:gd name="adj2" fmla="val 162338"/>
              </a:avLst>
            </a:prstGeom>
            <a:noFill/>
            <a:ln w="9525">
              <a:solidFill>
                <a:schemeClr val="bg2"/>
              </a:solidFill>
              <a:round/>
              <a:headEnd type="triangle" w="med" len="med"/>
              <a:tailEnd type="triangle" w="med" len="med"/>
            </a:ln>
            <a:effectLst/>
          </p:spPr>
        </p:cxnSp>
        <p:cxnSp>
          <p:nvCxnSpPr>
            <p:cNvPr id="535561" name="AutoShape 9"/>
            <p:cNvCxnSpPr>
              <a:cxnSpLocks noChangeShapeType="1"/>
              <a:stCxn id="535633" idx="0"/>
              <a:endCxn id="535623" idx="0"/>
            </p:cNvCxnSpPr>
            <p:nvPr/>
          </p:nvCxnSpPr>
          <p:spPr bwMode="auto">
            <a:xfrm rot="5400000" flipV="1">
              <a:off x="3441" y="1700"/>
              <a:ext cx="615" cy="407"/>
            </a:xfrm>
            <a:prstGeom prst="curvedConnector3">
              <a:avLst>
                <a:gd name="adj1" fmla="val -23417"/>
              </a:avLst>
            </a:prstGeom>
            <a:noFill/>
            <a:ln w="9525">
              <a:solidFill>
                <a:schemeClr val="bg2"/>
              </a:solidFill>
              <a:round/>
              <a:headEnd type="triangle" w="med" len="med"/>
              <a:tailEnd type="triangle" w="med" len="med"/>
            </a:ln>
            <a:effectLst/>
          </p:spPr>
        </p:cxnSp>
        <p:cxnSp>
          <p:nvCxnSpPr>
            <p:cNvPr id="535562" name="AutoShape 10"/>
            <p:cNvCxnSpPr>
              <a:cxnSpLocks noChangeShapeType="1"/>
              <a:stCxn id="535630" idx="0"/>
              <a:endCxn id="535633" idx="0"/>
            </p:cNvCxnSpPr>
            <p:nvPr/>
          </p:nvCxnSpPr>
          <p:spPr bwMode="auto">
            <a:xfrm rot="16200000">
              <a:off x="3262" y="1336"/>
              <a:ext cx="23" cy="543"/>
            </a:xfrm>
            <a:prstGeom prst="curvedConnector3">
              <a:avLst>
                <a:gd name="adj1" fmla="val 726088"/>
              </a:avLst>
            </a:prstGeom>
            <a:noFill/>
            <a:ln w="9525">
              <a:solidFill>
                <a:schemeClr val="bg2"/>
              </a:solidFill>
              <a:round/>
              <a:headEnd type="triangle" w="med" len="med"/>
              <a:tailEnd type="triangle" w="med" len="med"/>
            </a:ln>
            <a:effectLst/>
          </p:spPr>
        </p:cxnSp>
        <p:cxnSp>
          <p:nvCxnSpPr>
            <p:cNvPr id="535563" name="AutoShape 11"/>
            <p:cNvCxnSpPr>
              <a:cxnSpLocks noChangeShapeType="1"/>
              <a:stCxn id="535629" idx="3"/>
              <a:endCxn id="535640" idx="2"/>
            </p:cNvCxnSpPr>
            <p:nvPr/>
          </p:nvCxnSpPr>
          <p:spPr bwMode="auto">
            <a:xfrm rot="5400000" flipH="1" flipV="1">
              <a:off x="961" y="2082"/>
              <a:ext cx="247" cy="398"/>
            </a:xfrm>
            <a:prstGeom prst="curvedConnector4">
              <a:avLst>
                <a:gd name="adj1" fmla="val -51986"/>
                <a:gd name="adj2" fmla="val 71463"/>
              </a:avLst>
            </a:prstGeom>
            <a:noFill/>
            <a:ln w="9525">
              <a:solidFill>
                <a:schemeClr val="bg2"/>
              </a:solidFill>
              <a:round/>
              <a:headEnd type="triangle" w="med" len="med"/>
              <a:tailEnd type="triangle" w="med" len="med"/>
            </a:ln>
            <a:effectLst/>
          </p:spPr>
        </p:cxnSp>
        <p:cxnSp>
          <p:nvCxnSpPr>
            <p:cNvPr id="535564" name="AutoShape 12"/>
            <p:cNvCxnSpPr>
              <a:cxnSpLocks noChangeShapeType="1"/>
              <a:stCxn id="535625" idx="3"/>
              <a:endCxn id="535617" idx="2"/>
            </p:cNvCxnSpPr>
            <p:nvPr/>
          </p:nvCxnSpPr>
          <p:spPr bwMode="auto">
            <a:xfrm rot="16200000" flipH="1">
              <a:off x="2153" y="3718"/>
              <a:ext cx="230" cy="250"/>
            </a:xfrm>
            <a:prstGeom prst="curvedConnector2">
              <a:avLst/>
            </a:prstGeom>
            <a:noFill/>
            <a:ln w="9525">
              <a:solidFill>
                <a:schemeClr val="bg2"/>
              </a:solidFill>
              <a:round/>
              <a:headEnd type="triangle" w="med" len="med"/>
              <a:tailEnd type="triangle" w="med" len="med"/>
            </a:ln>
            <a:effectLst/>
          </p:spPr>
        </p:cxnSp>
        <p:cxnSp>
          <p:nvCxnSpPr>
            <p:cNvPr id="535565" name="AutoShape 13"/>
            <p:cNvCxnSpPr>
              <a:cxnSpLocks noChangeShapeType="1"/>
              <a:stCxn id="535627" idx="3"/>
              <a:endCxn id="535621" idx="3"/>
            </p:cNvCxnSpPr>
            <p:nvPr/>
          </p:nvCxnSpPr>
          <p:spPr bwMode="auto">
            <a:xfrm>
              <a:off x="4850" y="2345"/>
              <a:ext cx="3" cy="488"/>
            </a:xfrm>
            <a:prstGeom prst="curvedConnector3">
              <a:avLst>
                <a:gd name="adj1" fmla="val 3700000"/>
              </a:avLst>
            </a:prstGeom>
            <a:noFill/>
            <a:ln w="9525">
              <a:solidFill>
                <a:schemeClr val="bg2"/>
              </a:solidFill>
              <a:round/>
              <a:headEnd type="triangle" w="med" len="med"/>
              <a:tailEnd type="triangle" w="med" len="med"/>
            </a:ln>
            <a:effectLst/>
          </p:spPr>
        </p:cxnSp>
        <p:cxnSp>
          <p:nvCxnSpPr>
            <p:cNvPr id="535566" name="AutoShape 14"/>
            <p:cNvCxnSpPr>
              <a:cxnSpLocks noChangeShapeType="1"/>
              <a:stCxn id="535626" idx="0"/>
              <a:endCxn id="535630" idx="0"/>
            </p:cNvCxnSpPr>
            <p:nvPr/>
          </p:nvCxnSpPr>
          <p:spPr bwMode="auto">
            <a:xfrm rot="16200000">
              <a:off x="2719" y="1352"/>
              <a:ext cx="16" cy="550"/>
            </a:xfrm>
            <a:prstGeom prst="curvedConnector3">
              <a:avLst>
                <a:gd name="adj1" fmla="val 1000000"/>
              </a:avLst>
            </a:prstGeom>
            <a:noFill/>
            <a:ln w="9525">
              <a:solidFill>
                <a:schemeClr val="bg2"/>
              </a:solidFill>
              <a:round/>
              <a:headEnd type="triangle" w="med" len="med"/>
              <a:tailEnd type="triangle" w="med" len="med"/>
            </a:ln>
            <a:effectLst/>
          </p:spPr>
        </p:cxnSp>
        <p:cxnSp>
          <p:nvCxnSpPr>
            <p:cNvPr id="535567" name="AutoShape 15"/>
            <p:cNvCxnSpPr>
              <a:cxnSpLocks noChangeShapeType="1"/>
              <a:stCxn id="535613" idx="2"/>
              <a:endCxn id="535629" idx="2"/>
            </p:cNvCxnSpPr>
            <p:nvPr/>
          </p:nvCxnSpPr>
          <p:spPr bwMode="auto">
            <a:xfrm rot="10800000" flipH="1">
              <a:off x="528" y="2214"/>
              <a:ext cx="188" cy="578"/>
            </a:xfrm>
            <a:prstGeom prst="curvedConnector3">
              <a:avLst>
                <a:gd name="adj1" fmla="val -68569"/>
              </a:avLst>
            </a:prstGeom>
            <a:noFill/>
            <a:ln w="9525">
              <a:solidFill>
                <a:schemeClr val="bg2"/>
              </a:solidFill>
              <a:round/>
              <a:headEnd type="triangle" w="med" len="med"/>
              <a:tailEnd type="triangle" w="med" len="med"/>
            </a:ln>
            <a:effectLst/>
          </p:spPr>
        </p:cxnSp>
        <p:cxnSp>
          <p:nvCxnSpPr>
            <p:cNvPr id="535568" name="AutoShape 16"/>
            <p:cNvCxnSpPr>
              <a:cxnSpLocks noChangeShapeType="1"/>
              <a:stCxn id="535613" idx="4"/>
              <a:endCxn id="535635" idx="2"/>
            </p:cNvCxnSpPr>
            <p:nvPr/>
          </p:nvCxnSpPr>
          <p:spPr bwMode="auto">
            <a:xfrm flipV="1">
              <a:off x="869" y="2630"/>
              <a:ext cx="302" cy="162"/>
            </a:xfrm>
            <a:prstGeom prst="curvedConnector3">
              <a:avLst>
                <a:gd name="adj1" fmla="val 49852"/>
              </a:avLst>
            </a:prstGeom>
            <a:noFill/>
            <a:ln w="9525">
              <a:solidFill>
                <a:schemeClr val="bg2"/>
              </a:solidFill>
              <a:round/>
              <a:headEnd type="triangle" w="med" len="med"/>
              <a:tailEnd type="triangle" w="med" len="med"/>
            </a:ln>
            <a:effectLst/>
          </p:spPr>
        </p:cxnSp>
        <p:cxnSp>
          <p:nvCxnSpPr>
            <p:cNvPr id="535569" name="AutoShape 17"/>
            <p:cNvCxnSpPr>
              <a:cxnSpLocks noChangeShapeType="1"/>
              <a:stCxn id="535611" idx="3"/>
              <a:endCxn id="535626" idx="2"/>
            </p:cNvCxnSpPr>
            <p:nvPr/>
          </p:nvCxnSpPr>
          <p:spPr bwMode="auto">
            <a:xfrm>
              <a:off x="1945" y="1672"/>
              <a:ext cx="203" cy="252"/>
            </a:xfrm>
            <a:prstGeom prst="curvedConnector3">
              <a:avLst>
                <a:gd name="adj1" fmla="val 49755"/>
              </a:avLst>
            </a:prstGeom>
            <a:noFill/>
            <a:ln w="9525">
              <a:solidFill>
                <a:schemeClr val="bg2"/>
              </a:solidFill>
              <a:round/>
              <a:headEnd type="triangle" w="med" len="med"/>
              <a:tailEnd type="triangle" w="med" len="med"/>
            </a:ln>
            <a:effectLst/>
          </p:spPr>
        </p:cxnSp>
        <p:cxnSp>
          <p:nvCxnSpPr>
            <p:cNvPr id="535570" name="AutoShape 18"/>
            <p:cNvCxnSpPr>
              <a:cxnSpLocks noChangeShapeType="1"/>
              <a:stCxn id="535612" idx="0"/>
              <a:endCxn id="535619" idx="2"/>
            </p:cNvCxnSpPr>
            <p:nvPr/>
          </p:nvCxnSpPr>
          <p:spPr bwMode="auto">
            <a:xfrm rot="5400000" flipH="1">
              <a:off x="2353" y="2792"/>
              <a:ext cx="716" cy="54"/>
            </a:xfrm>
            <a:prstGeom prst="curvedConnector4">
              <a:avLst>
                <a:gd name="adj1" fmla="val 36704"/>
                <a:gd name="adj2" fmla="val 336065"/>
              </a:avLst>
            </a:prstGeom>
            <a:noFill/>
            <a:ln w="9525">
              <a:solidFill>
                <a:schemeClr val="bg2"/>
              </a:solidFill>
              <a:round/>
              <a:headEnd type="triangle" w="med" len="med"/>
              <a:tailEnd type="triangle" w="med" len="med"/>
            </a:ln>
            <a:effectLst/>
          </p:spPr>
        </p:cxnSp>
        <p:cxnSp>
          <p:nvCxnSpPr>
            <p:cNvPr id="535571" name="AutoShape 19"/>
            <p:cNvCxnSpPr>
              <a:cxnSpLocks noChangeShapeType="1"/>
              <a:stCxn id="535626" idx="3"/>
              <a:endCxn id="535619" idx="2"/>
            </p:cNvCxnSpPr>
            <p:nvPr/>
          </p:nvCxnSpPr>
          <p:spPr bwMode="auto">
            <a:xfrm rot="16200000" flipH="1">
              <a:off x="2328" y="2106"/>
              <a:ext cx="363" cy="348"/>
            </a:xfrm>
            <a:prstGeom prst="curvedConnector2">
              <a:avLst/>
            </a:prstGeom>
            <a:noFill/>
            <a:ln w="9525">
              <a:solidFill>
                <a:schemeClr val="bg2"/>
              </a:solidFill>
              <a:round/>
              <a:headEnd type="triangle" w="med" len="med"/>
              <a:tailEnd type="triangle" w="med" len="med"/>
            </a:ln>
            <a:effectLst/>
          </p:spPr>
        </p:cxnSp>
        <p:cxnSp>
          <p:nvCxnSpPr>
            <p:cNvPr id="535572" name="AutoShape 20"/>
            <p:cNvCxnSpPr>
              <a:cxnSpLocks noChangeShapeType="1"/>
              <a:stCxn id="535618" idx="3"/>
              <a:endCxn id="535621" idx="1"/>
            </p:cNvCxnSpPr>
            <p:nvPr/>
          </p:nvCxnSpPr>
          <p:spPr bwMode="auto">
            <a:xfrm flipV="1">
              <a:off x="4143" y="2833"/>
              <a:ext cx="261" cy="30"/>
            </a:xfrm>
            <a:prstGeom prst="curvedConnector3">
              <a:avLst>
                <a:gd name="adj1" fmla="val 50000"/>
              </a:avLst>
            </a:prstGeom>
            <a:noFill/>
            <a:ln w="9525">
              <a:solidFill>
                <a:schemeClr val="bg2"/>
              </a:solidFill>
              <a:round/>
              <a:headEnd type="triangle" w="med" len="med"/>
              <a:tailEnd type="triangle" w="med" len="med"/>
            </a:ln>
            <a:effectLst/>
          </p:spPr>
        </p:cxnSp>
        <p:cxnSp>
          <p:nvCxnSpPr>
            <p:cNvPr id="535573" name="AutoShape 21"/>
            <p:cNvCxnSpPr>
              <a:cxnSpLocks noChangeShapeType="1"/>
              <a:stCxn id="535605" idx="3"/>
              <a:endCxn id="535608" idx="5"/>
            </p:cNvCxnSpPr>
            <p:nvPr/>
          </p:nvCxnSpPr>
          <p:spPr bwMode="auto">
            <a:xfrm flipV="1">
              <a:off x="1748" y="3089"/>
              <a:ext cx="220" cy="687"/>
            </a:xfrm>
            <a:prstGeom prst="curvedConnector3">
              <a:avLst>
                <a:gd name="adj1" fmla="val 165454"/>
              </a:avLst>
            </a:prstGeom>
            <a:noFill/>
            <a:ln w="9525">
              <a:solidFill>
                <a:schemeClr val="bg2"/>
              </a:solidFill>
              <a:round/>
              <a:headEnd type="triangle" w="med" len="med"/>
              <a:tailEnd type="triangle" w="med" len="med"/>
            </a:ln>
            <a:effectLst/>
          </p:spPr>
        </p:cxnSp>
        <p:cxnSp>
          <p:nvCxnSpPr>
            <p:cNvPr id="535574" name="AutoShape 22"/>
            <p:cNvCxnSpPr>
              <a:cxnSpLocks noChangeShapeType="1"/>
              <a:stCxn id="535638" idx="6"/>
              <a:endCxn id="535632" idx="3"/>
            </p:cNvCxnSpPr>
            <p:nvPr/>
          </p:nvCxnSpPr>
          <p:spPr bwMode="auto">
            <a:xfrm flipV="1">
              <a:off x="3007" y="2647"/>
              <a:ext cx="377" cy="234"/>
            </a:xfrm>
            <a:prstGeom prst="curvedConnector2">
              <a:avLst/>
            </a:prstGeom>
            <a:noFill/>
            <a:ln w="9525">
              <a:solidFill>
                <a:schemeClr val="bg2"/>
              </a:solidFill>
              <a:round/>
              <a:headEnd type="triangle" w="med" len="med"/>
              <a:tailEnd type="triangle" w="med" len="med"/>
            </a:ln>
            <a:effectLst/>
          </p:spPr>
        </p:cxnSp>
        <p:cxnSp>
          <p:nvCxnSpPr>
            <p:cNvPr id="535575" name="AutoShape 23"/>
            <p:cNvCxnSpPr>
              <a:cxnSpLocks noChangeShapeType="1"/>
              <a:endCxn id="535638" idx="1"/>
            </p:cNvCxnSpPr>
            <p:nvPr/>
          </p:nvCxnSpPr>
          <p:spPr bwMode="auto">
            <a:xfrm flipV="1">
              <a:off x="1875" y="2782"/>
              <a:ext cx="765" cy="339"/>
            </a:xfrm>
            <a:prstGeom prst="curvedConnector4">
              <a:avLst>
                <a:gd name="adj1" fmla="val 45912"/>
                <a:gd name="adj2" fmla="val 150000"/>
              </a:avLst>
            </a:prstGeom>
            <a:noFill/>
            <a:ln w="9525">
              <a:solidFill>
                <a:schemeClr val="bg2"/>
              </a:solidFill>
              <a:round/>
              <a:headEnd type="triangle" w="med" len="med"/>
              <a:tailEnd type="triangle" w="med" len="med"/>
            </a:ln>
            <a:effectLst/>
          </p:spPr>
        </p:cxnSp>
        <p:cxnSp>
          <p:nvCxnSpPr>
            <p:cNvPr id="535576" name="AutoShape 24"/>
            <p:cNvCxnSpPr>
              <a:cxnSpLocks noChangeShapeType="1"/>
              <a:stCxn id="535635" idx="7"/>
              <a:endCxn id="535611" idx="3"/>
            </p:cNvCxnSpPr>
            <p:nvPr/>
          </p:nvCxnSpPr>
          <p:spPr bwMode="auto">
            <a:xfrm rot="16200000">
              <a:off x="1311" y="1897"/>
              <a:ext cx="859" cy="408"/>
            </a:xfrm>
            <a:prstGeom prst="curvedConnector4">
              <a:avLst>
                <a:gd name="adj1" fmla="val 42500"/>
                <a:gd name="adj2" fmla="val 131579"/>
              </a:avLst>
            </a:prstGeom>
            <a:noFill/>
            <a:ln w="9525">
              <a:solidFill>
                <a:schemeClr val="bg2"/>
              </a:solidFill>
              <a:round/>
              <a:headEnd type="triangle" w="med" len="med"/>
              <a:tailEnd type="triangle" w="med" len="med"/>
            </a:ln>
            <a:effectLst/>
          </p:spPr>
        </p:cxnSp>
        <p:cxnSp>
          <p:nvCxnSpPr>
            <p:cNvPr id="535577" name="AutoShape 25"/>
            <p:cNvCxnSpPr>
              <a:cxnSpLocks noChangeShapeType="1"/>
              <a:stCxn id="535605" idx="2"/>
              <a:endCxn id="535609" idx="2"/>
            </p:cNvCxnSpPr>
            <p:nvPr/>
          </p:nvCxnSpPr>
          <p:spPr bwMode="auto">
            <a:xfrm rot="16200000" flipV="1">
              <a:off x="1192" y="3613"/>
              <a:ext cx="52" cy="613"/>
            </a:xfrm>
            <a:prstGeom prst="curvedConnector3">
              <a:avLst>
                <a:gd name="adj1" fmla="val -248278"/>
              </a:avLst>
            </a:prstGeom>
            <a:noFill/>
            <a:ln w="9525">
              <a:solidFill>
                <a:schemeClr val="bg2"/>
              </a:solidFill>
              <a:round/>
              <a:headEnd type="triangle" w="med" len="med"/>
              <a:tailEnd type="triangle" w="med" len="med"/>
            </a:ln>
            <a:effectLst/>
          </p:spPr>
        </p:cxnSp>
        <p:cxnSp>
          <p:nvCxnSpPr>
            <p:cNvPr id="535578" name="AutoShape 26"/>
            <p:cNvCxnSpPr>
              <a:cxnSpLocks noChangeShapeType="1"/>
              <a:stCxn id="535613" idx="2"/>
              <a:endCxn id="535609" idx="1"/>
            </p:cNvCxnSpPr>
            <p:nvPr/>
          </p:nvCxnSpPr>
          <p:spPr bwMode="auto">
            <a:xfrm rot="10800000" flipH="1" flipV="1">
              <a:off x="528" y="2792"/>
              <a:ext cx="158" cy="933"/>
            </a:xfrm>
            <a:prstGeom prst="curvedConnector3">
              <a:avLst>
                <a:gd name="adj1" fmla="val -81356"/>
              </a:avLst>
            </a:prstGeom>
            <a:noFill/>
            <a:ln w="9525">
              <a:solidFill>
                <a:schemeClr val="bg2"/>
              </a:solidFill>
              <a:round/>
              <a:headEnd type="triangle" w="med" len="med"/>
              <a:tailEnd type="triangle" w="med" len="med"/>
            </a:ln>
            <a:effectLst/>
          </p:spPr>
        </p:cxnSp>
        <p:cxnSp>
          <p:nvCxnSpPr>
            <p:cNvPr id="535579" name="AutoShape 27"/>
            <p:cNvCxnSpPr>
              <a:cxnSpLocks noChangeShapeType="1"/>
              <a:stCxn id="535610" idx="4"/>
              <a:endCxn id="535606" idx="0"/>
            </p:cNvCxnSpPr>
            <p:nvPr/>
          </p:nvCxnSpPr>
          <p:spPr bwMode="auto">
            <a:xfrm rot="16200000" flipH="1">
              <a:off x="2086" y="2673"/>
              <a:ext cx="120" cy="406"/>
            </a:xfrm>
            <a:prstGeom prst="curvedConnector3">
              <a:avLst>
                <a:gd name="adj1" fmla="val 49630"/>
              </a:avLst>
            </a:prstGeom>
            <a:noFill/>
            <a:ln w="9525">
              <a:solidFill>
                <a:schemeClr val="bg2"/>
              </a:solidFill>
              <a:round/>
              <a:headEnd type="triangle" w="med" len="med"/>
              <a:tailEnd type="triangle" w="med" len="med"/>
            </a:ln>
            <a:effectLst/>
          </p:spPr>
        </p:cxnSp>
        <p:cxnSp>
          <p:nvCxnSpPr>
            <p:cNvPr id="535580" name="AutoShape 28"/>
            <p:cNvCxnSpPr>
              <a:cxnSpLocks noChangeShapeType="1"/>
              <a:stCxn id="535610" idx="6"/>
              <a:endCxn id="535624" idx="2"/>
            </p:cNvCxnSpPr>
            <p:nvPr/>
          </p:nvCxnSpPr>
          <p:spPr bwMode="auto">
            <a:xfrm flipV="1">
              <a:off x="2157" y="1403"/>
              <a:ext cx="2512" cy="1272"/>
            </a:xfrm>
            <a:prstGeom prst="curvedConnector3">
              <a:avLst>
                <a:gd name="adj1" fmla="val 50000"/>
              </a:avLst>
            </a:prstGeom>
            <a:noFill/>
            <a:ln w="9525">
              <a:solidFill>
                <a:schemeClr val="bg2"/>
              </a:solidFill>
              <a:round/>
              <a:headEnd type="triangle" w="med" len="med"/>
              <a:tailEnd type="triangle" w="med" len="med"/>
            </a:ln>
            <a:effectLst/>
          </p:spPr>
        </p:cxnSp>
        <p:cxnSp>
          <p:nvCxnSpPr>
            <p:cNvPr id="535581" name="AutoShape 29"/>
            <p:cNvCxnSpPr>
              <a:cxnSpLocks noChangeShapeType="1"/>
              <a:stCxn id="535631" idx="2"/>
              <a:endCxn id="535634" idx="0"/>
            </p:cNvCxnSpPr>
            <p:nvPr/>
          </p:nvCxnSpPr>
          <p:spPr bwMode="auto">
            <a:xfrm rot="5400000" flipH="1" flipV="1">
              <a:off x="4171" y="1555"/>
              <a:ext cx="334" cy="538"/>
            </a:xfrm>
            <a:prstGeom prst="curvedConnector5">
              <a:avLst>
                <a:gd name="adj1" fmla="val -38505"/>
                <a:gd name="adj2" fmla="val 50000"/>
                <a:gd name="adj3" fmla="val 138505"/>
              </a:avLst>
            </a:prstGeom>
            <a:noFill/>
            <a:ln w="9525">
              <a:solidFill>
                <a:schemeClr val="bg2"/>
              </a:solidFill>
              <a:round/>
              <a:headEnd type="triangle" w="med" len="med"/>
              <a:tailEnd type="triangle" w="med" len="med"/>
            </a:ln>
            <a:effectLst/>
          </p:spPr>
        </p:cxnSp>
        <p:cxnSp>
          <p:nvCxnSpPr>
            <p:cNvPr id="535582" name="AutoShape 30"/>
            <p:cNvCxnSpPr>
              <a:cxnSpLocks noChangeShapeType="1"/>
              <a:stCxn id="535639" idx="2"/>
              <a:endCxn id="535604" idx="2"/>
            </p:cNvCxnSpPr>
            <p:nvPr/>
          </p:nvCxnSpPr>
          <p:spPr bwMode="auto">
            <a:xfrm rot="10800000" flipV="1">
              <a:off x="912" y="2317"/>
              <a:ext cx="1005" cy="881"/>
            </a:xfrm>
            <a:prstGeom prst="curvedConnector3">
              <a:avLst>
                <a:gd name="adj1" fmla="val 114329"/>
              </a:avLst>
            </a:prstGeom>
            <a:noFill/>
            <a:ln w="9525">
              <a:solidFill>
                <a:schemeClr val="bg2"/>
              </a:solidFill>
              <a:round/>
              <a:headEnd type="triangle" w="med" len="med"/>
              <a:tailEnd type="triangle" w="med" len="med"/>
            </a:ln>
            <a:effectLst/>
          </p:spPr>
        </p:cxnSp>
        <p:cxnSp>
          <p:nvCxnSpPr>
            <p:cNvPr id="535583" name="AutoShape 31"/>
            <p:cNvCxnSpPr>
              <a:cxnSpLocks noChangeShapeType="1"/>
              <a:stCxn id="535625" idx="4"/>
              <a:endCxn id="535623" idx="1"/>
            </p:cNvCxnSpPr>
            <p:nvPr/>
          </p:nvCxnSpPr>
          <p:spPr bwMode="auto">
            <a:xfrm flipV="1">
              <a:off x="2314" y="2381"/>
              <a:ext cx="1413" cy="1157"/>
            </a:xfrm>
            <a:prstGeom prst="curvedConnector3">
              <a:avLst>
                <a:gd name="adj1" fmla="val 49968"/>
              </a:avLst>
            </a:prstGeom>
            <a:noFill/>
            <a:ln w="9525">
              <a:solidFill>
                <a:schemeClr val="bg2"/>
              </a:solidFill>
              <a:round/>
              <a:headEnd type="triangle" w="med" len="med"/>
              <a:tailEnd type="triangle" w="med" len="med"/>
            </a:ln>
            <a:effectLst/>
          </p:spPr>
        </p:cxnSp>
        <p:cxnSp>
          <p:nvCxnSpPr>
            <p:cNvPr id="535584" name="AutoShape 32"/>
            <p:cNvCxnSpPr>
              <a:cxnSpLocks noChangeShapeType="1"/>
              <a:stCxn id="535634" idx="3"/>
              <a:endCxn id="535605" idx="0"/>
            </p:cNvCxnSpPr>
            <p:nvPr/>
          </p:nvCxnSpPr>
          <p:spPr bwMode="auto">
            <a:xfrm flipH="1">
              <a:off x="1524" y="1827"/>
              <a:ext cx="3308" cy="1779"/>
            </a:xfrm>
            <a:prstGeom prst="curvedConnector4">
              <a:avLst>
                <a:gd name="adj1" fmla="val -3889"/>
                <a:gd name="adj2" fmla="val 54773"/>
              </a:avLst>
            </a:prstGeom>
            <a:noFill/>
            <a:ln w="9525">
              <a:solidFill>
                <a:schemeClr val="bg2"/>
              </a:solidFill>
              <a:round/>
              <a:headEnd type="triangle" w="med" len="med"/>
              <a:tailEnd type="triangle" w="med" len="med"/>
            </a:ln>
            <a:effectLst/>
          </p:spPr>
        </p:cxnSp>
        <p:cxnSp>
          <p:nvCxnSpPr>
            <p:cNvPr id="535585" name="AutoShape 33"/>
            <p:cNvCxnSpPr>
              <a:cxnSpLocks noChangeShapeType="1"/>
              <a:stCxn id="535631" idx="0"/>
              <a:endCxn id="535611" idx="0"/>
            </p:cNvCxnSpPr>
            <p:nvPr/>
          </p:nvCxnSpPr>
          <p:spPr bwMode="auto">
            <a:xfrm rot="5400000" flipH="1">
              <a:off x="2820" y="402"/>
              <a:ext cx="150" cy="2349"/>
            </a:xfrm>
            <a:prstGeom prst="curvedConnector3">
              <a:avLst>
                <a:gd name="adj1" fmla="val 185713"/>
              </a:avLst>
            </a:prstGeom>
            <a:noFill/>
            <a:ln w="9525">
              <a:solidFill>
                <a:schemeClr val="bg2"/>
              </a:solidFill>
              <a:round/>
              <a:headEnd type="triangle" w="med" len="med"/>
              <a:tailEnd type="triangle" w="med" len="med"/>
            </a:ln>
            <a:effectLst/>
          </p:spPr>
        </p:cxnSp>
        <p:cxnSp>
          <p:nvCxnSpPr>
            <p:cNvPr id="535586" name="AutoShape 34"/>
            <p:cNvCxnSpPr>
              <a:cxnSpLocks noChangeShapeType="1"/>
              <a:stCxn id="535639" idx="4"/>
              <a:endCxn id="535620" idx="2"/>
            </p:cNvCxnSpPr>
            <p:nvPr/>
          </p:nvCxnSpPr>
          <p:spPr bwMode="auto">
            <a:xfrm>
              <a:off x="2258" y="2317"/>
              <a:ext cx="1346" cy="1133"/>
            </a:xfrm>
            <a:prstGeom prst="curvedConnector3">
              <a:avLst>
                <a:gd name="adj1" fmla="val 49926"/>
              </a:avLst>
            </a:prstGeom>
            <a:noFill/>
            <a:ln w="9525">
              <a:solidFill>
                <a:schemeClr val="bg2"/>
              </a:solidFill>
              <a:round/>
              <a:headEnd type="triangle" w="med" len="med"/>
              <a:tailEnd type="triangle" w="med" len="med"/>
            </a:ln>
            <a:effectLst/>
          </p:spPr>
        </p:cxnSp>
        <p:cxnSp>
          <p:nvCxnSpPr>
            <p:cNvPr id="535587" name="AutoShape 35"/>
            <p:cNvCxnSpPr>
              <a:cxnSpLocks noChangeShapeType="1"/>
              <a:stCxn id="535614" idx="5"/>
              <a:endCxn id="535619" idx="4"/>
            </p:cNvCxnSpPr>
            <p:nvPr/>
          </p:nvCxnSpPr>
          <p:spPr bwMode="auto">
            <a:xfrm flipH="1" flipV="1">
              <a:off x="3025" y="2461"/>
              <a:ext cx="1247" cy="1426"/>
            </a:xfrm>
            <a:prstGeom prst="curvedConnector3">
              <a:avLst>
                <a:gd name="adj1" fmla="val -11546"/>
              </a:avLst>
            </a:prstGeom>
            <a:noFill/>
            <a:ln w="9525">
              <a:solidFill>
                <a:schemeClr val="bg2"/>
              </a:solidFill>
              <a:round/>
              <a:headEnd type="triangle" w="med" len="med"/>
              <a:tailEnd type="triangle" w="med" len="med"/>
            </a:ln>
            <a:effectLst/>
          </p:spPr>
        </p:cxnSp>
        <p:cxnSp>
          <p:nvCxnSpPr>
            <p:cNvPr id="535588" name="AutoShape 36"/>
            <p:cNvCxnSpPr>
              <a:cxnSpLocks noChangeShapeType="1"/>
              <a:endCxn id="535614" idx="2"/>
            </p:cNvCxnSpPr>
            <p:nvPr/>
          </p:nvCxnSpPr>
          <p:spPr bwMode="auto">
            <a:xfrm>
              <a:off x="2603" y="3200"/>
              <a:ext cx="1147" cy="802"/>
            </a:xfrm>
            <a:prstGeom prst="curvedConnector3">
              <a:avLst>
                <a:gd name="adj1" fmla="val 50000"/>
              </a:avLst>
            </a:prstGeom>
            <a:noFill/>
            <a:ln w="9525">
              <a:solidFill>
                <a:schemeClr val="bg2"/>
              </a:solidFill>
              <a:round/>
              <a:headEnd type="triangle" w="med" len="med"/>
              <a:tailEnd type="triangle" w="med" len="med"/>
            </a:ln>
            <a:effectLst/>
          </p:spPr>
        </p:cxnSp>
        <p:cxnSp>
          <p:nvCxnSpPr>
            <p:cNvPr id="535589" name="AutoShape 37"/>
            <p:cNvCxnSpPr>
              <a:cxnSpLocks noChangeShapeType="1"/>
              <a:stCxn id="535622" idx="5"/>
              <a:endCxn id="535607" idx="3"/>
            </p:cNvCxnSpPr>
            <p:nvPr/>
          </p:nvCxnSpPr>
          <p:spPr bwMode="auto">
            <a:xfrm flipV="1">
              <a:off x="4848" y="2285"/>
              <a:ext cx="202" cy="1034"/>
            </a:xfrm>
            <a:prstGeom prst="curvedConnector2">
              <a:avLst/>
            </a:prstGeom>
            <a:noFill/>
            <a:ln w="9525">
              <a:solidFill>
                <a:schemeClr val="bg2"/>
              </a:solidFill>
              <a:round/>
              <a:headEnd type="triangle" w="med" len="med"/>
              <a:tailEnd type="triangle" w="med" len="med"/>
            </a:ln>
            <a:effectLst/>
          </p:spPr>
        </p:cxnSp>
        <p:cxnSp>
          <p:nvCxnSpPr>
            <p:cNvPr id="535590" name="AutoShape 38"/>
            <p:cNvCxnSpPr>
              <a:cxnSpLocks noChangeShapeType="1"/>
              <a:stCxn id="535619" idx="1"/>
              <a:endCxn id="535632" idx="1"/>
            </p:cNvCxnSpPr>
            <p:nvPr/>
          </p:nvCxnSpPr>
          <p:spPr bwMode="auto">
            <a:xfrm rot="16200000">
              <a:off x="3118" y="2003"/>
              <a:ext cx="4" cy="529"/>
            </a:xfrm>
            <a:prstGeom prst="curvedConnector3">
              <a:avLst>
                <a:gd name="adj1" fmla="val 2980000"/>
              </a:avLst>
            </a:prstGeom>
            <a:noFill/>
            <a:ln w="9525">
              <a:solidFill>
                <a:schemeClr val="bg2"/>
              </a:solidFill>
              <a:round/>
              <a:headEnd type="triangle" w="med" len="med"/>
              <a:tailEnd type="triangle" w="med" len="med"/>
            </a:ln>
            <a:effectLst/>
          </p:spPr>
        </p:cxnSp>
        <p:cxnSp>
          <p:nvCxnSpPr>
            <p:cNvPr id="535591" name="AutoShape 39"/>
            <p:cNvCxnSpPr>
              <a:cxnSpLocks noChangeShapeType="1"/>
              <a:stCxn id="535635" idx="4"/>
              <a:endCxn id="535610" idx="2"/>
            </p:cNvCxnSpPr>
            <p:nvPr/>
          </p:nvCxnSpPr>
          <p:spPr bwMode="auto">
            <a:xfrm rot="5400000" flipH="1" flipV="1">
              <a:off x="1509" y="2551"/>
              <a:ext cx="95" cy="343"/>
            </a:xfrm>
            <a:prstGeom prst="curvedConnector4">
              <a:avLst>
                <a:gd name="adj1" fmla="val -135847"/>
                <a:gd name="adj2" fmla="val 81250"/>
              </a:avLst>
            </a:prstGeom>
            <a:noFill/>
            <a:ln w="9525">
              <a:solidFill>
                <a:schemeClr val="bg2"/>
              </a:solidFill>
              <a:round/>
              <a:headEnd type="triangle" w="med" len="med"/>
              <a:tailEnd type="triangle" w="med" len="med"/>
            </a:ln>
            <a:effectLst/>
          </p:spPr>
        </p:cxnSp>
        <p:cxnSp>
          <p:nvCxnSpPr>
            <p:cNvPr id="535592" name="AutoShape 40"/>
            <p:cNvCxnSpPr>
              <a:cxnSpLocks noChangeShapeType="1"/>
              <a:stCxn id="535620" idx="5"/>
              <a:endCxn id="535624" idx="4"/>
            </p:cNvCxnSpPr>
            <p:nvPr/>
          </p:nvCxnSpPr>
          <p:spPr bwMode="auto">
            <a:xfrm flipV="1">
              <a:off x="4176" y="1544"/>
              <a:ext cx="708" cy="1790"/>
            </a:xfrm>
            <a:prstGeom prst="curvedConnector2">
              <a:avLst/>
            </a:prstGeom>
            <a:noFill/>
            <a:ln w="9525">
              <a:solidFill>
                <a:schemeClr val="bg2"/>
              </a:solidFill>
              <a:round/>
              <a:headEnd type="triangle" w="med" len="med"/>
              <a:tailEnd type="triangle" w="med" len="med"/>
            </a:ln>
            <a:effectLst/>
          </p:spPr>
        </p:cxnSp>
        <p:cxnSp>
          <p:nvCxnSpPr>
            <p:cNvPr id="535593" name="AutoShape 41"/>
            <p:cNvCxnSpPr>
              <a:cxnSpLocks noChangeShapeType="1"/>
              <a:stCxn id="535620" idx="3"/>
              <a:endCxn id="535604" idx="2"/>
            </p:cNvCxnSpPr>
            <p:nvPr/>
          </p:nvCxnSpPr>
          <p:spPr bwMode="auto">
            <a:xfrm rot="16200000" flipV="1">
              <a:off x="2159" y="1951"/>
              <a:ext cx="425" cy="2920"/>
            </a:xfrm>
            <a:prstGeom prst="curvedConnector4">
              <a:avLst>
                <a:gd name="adj1" fmla="val -33884"/>
                <a:gd name="adj2" fmla="val 104931"/>
              </a:avLst>
            </a:prstGeom>
            <a:noFill/>
            <a:ln w="9525">
              <a:solidFill>
                <a:schemeClr val="bg2"/>
              </a:solidFill>
              <a:round/>
              <a:headEnd type="triangle" w="med" len="med"/>
              <a:tailEnd type="triangle" w="med" len="med"/>
            </a:ln>
            <a:effectLst/>
          </p:spPr>
        </p:cxnSp>
        <p:cxnSp>
          <p:nvCxnSpPr>
            <p:cNvPr id="535594" name="AutoShape 42"/>
            <p:cNvCxnSpPr>
              <a:cxnSpLocks noChangeShapeType="1"/>
              <a:stCxn id="535616" idx="4"/>
              <a:endCxn id="535622" idx="2"/>
            </p:cNvCxnSpPr>
            <p:nvPr/>
          </p:nvCxnSpPr>
          <p:spPr bwMode="auto">
            <a:xfrm flipV="1">
              <a:off x="3553" y="3434"/>
              <a:ext cx="775" cy="473"/>
            </a:xfrm>
            <a:prstGeom prst="curvedConnector3">
              <a:avLst>
                <a:gd name="adj1" fmla="val 49935"/>
              </a:avLst>
            </a:prstGeom>
            <a:noFill/>
            <a:ln w="9525">
              <a:solidFill>
                <a:schemeClr val="bg2"/>
              </a:solidFill>
              <a:round/>
              <a:headEnd type="triangle" w="med" len="med"/>
              <a:tailEnd type="triangle" w="med" len="med"/>
            </a:ln>
            <a:effectLst/>
          </p:spPr>
        </p:cxnSp>
        <p:cxnSp>
          <p:nvCxnSpPr>
            <p:cNvPr id="535595" name="AutoShape 43"/>
            <p:cNvCxnSpPr>
              <a:cxnSpLocks noChangeShapeType="1"/>
              <a:stCxn id="535607" idx="1"/>
              <a:endCxn id="535624" idx="6"/>
            </p:cNvCxnSpPr>
            <p:nvPr/>
          </p:nvCxnSpPr>
          <p:spPr bwMode="auto">
            <a:xfrm rot="16200000">
              <a:off x="4823" y="1630"/>
              <a:ext cx="501" cy="48"/>
            </a:xfrm>
            <a:prstGeom prst="curvedConnector4">
              <a:avLst>
                <a:gd name="adj1" fmla="val 35894"/>
                <a:gd name="adj2" fmla="val 366667"/>
              </a:avLst>
            </a:prstGeom>
            <a:noFill/>
            <a:ln w="9525">
              <a:solidFill>
                <a:schemeClr val="bg2"/>
              </a:solidFill>
              <a:round/>
              <a:headEnd type="triangle" w="med" len="med"/>
              <a:tailEnd type="triangle" w="med" len="med"/>
            </a:ln>
            <a:effectLst/>
          </p:spPr>
        </p:cxnSp>
        <p:cxnSp>
          <p:nvCxnSpPr>
            <p:cNvPr id="535596" name="AutoShape 44"/>
            <p:cNvCxnSpPr>
              <a:cxnSpLocks noChangeShapeType="1"/>
              <a:stCxn id="535632" idx="1"/>
              <a:endCxn id="535607" idx="2"/>
            </p:cNvCxnSpPr>
            <p:nvPr/>
          </p:nvCxnSpPr>
          <p:spPr bwMode="auto">
            <a:xfrm rot="16200000">
              <a:off x="4046" y="1432"/>
              <a:ext cx="172" cy="1495"/>
            </a:xfrm>
            <a:prstGeom prst="curvedConnector2">
              <a:avLst/>
            </a:prstGeom>
            <a:noFill/>
            <a:ln w="9525">
              <a:solidFill>
                <a:schemeClr val="bg2"/>
              </a:solidFill>
              <a:round/>
              <a:headEnd type="triangle" w="med" len="med"/>
              <a:tailEnd type="triangle" w="med" len="med"/>
            </a:ln>
            <a:effectLst/>
          </p:spPr>
        </p:cxnSp>
        <p:cxnSp>
          <p:nvCxnSpPr>
            <p:cNvPr id="535597" name="AutoShape 45"/>
            <p:cNvCxnSpPr>
              <a:cxnSpLocks noChangeShapeType="1"/>
              <a:stCxn id="535605" idx="0"/>
              <a:endCxn id="535615" idx="1"/>
            </p:cNvCxnSpPr>
            <p:nvPr/>
          </p:nvCxnSpPr>
          <p:spPr bwMode="auto">
            <a:xfrm rot="5400000" flipH="1">
              <a:off x="246" y="2328"/>
              <a:ext cx="1929" cy="627"/>
            </a:xfrm>
            <a:prstGeom prst="curvedConnector4">
              <a:avLst>
                <a:gd name="adj1" fmla="val 45597"/>
                <a:gd name="adj2" fmla="val 120542"/>
              </a:avLst>
            </a:prstGeom>
            <a:noFill/>
            <a:ln w="9525">
              <a:solidFill>
                <a:schemeClr val="bg2"/>
              </a:solidFill>
              <a:round/>
              <a:headEnd type="triangle" w="med" len="med"/>
              <a:tailEnd type="triangle" w="med" len="med"/>
            </a:ln>
            <a:effectLst/>
          </p:spPr>
        </p:cxnSp>
        <p:cxnSp>
          <p:nvCxnSpPr>
            <p:cNvPr id="535598" name="AutoShape 46"/>
            <p:cNvCxnSpPr>
              <a:cxnSpLocks noChangeShapeType="1"/>
              <a:stCxn id="535606" idx="4"/>
              <a:endCxn id="535628" idx="2"/>
            </p:cNvCxnSpPr>
            <p:nvPr/>
          </p:nvCxnSpPr>
          <p:spPr bwMode="auto">
            <a:xfrm rot="16200000" flipH="1">
              <a:off x="2508" y="3058"/>
              <a:ext cx="323" cy="641"/>
            </a:xfrm>
            <a:prstGeom prst="curvedConnector2">
              <a:avLst/>
            </a:prstGeom>
            <a:noFill/>
            <a:ln w="9525">
              <a:solidFill>
                <a:schemeClr val="bg2"/>
              </a:solidFill>
              <a:round/>
              <a:headEnd type="triangle" w="med" len="med"/>
              <a:tailEnd type="triangle" w="med" len="med"/>
            </a:ln>
            <a:effectLst/>
          </p:spPr>
        </p:cxnSp>
        <p:cxnSp>
          <p:nvCxnSpPr>
            <p:cNvPr id="535599" name="AutoShape 47"/>
            <p:cNvCxnSpPr>
              <a:cxnSpLocks noChangeShapeType="1"/>
              <a:stCxn id="535614" idx="0"/>
              <a:endCxn id="535626" idx="2"/>
            </p:cNvCxnSpPr>
            <p:nvPr/>
          </p:nvCxnSpPr>
          <p:spPr bwMode="auto">
            <a:xfrm rot="5400000" flipH="1">
              <a:off x="2214" y="1858"/>
              <a:ext cx="1789" cy="1921"/>
            </a:xfrm>
            <a:prstGeom prst="curvedConnector4">
              <a:avLst>
                <a:gd name="adj1" fmla="val 45167"/>
                <a:gd name="adj2" fmla="val 107495"/>
              </a:avLst>
            </a:prstGeom>
            <a:noFill/>
            <a:ln w="9525">
              <a:solidFill>
                <a:schemeClr val="bg2"/>
              </a:solidFill>
              <a:round/>
              <a:headEnd type="triangle" w="med" len="med"/>
              <a:tailEnd type="triangle" w="med" len="med"/>
            </a:ln>
            <a:effectLst/>
          </p:spPr>
        </p:cxnSp>
        <p:cxnSp>
          <p:nvCxnSpPr>
            <p:cNvPr id="535600" name="AutoShape 48"/>
            <p:cNvCxnSpPr>
              <a:cxnSpLocks noChangeShapeType="1"/>
              <a:stCxn id="535617" idx="5"/>
              <a:endCxn id="535628" idx="2"/>
            </p:cNvCxnSpPr>
            <p:nvPr/>
          </p:nvCxnSpPr>
          <p:spPr bwMode="auto">
            <a:xfrm flipV="1">
              <a:off x="2976" y="3540"/>
              <a:ext cx="14" cy="303"/>
            </a:xfrm>
            <a:prstGeom prst="curvedConnector3">
              <a:avLst>
                <a:gd name="adj1" fmla="val 42856"/>
              </a:avLst>
            </a:prstGeom>
            <a:noFill/>
            <a:ln w="9525">
              <a:solidFill>
                <a:schemeClr val="bg2"/>
              </a:solidFill>
              <a:round/>
              <a:headEnd type="triangle" w="med" len="med"/>
              <a:tailEnd type="triangle" w="med" len="med"/>
            </a:ln>
            <a:effectLst/>
          </p:spPr>
        </p:cxnSp>
        <p:cxnSp>
          <p:nvCxnSpPr>
            <p:cNvPr id="535601" name="AutoShape 49"/>
            <p:cNvCxnSpPr>
              <a:cxnSpLocks noChangeShapeType="1"/>
              <a:stCxn id="535637" idx="3"/>
              <a:endCxn id="535607" idx="3"/>
            </p:cNvCxnSpPr>
            <p:nvPr/>
          </p:nvCxnSpPr>
          <p:spPr bwMode="auto">
            <a:xfrm rot="5400000" flipH="1" flipV="1">
              <a:off x="3638" y="1889"/>
              <a:ext cx="1016" cy="1808"/>
            </a:xfrm>
            <a:prstGeom prst="curvedConnector3">
              <a:avLst>
                <a:gd name="adj1" fmla="val -12667"/>
              </a:avLst>
            </a:prstGeom>
            <a:noFill/>
            <a:ln w="9525">
              <a:solidFill>
                <a:schemeClr val="bg2"/>
              </a:solidFill>
              <a:round/>
              <a:headEnd type="triangle" w="med" len="med"/>
              <a:tailEnd type="triangle" w="med" len="med"/>
            </a:ln>
            <a:effectLst/>
          </p:spPr>
        </p:cxnSp>
        <p:cxnSp>
          <p:nvCxnSpPr>
            <p:cNvPr id="535602" name="AutoShape 50"/>
            <p:cNvCxnSpPr>
              <a:cxnSpLocks noChangeShapeType="1"/>
              <a:stCxn id="535637" idx="4"/>
              <a:endCxn id="535618" idx="2"/>
            </p:cNvCxnSpPr>
            <p:nvPr/>
          </p:nvCxnSpPr>
          <p:spPr bwMode="auto">
            <a:xfrm flipV="1">
              <a:off x="3413" y="3033"/>
              <a:ext cx="506" cy="78"/>
            </a:xfrm>
            <a:prstGeom prst="curvedConnector2">
              <a:avLst/>
            </a:prstGeom>
            <a:noFill/>
            <a:ln w="9525">
              <a:solidFill>
                <a:schemeClr val="bg2"/>
              </a:solidFill>
              <a:round/>
              <a:headEnd type="triangle" w="med" len="med"/>
              <a:tailEnd type="triangle" w="med" len="med"/>
            </a:ln>
            <a:effectLst/>
          </p:spPr>
        </p:cxnSp>
        <p:cxnSp>
          <p:nvCxnSpPr>
            <p:cNvPr id="535603" name="AutoShape 51"/>
            <p:cNvCxnSpPr>
              <a:cxnSpLocks noChangeShapeType="1"/>
              <a:stCxn id="535628" idx="3"/>
              <a:endCxn id="535616" idx="2"/>
            </p:cNvCxnSpPr>
            <p:nvPr/>
          </p:nvCxnSpPr>
          <p:spPr bwMode="auto">
            <a:xfrm rot="16200000" flipH="1">
              <a:off x="2998" y="3695"/>
              <a:ext cx="267" cy="158"/>
            </a:xfrm>
            <a:prstGeom prst="curvedConnector2">
              <a:avLst/>
            </a:prstGeom>
            <a:noFill/>
            <a:ln w="9525">
              <a:solidFill>
                <a:schemeClr val="bg2"/>
              </a:solidFill>
              <a:round/>
              <a:headEnd type="triangle" w="med" len="med"/>
              <a:tailEnd type="triangle" w="med" len="med"/>
            </a:ln>
            <a:effectLst/>
          </p:spPr>
        </p:cxnSp>
        <p:sp>
          <p:nvSpPr>
            <p:cNvPr id="535604" name="AutoShape 52"/>
            <p:cNvSpPr>
              <a:spLocks noChangeArrowheads="1"/>
            </p:cNvSpPr>
            <p:nvPr/>
          </p:nvSpPr>
          <p:spPr bwMode="auto">
            <a:xfrm>
              <a:off x="912" y="2909"/>
              <a:ext cx="505"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05" name="AutoShape 53"/>
            <p:cNvSpPr>
              <a:spLocks noChangeArrowheads="1"/>
            </p:cNvSpPr>
            <p:nvPr/>
          </p:nvSpPr>
          <p:spPr bwMode="auto">
            <a:xfrm>
              <a:off x="1299" y="3606"/>
              <a:ext cx="449" cy="340"/>
            </a:xfrm>
            <a:prstGeom prst="hexagon">
              <a:avLst>
                <a:gd name="adj" fmla="val 33015"/>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Contractor</a:t>
              </a:r>
            </a:p>
          </p:txBody>
        </p:sp>
        <p:sp>
          <p:nvSpPr>
            <p:cNvPr id="535606" name="Oval 54"/>
            <p:cNvSpPr>
              <a:spLocks noChangeArrowheads="1"/>
            </p:cNvSpPr>
            <p:nvPr/>
          </p:nvSpPr>
          <p:spPr bwMode="auto">
            <a:xfrm>
              <a:off x="2134" y="2936"/>
              <a:ext cx="429" cy="281"/>
            </a:xfrm>
            <a:prstGeom prst="ellipse">
              <a:avLst/>
            </a:prstGeom>
            <a:solidFill>
              <a:srgbClr val="FF9999"/>
            </a:solidFill>
            <a:ln w="9525">
              <a:solidFill>
                <a:schemeClr val="bg2"/>
              </a:solidFill>
              <a:round/>
              <a:headEnd/>
              <a:tailEnd/>
            </a:ln>
            <a:effectLst/>
          </p:spPr>
          <p:txBody>
            <a:bodyPr wrap="none" anchor="ctr"/>
            <a:lstStyle/>
            <a:p>
              <a:pPr eaLnBrk="1" hangingPunct="1"/>
              <a:r>
                <a:rPr lang="en-GB" sz="1000" b="1">
                  <a:solidFill>
                    <a:srgbClr val="000000"/>
                  </a:solidFill>
                </a:rPr>
                <a:t>Secondary</a:t>
              </a:r>
            </a:p>
          </p:txBody>
        </p:sp>
        <p:sp>
          <p:nvSpPr>
            <p:cNvPr id="535607" name="AutoShape 55"/>
            <p:cNvSpPr>
              <a:spLocks noChangeArrowheads="1"/>
            </p:cNvSpPr>
            <p:nvPr/>
          </p:nvSpPr>
          <p:spPr bwMode="auto">
            <a:xfrm>
              <a:off x="4879" y="1904"/>
              <a:ext cx="341" cy="381"/>
            </a:xfrm>
            <a:prstGeom prst="can">
              <a:avLst>
                <a:gd name="adj" fmla="val 27933"/>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08" name="AutoShape 56"/>
            <p:cNvSpPr>
              <a:spLocks noChangeArrowheads="1"/>
            </p:cNvSpPr>
            <p:nvPr/>
          </p:nvSpPr>
          <p:spPr bwMode="auto">
            <a:xfrm>
              <a:off x="1458" y="2915"/>
              <a:ext cx="510"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09" name="AutoShape 57"/>
            <p:cNvSpPr>
              <a:spLocks noChangeArrowheads="1"/>
            </p:cNvSpPr>
            <p:nvPr/>
          </p:nvSpPr>
          <p:spPr bwMode="auto">
            <a:xfrm>
              <a:off x="686" y="3555"/>
              <a:ext cx="449" cy="339"/>
            </a:xfrm>
            <a:prstGeom prst="hexagon">
              <a:avLst>
                <a:gd name="adj" fmla="val 33112"/>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Contractor</a:t>
              </a:r>
            </a:p>
          </p:txBody>
        </p:sp>
        <p:sp>
          <p:nvSpPr>
            <p:cNvPr id="535610" name="Oval 58"/>
            <p:cNvSpPr>
              <a:spLocks noChangeArrowheads="1"/>
            </p:cNvSpPr>
            <p:nvPr/>
          </p:nvSpPr>
          <p:spPr bwMode="auto">
            <a:xfrm>
              <a:off x="1728" y="2534"/>
              <a:ext cx="429" cy="282"/>
            </a:xfrm>
            <a:prstGeom prst="ellipse">
              <a:avLst/>
            </a:prstGeom>
            <a:solidFill>
              <a:srgbClr val="CCECFF"/>
            </a:solidFill>
            <a:ln w="9525">
              <a:solidFill>
                <a:schemeClr val="bg2"/>
              </a:solidFill>
              <a:round/>
              <a:headEnd/>
              <a:tailEnd/>
            </a:ln>
            <a:effectLst/>
          </p:spPr>
          <p:txBody>
            <a:bodyPr wrap="none" anchor="ctr"/>
            <a:lstStyle/>
            <a:p>
              <a:pPr eaLnBrk="1" hangingPunct="1"/>
              <a:r>
                <a:rPr lang="en-GB" sz="1000" b="1">
                  <a:solidFill>
                    <a:srgbClr val="000000"/>
                  </a:solidFill>
                </a:rPr>
                <a:t>Secondary</a:t>
              </a:r>
            </a:p>
          </p:txBody>
        </p:sp>
        <p:sp>
          <p:nvSpPr>
            <p:cNvPr id="535611" name="AutoShape 59"/>
            <p:cNvSpPr>
              <a:spLocks noChangeArrowheads="1"/>
            </p:cNvSpPr>
            <p:nvPr/>
          </p:nvSpPr>
          <p:spPr bwMode="auto">
            <a:xfrm>
              <a:off x="1496" y="1502"/>
              <a:ext cx="449" cy="339"/>
            </a:xfrm>
            <a:prstGeom prst="hexagon">
              <a:avLst>
                <a:gd name="adj" fmla="val 33112"/>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Supplier</a:t>
              </a:r>
            </a:p>
          </p:txBody>
        </p:sp>
        <p:sp>
          <p:nvSpPr>
            <p:cNvPr id="535612" name="Oval 60"/>
            <p:cNvSpPr>
              <a:spLocks noChangeArrowheads="1"/>
            </p:cNvSpPr>
            <p:nvPr/>
          </p:nvSpPr>
          <p:spPr bwMode="auto">
            <a:xfrm>
              <a:off x="2524" y="3177"/>
              <a:ext cx="429" cy="281"/>
            </a:xfrm>
            <a:prstGeom prst="ellipse">
              <a:avLst/>
            </a:prstGeom>
            <a:solidFill>
              <a:srgbClr val="FF9999"/>
            </a:solidFill>
            <a:ln w="9525">
              <a:solidFill>
                <a:schemeClr val="bg2"/>
              </a:solidFill>
              <a:round/>
              <a:headEnd/>
              <a:tailEnd/>
            </a:ln>
            <a:effectLst/>
          </p:spPr>
          <p:txBody>
            <a:bodyPr wrap="none" anchor="ctr"/>
            <a:lstStyle/>
            <a:p>
              <a:pPr eaLnBrk="1" hangingPunct="1"/>
              <a:r>
                <a:rPr lang="en-GB" sz="1000" b="1">
                  <a:solidFill>
                    <a:srgbClr val="000000"/>
                  </a:solidFill>
                </a:rPr>
                <a:t>Secondary</a:t>
              </a:r>
            </a:p>
          </p:txBody>
        </p:sp>
        <p:sp>
          <p:nvSpPr>
            <p:cNvPr id="535613" name="AutoShape 61"/>
            <p:cNvSpPr>
              <a:spLocks noChangeArrowheads="1"/>
            </p:cNvSpPr>
            <p:nvPr/>
          </p:nvSpPr>
          <p:spPr bwMode="auto">
            <a:xfrm>
              <a:off x="528" y="2602"/>
              <a:ext cx="341" cy="381"/>
            </a:xfrm>
            <a:prstGeom prst="can">
              <a:avLst>
                <a:gd name="adj" fmla="val 27933"/>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14" name="AutoShape 62"/>
            <p:cNvSpPr>
              <a:spLocks noChangeArrowheads="1"/>
            </p:cNvSpPr>
            <p:nvPr/>
          </p:nvSpPr>
          <p:spPr bwMode="auto">
            <a:xfrm>
              <a:off x="3750" y="3713"/>
              <a:ext cx="522"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15" name="AutoShape 63"/>
            <p:cNvSpPr>
              <a:spLocks noChangeArrowheads="1"/>
            </p:cNvSpPr>
            <p:nvPr/>
          </p:nvSpPr>
          <p:spPr bwMode="auto">
            <a:xfrm>
              <a:off x="897" y="1507"/>
              <a:ext cx="449" cy="340"/>
            </a:xfrm>
            <a:prstGeom prst="hexagon">
              <a:avLst>
                <a:gd name="adj" fmla="val 33015"/>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Supplier</a:t>
              </a:r>
            </a:p>
          </p:txBody>
        </p:sp>
        <p:sp>
          <p:nvSpPr>
            <p:cNvPr id="535616" name="AutoShape 64"/>
            <p:cNvSpPr>
              <a:spLocks noChangeArrowheads="1"/>
            </p:cNvSpPr>
            <p:nvPr/>
          </p:nvSpPr>
          <p:spPr bwMode="auto">
            <a:xfrm>
              <a:off x="3211" y="3717"/>
              <a:ext cx="342" cy="380"/>
            </a:xfrm>
            <a:prstGeom prst="can">
              <a:avLst>
                <a:gd name="adj" fmla="val 27778"/>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 </a:t>
              </a:r>
            </a:p>
            <a:p>
              <a:pPr eaLnBrk="1" hangingPunct="1"/>
              <a:r>
                <a:rPr lang="en-GB" sz="1000" b="1">
                  <a:solidFill>
                    <a:srgbClr val="000000"/>
                  </a:solidFill>
                </a:rPr>
                <a:t>Stage</a:t>
              </a:r>
            </a:p>
          </p:txBody>
        </p:sp>
        <p:sp>
          <p:nvSpPr>
            <p:cNvPr id="535617" name="AutoShape 65"/>
            <p:cNvSpPr>
              <a:spLocks noChangeArrowheads="1"/>
            </p:cNvSpPr>
            <p:nvPr/>
          </p:nvSpPr>
          <p:spPr bwMode="auto">
            <a:xfrm>
              <a:off x="2393" y="3669"/>
              <a:ext cx="583"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18" name="AutoShape 66"/>
            <p:cNvSpPr>
              <a:spLocks noChangeArrowheads="1"/>
            </p:cNvSpPr>
            <p:nvPr/>
          </p:nvSpPr>
          <p:spPr bwMode="auto">
            <a:xfrm>
              <a:off x="3695" y="2693"/>
              <a:ext cx="448" cy="340"/>
            </a:xfrm>
            <a:prstGeom prst="hexagon">
              <a:avLst>
                <a:gd name="adj" fmla="val 32941"/>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Supplier</a:t>
              </a:r>
            </a:p>
          </p:txBody>
        </p:sp>
        <p:sp>
          <p:nvSpPr>
            <p:cNvPr id="535619" name="AutoShape 67"/>
            <p:cNvSpPr>
              <a:spLocks noChangeArrowheads="1"/>
            </p:cNvSpPr>
            <p:nvPr/>
          </p:nvSpPr>
          <p:spPr bwMode="auto">
            <a:xfrm>
              <a:off x="2684" y="2270"/>
              <a:ext cx="341" cy="381"/>
            </a:xfrm>
            <a:prstGeom prst="can">
              <a:avLst>
                <a:gd name="adj" fmla="val 27933"/>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20" name="AutoShape 68"/>
            <p:cNvSpPr>
              <a:spLocks noChangeArrowheads="1"/>
            </p:cNvSpPr>
            <p:nvPr/>
          </p:nvSpPr>
          <p:spPr bwMode="auto">
            <a:xfrm>
              <a:off x="3604" y="3161"/>
              <a:ext cx="572" cy="462"/>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21" name="AutoShape 69"/>
            <p:cNvSpPr>
              <a:spLocks noChangeArrowheads="1"/>
            </p:cNvSpPr>
            <p:nvPr/>
          </p:nvSpPr>
          <p:spPr bwMode="auto">
            <a:xfrm>
              <a:off x="4404" y="2664"/>
              <a:ext cx="449" cy="339"/>
            </a:xfrm>
            <a:prstGeom prst="hexagon">
              <a:avLst>
                <a:gd name="adj" fmla="val 33112"/>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Contractor</a:t>
              </a:r>
            </a:p>
          </p:txBody>
        </p:sp>
        <p:sp>
          <p:nvSpPr>
            <p:cNvPr id="535622" name="AutoShape 70"/>
            <p:cNvSpPr>
              <a:spLocks noChangeArrowheads="1"/>
            </p:cNvSpPr>
            <p:nvPr/>
          </p:nvSpPr>
          <p:spPr bwMode="auto">
            <a:xfrm>
              <a:off x="4328" y="3145"/>
              <a:ext cx="520"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23" name="AutoShape 71"/>
            <p:cNvSpPr>
              <a:spLocks noChangeArrowheads="1"/>
            </p:cNvSpPr>
            <p:nvPr/>
          </p:nvSpPr>
          <p:spPr bwMode="auto">
            <a:xfrm>
              <a:off x="3727" y="2211"/>
              <a:ext cx="449" cy="340"/>
            </a:xfrm>
            <a:prstGeom prst="hexagon">
              <a:avLst>
                <a:gd name="adj" fmla="val 33015"/>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Supplier</a:t>
              </a:r>
            </a:p>
          </p:txBody>
        </p:sp>
        <p:sp>
          <p:nvSpPr>
            <p:cNvPr id="535624" name="Oval 72"/>
            <p:cNvSpPr>
              <a:spLocks noChangeArrowheads="1"/>
            </p:cNvSpPr>
            <p:nvPr/>
          </p:nvSpPr>
          <p:spPr bwMode="auto">
            <a:xfrm>
              <a:off x="4669" y="1263"/>
              <a:ext cx="429" cy="281"/>
            </a:xfrm>
            <a:prstGeom prst="ellipse">
              <a:avLst/>
            </a:prstGeom>
            <a:solidFill>
              <a:schemeClr val="accent1"/>
            </a:solidFill>
            <a:ln w="9525">
              <a:solidFill>
                <a:schemeClr val="bg2"/>
              </a:solidFill>
              <a:round/>
              <a:headEnd/>
              <a:tailEnd/>
            </a:ln>
            <a:effectLst/>
          </p:spPr>
          <p:txBody>
            <a:bodyPr wrap="none" anchor="ctr"/>
            <a:lstStyle/>
            <a:p>
              <a:pPr eaLnBrk="1" hangingPunct="1"/>
              <a:r>
                <a:rPr lang="en-GB" sz="1000" b="1">
                  <a:solidFill>
                    <a:srgbClr val="000000"/>
                  </a:solidFill>
                </a:rPr>
                <a:t>Secondary</a:t>
              </a:r>
            </a:p>
          </p:txBody>
        </p:sp>
        <p:sp>
          <p:nvSpPr>
            <p:cNvPr id="535625" name="AutoShape 73"/>
            <p:cNvSpPr>
              <a:spLocks noChangeArrowheads="1"/>
            </p:cNvSpPr>
            <p:nvPr/>
          </p:nvSpPr>
          <p:spPr bwMode="auto">
            <a:xfrm>
              <a:off x="1972" y="3347"/>
              <a:ext cx="342" cy="381"/>
            </a:xfrm>
            <a:prstGeom prst="can">
              <a:avLst>
                <a:gd name="adj" fmla="val 27851"/>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 </a:t>
              </a:r>
            </a:p>
            <a:p>
              <a:pPr eaLnBrk="1" hangingPunct="1"/>
              <a:r>
                <a:rPr lang="en-GB" sz="1000" b="1">
                  <a:solidFill>
                    <a:srgbClr val="000000"/>
                  </a:solidFill>
                </a:rPr>
                <a:t>Stage</a:t>
              </a:r>
            </a:p>
          </p:txBody>
        </p:sp>
        <p:sp>
          <p:nvSpPr>
            <p:cNvPr id="535626" name="AutoShape 74"/>
            <p:cNvSpPr>
              <a:spLocks noChangeArrowheads="1"/>
            </p:cNvSpPr>
            <p:nvPr/>
          </p:nvSpPr>
          <p:spPr bwMode="auto">
            <a:xfrm>
              <a:off x="2148" y="1635"/>
              <a:ext cx="492"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27" name="AutoShape 75"/>
            <p:cNvSpPr>
              <a:spLocks noChangeArrowheads="1"/>
            </p:cNvSpPr>
            <p:nvPr/>
          </p:nvSpPr>
          <p:spPr bwMode="auto">
            <a:xfrm>
              <a:off x="4401" y="2175"/>
              <a:ext cx="449" cy="339"/>
            </a:xfrm>
            <a:prstGeom prst="hexagon">
              <a:avLst>
                <a:gd name="adj" fmla="val 33112"/>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Supplier</a:t>
              </a:r>
            </a:p>
          </p:txBody>
        </p:sp>
        <p:sp>
          <p:nvSpPr>
            <p:cNvPr id="535628" name="Oval 76"/>
            <p:cNvSpPr>
              <a:spLocks noChangeArrowheads="1"/>
            </p:cNvSpPr>
            <p:nvPr/>
          </p:nvSpPr>
          <p:spPr bwMode="auto">
            <a:xfrm>
              <a:off x="2990" y="3399"/>
              <a:ext cx="429" cy="282"/>
            </a:xfrm>
            <a:prstGeom prst="ellipse">
              <a:avLst/>
            </a:prstGeom>
            <a:solidFill>
              <a:srgbClr val="FF9999"/>
            </a:solidFill>
            <a:ln w="9525">
              <a:solidFill>
                <a:schemeClr val="bg2"/>
              </a:solidFill>
              <a:round/>
              <a:headEnd/>
              <a:tailEnd/>
            </a:ln>
            <a:effectLst/>
          </p:spPr>
          <p:txBody>
            <a:bodyPr wrap="none" anchor="ctr"/>
            <a:lstStyle/>
            <a:p>
              <a:pPr eaLnBrk="1" hangingPunct="1"/>
              <a:r>
                <a:rPr lang="en-GB" sz="1000" b="1">
                  <a:solidFill>
                    <a:srgbClr val="000000"/>
                  </a:solidFill>
                </a:rPr>
                <a:t>Secondary</a:t>
              </a:r>
            </a:p>
          </p:txBody>
        </p:sp>
        <p:sp>
          <p:nvSpPr>
            <p:cNvPr id="535629" name="AutoShape 77"/>
            <p:cNvSpPr>
              <a:spLocks noChangeArrowheads="1"/>
            </p:cNvSpPr>
            <p:nvPr/>
          </p:nvSpPr>
          <p:spPr bwMode="auto">
            <a:xfrm>
              <a:off x="716" y="2024"/>
              <a:ext cx="341" cy="380"/>
            </a:xfrm>
            <a:prstGeom prst="can">
              <a:avLst>
                <a:gd name="adj" fmla="val 27859"/>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30" name="AutoShape 78"/>
            <p:cNvSpPr>
              <a:spLocks noChangeArrowheads="1"/>
            </p:cNvSpPr>
            <p:nvPr/>
          </p:nvSpPr>
          <p:spPr bwMode="auto">
            <a:xfrm>
              <a:off x="2672" y="1619"/>
              <a:ext cx="544"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31" name="AutoShape 79"/>
            <p:cNvSpPr>
              <a:spLocks noChangeArrowheads="1"/>
            </p:cNvSpPr>
            <p:nvPr/>
          </p:nvSpPr>
          <p:spPr bwMode="auto">
            <a:xfrm>
              <a:off x="3845" y="1652"/>
              <a:ext cx="449" cy="339"/>
            </a:xfrm>
            <a:prstGeom prst="hexagon">
              <a:avLst>
                <a:gd name="adj" fmla="val 33112"/>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Contractor</a:t>
              </a:r>
            </a:p>
          </p:txBody>
        </p:sp>
        <p:sp>
          <p:nvSpPr>
            <p:cNvPr id="535632" name="AutoShape 80"/>
            <p:cNvSpPr>
              <a:spLocks noChangeArrowheads="1"/>
            </p:cNvSpPr>
            <p:nvPr/>
          </p:nvSpPr>
          <p:spPr bwMode="auto">
            <a:xfrm>
              <a:off x="3212" y="2266"/>
              <a:ext cx="342" cy="381"/>
            </a:xfrm>
            <a:prstGeom prst="can">
              <a:avLst>
                <a:gd name="adj" fmla="val 27851"/>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33" name="AutoShape 81"/>
            <p:cNvSpPr>
              <a:spLocks noChangeArrowheads="1"/>
            </p:cNvSpPr>
            <p:nvPr/>
          </p:nvSpPr>
          <p:spPr bwMode="auto">
            <a:xfrm>
              <a:off x="3230" y="1596"/>
              <a:ext cx="514"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34" name="AutoShape 82"/>
            <p:cNvSpPr>
              <a:spLocks noChangeArrowheads="1"/>
            </p:cNvSpPr>
            <p:nvPr/>
          </p:nvSpPr>
          <p:spPr bwMode="auto">
            <a:xfrm>
              <a:off x="4383" y="1657"/>
              <a:ext cx="449" cy="340"/>
            </a:xfrm>
            <a:prstGeom prst="hexagon">
              <a:avLst>
                <a:gd name="adj" fmla="val 33015"/>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Supplier</a:t>
              </a:r>
            </a:p>
          </p:txBody>
        </p:sp>
        <p:sp>
          <p:nvSpPr>
            <p:cNvPr id="535635" name="Oval 83"/>
            <p:cNvSpPr>
              <a:spLocks noChangeArrowheads="1"/>
            </p:cNvSpPr>
            <p:nvPr/>
          </p:nvSpPr>
          <p:spPr bwMode="auto">
            <a:xfrm>
              <a:off x="1171" y="2488"/>
              <a:ext cx="429" cy="282"/>
            </a:xfrm>
            <a:prstGeom prst="ellipse">
              <a:avLst/>
            </a:prstGeom>
            <a:solidFill>
              <a:srgbClr val="CCECFF"/>
            </a:solidFill>
            <a:ln w="9525">
              <a:solidFill>
                <a:schemeClr val="bg2"/>
              </a:solidFill>
              <a:round/>
              <a:headEnd/>
              <a:tailEnd/>
            </a:ln>
            <a:effectLst/>
          </p:spPr>
          <p:txBody>
            <a:bodyPr wrap="none" anchor="ctr"/>
            <a:lstStyle/>
            <a:p>
              <a:pPr eaLnBrk="1" hangingPunct="1"/>
              <a:r>
                <a:rPr lang="en-GB" sz="1000" b="1">
                  <a:solidFill>
                    <a:srgbClr val="000000"/>
                  </a:solidFill>
                </a:rPr>
                <a:t>Secondary</a:t>
              </a:r>
            </a:p>
          </p:txBody>
        </p:sp>
        <p:cxnSp>
          <p:nvCxnSpPr>
            <p:cNvPr id="535636" name="AutoShape 84"/>
            <p:cNvCxnSpPr>
              <a:cxnSpLocks noChangeShapeType="1"/>
              <a:stCxn id="535629" idx="4"/>
              <a:endCxn id="535621" idx="2"/>
            </p:cNvCxnSpPr>
            <p:nvPr/>
          </p:nvCxnSpPr>
          <p:spPr bwMode="auto">
            <a:xfrm>
              <a:off x="1057" y="2214"/>
              <a:ext cx="3572" cy="789"/>
            </a:xfrm>
            <a:prstGeom prst="curvedConnector4">
              <a:avLst>
                <a:gd name="adj1" fmla="val 46847"/>
                <a:gd name="adj2" fmla="val 116310"/>
              </a:avLst>
            </a:prstGeom>
            <a:noFill/>
            <a:ln w="9525">
              <a:solidFill>
                <a:schemeClr val="bg2"/>
              </a:solidFill>
              <a:round/>
              <a:headEnd type="triangle" w="med" len="med"/>
              <a:tailEnd type="triangle" w="med" len="med"/>
            </a:ln>
            <a:effectLst/>
          </p:spPr>
        </p:cxnSp>
        <p:sp>
          <p:nvSpPr>
            <p:cNvPr id="535637" name="AutoShape 85"/>
            <p:cNvSpPr>
              <a:spLocks noChangeArrowheads="1"/>
            </p:cNvSpPr>
            <p:nvPr/>
          </p:nvSpPr>
          <p:spPr bwMode="auto">
            <a:xfrm>
              <a:off x="3072" y="2920"/>
              <a:ext cx="341" cy="381"/>
            </a:xfrm>
            <a:prstGeom prst="can">
              <a:avLst>
                <a:gd name="adj" fmla="val 27933"/>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38" name="Oval 86"/>
            <p:cNvSpPr>
              <a:spLocks noChangeArrowheads="1"/>
            </p:cNvSpPr>
            <p:nvPr/>
          </p:nvSpPr>
          <p:spPr bwMode="auto">
            <a:xfrm>
              <a:off x="2577" y="2741"/>
              <a:ext cx="430" cy="280"/>
            </a:xfrm>
            <a:prstGeom prst="ellipse">
              <a:avLst/>
            </a:prstGeom>
            <a:solidFill>
              <a:srgbClr val="CCECFF"/>
            </a:solidFill>
            <a:ln w="9525">
              <a:solidFill>
                <a:schemeClr val="bg2"/>
              </a:solidFill>
              <a:round/>
              <a:headEnd/>
              <a:tailEnd/>
            </a:ln>
            <a:effectLst/>
          </p:spPr>
          <p:txBody>
            <a:bodyPr wrap="none" anchor="ctr"/>
            <a:lstStyle/>
            <a:p>
              <a:pPr eaLnBrk="1" hangingPunct="1"/>
              <a:r>
                <a:rPr lang="en-GB" sz="1000" b="1">
                  <a:solidFill>
                    <a:srgbClr val="000000"/>
                  </a:solidFill>
                </a:rPr>
                <a:t>Secondary</a:t>
              </a:r>
            </a:p>
          </p:txBody>
        </p:sp>
        <p:sp>
          <p:nvSpPr>
            <p:cNvPr id="535639" name="AutoShape 87"/>
            <p:cNvSpPr>
              <a:spLocks noChangeArrowheads="1"/>
            </p:cNvSpPr>
            <p:nvPr/>
          </p:nvSpPr>
          <p:spPr bwMode="auto">
            <a:xfrm>
              <a:off x="1917" y="2126"/>
              <a:ext cx="341" cy="381"/>
            </a:xfrm>
            <a:prstGeom prst="can">
              <a:avLst>
                <a:gd name="adj" fmla="val 27933"/>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40" name="AutoShape 88"/>
            <p:cNvSpPr>
              <a:spLocks noChangeArrowheads="1"/>
            </p:cNvSpPr>
            <p:nvPr/>
          </p:nvSpPr>
          <p:spPr bwMode="auto">
            <a:xfrm>
              <a:off x="1284" y="1966"/>
              <a:ext cx="342" cy="381"/>
            </a:xfrm>
            <a:prstGeom prst="can">
              <a:avLst>
                <a:gd name="adj" fmla="val 27851"/>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41" name="Text Box 89"/>
            <p:cNvSpPr txBox="1">
              <a:spLocks noChangeArrowheads="1"/>
            </p:cNvSpPr>
            <p:nvPr/>
          </p:nvSpPr>
          <p:spPr bwMode="auto">
            <a:xfrm>
              <a:off x="4848" y="3504"/>
              <a:ext cx="720" cy="664"/>
            </a:xfrm>
            <a:prstGeom prst="rect">
              <a:avLst/>
            </a:prstGeom>
            <a:noFill/>
            <a:ln w="9525">
              <a:solidFill>
                <a:schemeClr val="bg2"/>
              </a:solidFill>
              <a:miter lim="800000"/>
              <a:headEnd/>
              <a:tailEnd/>
            </a:ln>
            <a:effectLst/>
          </p:spPr>
          <p:txBody>
            <a:bodyPr>
              <a:spAutoFit/>
            </a:bodyPr>
            <a:lstStyle/>
            <a:p>
              <a:pPr algn="l" eaLnBrk="1" hangingPunct="1">
                <a:lnSpc>
                  <a:spcPct val="140000"/>
                </a:lnSpc>
              </a:pPr>
              <a:r>
                <a:rPr lang="en-GB" sz="900">
                  <a:solidFill>
                    <a:schemeClr val="tx1"/>
                  </a:solidFill>
                </a:rPr>
                <a:t>        Client (input)</a:t>
              </a:r>
            </a:p>
            <a:p>
              <a:pPr algn="l" eaLnBrk="1" hangingPunct="1">
                <a:lnSpc>
                  <a:spcPct val="140000"/>
                </a:lnSpc>
              </a:pPr>
              <a:r>
                <a:rPr lang="en-GB" sz="900">
                  <a:solidFill>
                    <a:schemeClr val="tx1"/>
                  </a:solidFill>
                </a:rPr>
                <a:t>        Primary</a:t>
              </a:r>
            </a:p>
            <a:p>
              <a:pPr algn="l" eaLnBrk="1" hangingPunct="1">
                <a:lnSpc>
                  <a:spcPct val="140000"/>
                </a:lnSpc>
              </a:pPr>
              <a:r>
                <a:rPr lang="en-GB" sz="900">
                  <a:solidFill>
                    <a:schemeClr val="tx1"/>
                  </a:solidFill>
                </a:rPr>
                <a:t>        Europe</a:t>
              </a:r>
            </a:p>
            <a:p>
              <a:pPr algn="l" eaLnBrk="1" hangingPunct="1">
                <a:lnSpc>
                  <a:spcPct val="140000"/>
                </a:lnSpc>
              </a:pPr>
              <a:r>
                <a:rPr lang="en-GB" sz="900">
                  <a:solidFill>
                    <a:schemeClr val="tx1"/>
                  </a:solidFill>
                </a:rPr>
                <a:t>        N.America</a:t>
              </a:r>
            </a:p>
            <a:p>
              <a:pPr algn="l" eaLnBrk="1" hangingPunct="1">
                <a:lnSpc>
                  <a:spcPct val="140000"/>
                </a:lnSpc>
              </a:pPr>
              <a:r>
                <a:rPr lang="en-GB" sz="900">
                  <a:solidFill>
                    <a:schemeClr val="tx1"/>
                  </a:solidFill>
                </a:rPr>
                <a:t>        International</a:t>
              </a:r>
            </a:p>
          </p:txBody>
        </p:sp>
        <p:sp>
          <p:nvSpPr>
            <p:cNvPr id="535642" name="Rectangle 90"/>
            <p:cNvSpPr>
              <a:spLocks noChangeArrowheads="1"/>
            </p:cNvSpPr>
            <p:nvPr/>
          </p:nvSpPr>
          <p:spPr bwMode="auto">
            <a:xfrm>
              <a:off x="4944" y="3567"/>
              <a:ext cx="79" cy="79"/>
            </a:xfrm>
            <a:prstGeom prst="rect">
              <a:avLst/>
            </a:prstGeom>
            <a:solidFill>
              <a:srgbClr val="CCFF66"/>
            </a:solidFill>
            <a:ln w="9525">
              <a:solidFill>
                <a:schemeClr val="bg2"/>
              </a:solidFill>
              <a:miter lim="800000"/>
              <a:headEnd/>
              <a:tailEnd/>
            </a:ln>
            <a:effectLst/>
          </p:spPr>
          <p:txBody>
            <a:bodyPr wrap="none" anchor="ctr"/>
            <a:lstStyle/>
            <a:p>
              <a:endParaRPr lang="en-US"/>
            </a:p>
          </p:txBody>
        </p:sp>
        <p:sp>
          <p:nvSpPr>
            <p:cNvPr id="535643" name="Rectangle 91"/>
            <p:cNvSpPr>
              <a:spLocks noChangeArrowheads="1"/>
            </p:cNvSpPr>
            <p:nvPr/>
          </p:nvSpPr>
          <p:spPr bwMode="auto">
            <a:xfrm>
              <a:off x="4944" y="3696"/>
              <a:ext cx="79" cy="79"/>
            </a:xfrm>
            <a:prstGeom prst="rect">
              <a:avLst/>
            </a:prstGeom>
            <a:solidFill>
              <a:srgbClr val="E2AC4C"/>
            </a:solidFill>
            <a:ln w="9525">
              <a:solidFill>
                <a:schemeClr val="bg2"/>
              </a:solidFill>
              <a:miter lim="800000"/>
              <a:headEnd/>
              <a:tailEnd/>
            </a:ln>
            <a:effectLst/>
          </p:spPr>
          <p:txBody>
            <a:bodyPr wrap="none" anchor="ctr"/>
            <a:lstStyle/>
            <a:p>
              <a:endParaRPr lang="en-US"/>
            </a:p>
          </p:txBody>
        </p:sp>
        <p:sp>
          <p:nvSpPr>
            <p:cNvPr id="535644" name="Rectangle 92"/>
            <p:cNvSpPr>
              <a:spLocks noChangeArrowheads="1"/>
            </p:cNvSpPr>
            <p:nvPr/>
          </p:nvSpPr>
          <p:spPr bwMode="auto">
            <a:xfrm>
              <a:off x="4944" y="3809"/>
              <a:ext cx="79" cy="79"/>
            </a:xfrm>
            <a:prstGeom prst="rect">
              <a:avLst/>
            </a:prstGeom>
            <a:solidFill>
              <a:srgbClr val="CCECFF"/>
            </a:solidFill>
            <a:ln w="9525">
              <a:solidFill>
                <a:schemeClr val="bg2"/>
              </a:solidFill>
              <a:miter lim="800000"/>
              <a:headEnd/>
              <a:tailEnd/>
            </a:ln>
            <a:effectLst/>
          </p:spPr>
          <p:txBody>
            <a:bodyPr wrap="none" anchor="ctr"/>
            <a:lstStyle/>
            <a:p>
              <a:endParaRPr lang="en-US"/>
            </a:p>
          </p:txBody>
        </p:sp>
        <p:sp>
          <p:nvSpPr>
            <p:cNvPr id="535645" name="Rectangle 93"/>
            <p:cNvSpPr>
              <a:spLocks noChangeArrowheads="1"/>
            </p:cNvSpPr>
            <p:nvPr/>
          </p:nvSpPr>
          <p:spPr bwMode="auto">
            <a:xfrm>
              <a:off x="4944" y="3936"/>
              <a:ext cx="79" cy="79"/>
            </a:xfrm>
            <a:prstGeom prst="rect">
              <a:avLst/>
            </a:prstGeom>
            <a:solidFill>
              <a:schemeClr val="accent1"/>
            </a:solidFill>
            <a:ln w="9525">
              <a:solidFill>
                <a:schemeClr val="bg2"/>
              </a:solidFill>
              <a:miter lim="800000"/>
              <a:headEnd/>
              <a:tailEnd/>
            </a:ln>
            <a:effectLst/>
          </p:spPr>
          <p:txBody>
            <a:bodyPr wrap="none" anchor="ctr"/>
            <a:lstStyle/>
            <a:p>
              <a:endParaRPr lang="en-US"/>
            </a:p>
          </p:txBody>
        </p:sp>
        <p:sp>
          <p:nvSpPr>
            <p:cNvPr id="535646" name="Rectangle 94"/>
            <p:cNvSpPr>
              <a:spLocks noChangeArrowheads="1"/>
            </p:cNvSpPr>
            <p:nvPr/>
          </p:nvSpPr>
          <p:spPr bwMode="auto">
            <a:xfrm>
              <a:off x="4944" y="4049"/>
              <a:ext cx="79" cy="79"/>
            </a:xfrm>
            <a:prstGeom prst="rect">
              <a:avLst/>
            </a:prstGeom>
            <a:solidFill>
              <a:schemeClr val="bg1"/>
            </a:solidFill>
            <a:ln w="9525">
              <a:solidFill>
                <a:schemeClr val="bg2"/>
              </a:solidFill>
              <a:miter lim="800000"/>
              <a:headEnd/>
              <a:tailEnd/>
            </a:ln>
            <a:effectLst/>
          </p:spPr>
          <p:txBody>
            <a:bodyPr wrap="none" anchor="ctr"/>
            <a:lstStyle/>
            <a:p>
              <a:endParaRPr lang="en-US"/>
            </a:p>
          </p:txBody>
        </p:sp>
        <p:grpSp>
          <p:nvGrpSpPr>
            <p:cNvPr id="3" name="Group 95"/>
            <p:cNvGrpSpPr>
              <a:grpSpLocks/>
            </p:cNvGrpSpPr>
            <p:nvPr/>
          </p:nvGrpSpPr>
          <p:grpSpPr bwMode="auto">
            <a:xfrm>
              <a:off x="-40" y="4176"/>
              <a:ext cx="5800" cy="164"/>
              <a:chOff x="-40" y="4176"/>
              <a:chExt cx="5800" cy="164"/>
            </a:xfrm>
          </p:grpSpPr>
          <p:sp>
            <p:nvSpPr>
              <p:cNvPr id="535648" name="Rectangle 96"/>
              <p:cNvSpPr>
                <a:spLocks noChangeArrowheads="1"/>
              </p:cNvSpPr>
              <p:nvPr/>
            </p:nvSpPr>
            <p:spPr bwMode="auto">
              <a:xfrm>
                <a:off x="0" y="4201"/>
                <a:ext cx="5760" cy="119"/>
              </a:xfrm>
              <a:prstGeom prst="rect">
                <a:avLst/>
              </a:prstGeom>
              <a:solidFill>
                <a:srgbClr val="CDC6B3"/>
              </a:solidFill>
              <a:ln w="9525">
                <a:noFill/>
                <a:miter lim="800000"/>
                <a:headEnd/>
                <a:tailEnd/>
              </a:ln>
              <a:effectLst/>
            </p:spPr>
            <p:txBody>
              <a:bodyPr wrap="none" anchor="ctr"/>
              <a:lstStyle/>
              <a:p>
                <a:endParaRPr lang="en-US"/>
              </a:p>
            </p:txBody>
          </p:sp>
          <p:sp>
            <p:nvSpPr>
              <p:cNvPr id="535649" name="Text Box 97"/>
              <p:cNvSpPr txBox="1">
                <a:spLocks noChangeArrowheads="1"/>
              </p:cNvSpPr>
              <p:nvPr/>
            </p:nvSpPr>
            <p:spPr bwMode="auto">
              <a:xfrm>
                <a:off x="-40" y="4176"/>
                <a:ext cx="116" cy="164"/>
              </a:xfrm>
              <a:prstGeom prst="rect">
                <a:avLst/>
              </a:prstGeom>
              <a:noFill/>
              <a:ln w="9525">
                <a:noFill/>
                <a:miter lim="800000"/>
                <a:headEnd/>
                <a:tailEnd/>
              </a:ln>
              <a:effectLst/>
            </p:spPr>
            <p:txBody>
              <a:bodyPr wrap="none">
                <a:spAutoFit/>
              </a:bodyPr>
              <a:lstStyle/>
              <a:p>
                <a:pPr algn="l" eaLnBrk="1" hangingPunct="1"/>
                <a:endParaRPr lang="en-US" sz="1100">
                  <a:solidFill>
                    <a:schemeClr val="bg2"/>
                  </a:solidFill>
                </a:endParaRPr>
              </a:p>
            </p:txBody>
          </p:sp>
        </p:grpSp>
      </p:grpSp>
      <p:grpSp>
        <p:nvGrpSpPr>
          <p:cNvPr id="4" name="Group 98"/>
          <p:cNvGrpSpPr>
            <a:grpSpLocks/>
          </p:cNvGrpSpPr>
          <p:nvPr/>
        </p:nvGrpSpPr>
        <p:grpSpPr bwMode="auto">
          <a:xfrm>
            <a:off x="0" y="1447800"/>
            <a:ext cx="9144000" cy="4724400"/>
            <a:chOff x="0" y="1200"/>
            <a:chExt cx="5760" cy="2976"/>
          </a:xfrm>
        </p:grpSpPr>
        <p:sp>
          <p:nvSpPr>
            <p:cNvPr id="535651" name="Rectangle 99"/>
            <p:cNvSpPr>
              <a:spLocks noChangeArrowheads="1"/>
            </p:cNvSpPr>
            <p:nvPr/>
          </p:nvSpPr>
          <p:spPr bwMode="auto">
            <a:xfrm>
              <a:off x="0" y="1344"/>
              <a:ext cx="5760" cy="2832"/>
            </a:xfrm>
            <a:prstGeom prst="rect">
              <a:avLst/>
            </a:prstGeom>
            <a:solidFill>
              <a:srgbClr val="FFFFFF">
                <a:alpha val="85001"/>
              </a:srgbClr>
            </a:solidFill>
            <a:ln w="9525">
              <a:noFill/>
              <a:miter lim="800000"/>
              <a:headEnd/>
              <a:tailEnd/>
            </a:ln>
            <a:effectLst/>
          </p:spPr>
          <p:txBody>
            <a:bodyPr wrap="none" anchor="ctr"/>
            <a:lstStyle/>
            <a:p>
              <a:endParaRPr lang="en-US"/>
            </a:p>
          </p:txBody>
        </p:sp>
        <p:sp>
          <p:nvSpPr>
            <p:cNvPr id="535652" name="Rectangle 100"/>
            <p:cNvSpPr>
              <a:spLocks noChangeArrowheads="1"/>
            </p:cNvSpPr>
            <p:nvPr/>
          </p:nvSpPr>
          <p:spPr bwMode="auto">
            <a:xfrm>
              <a:off x="4560" y="1200"/>
              <a:ext cx="624" cy="528"/>
            </a:xfrm>
            <a:prstGeom prst="rect">
              <a:avLst/>
            </a:prstGeom>
            <a:solidFill>
              <a:srgbClr val="FFFFFF">
                <a:alpha val="85001"/>
              </a:srgbClr>
            </a:solidFill>
            <a:ln w="9525">
              <a:noFill/>
              <a:miter lim="800000"/>
              <a:headEnd/>
              <a:tailEnd/>
            </a:ln>
            <a:effectLst/>
          </p:spPr>
          <p:txBody>
            <a:bodyPr wrap="none" anchor="ctr"/>
            <a:lstStyle/>
            <a:p>
              <a:endParaRPr lang="en-US"/>
            </a:p>
          </p:txBody>
        </p:sp>
      </p:grpSp>
      <p:sp>
        <p:nvSpPr>
          <p:cNvPr id="535653" name="Rectangle 101"/>
          <p:cNvSpPr>
            <a:spLocks noChangeArrowheads="1"/>
          </p:cNvSpPr>
          <p:nvPr/>
        </p:nvSpPr>
        <p:spPr bwMode="auto">
          <a:xfrm>
            <a:off x="2598738" y="3473450"/>
            <a:ext cx="4030662" cy="336550"/>
          </a:xfrm>
          <a:prstGeom prst="rect">
            <a:avLst/>
          </a:prstGeom>
          <a:noFill/>
          <a:ln w="9525">
            <a:noFill/>
            <a:miter lim="800000"/>
            <a:headEnd/>
            <a:tailEnd/>
          </a:ln>
          <a:effectLst/>
        </p:spPr>
        <p:txBody>
          <a:bodyPr wrap="none">
            <a:spAutoFit/>
          </a:bodyPr>
          <a:lstStyle/>
          <a:p>
            <a:pPr algn="l" eaLnBrk="1" hangingPunct="1"/>
            <a:r>
              <a:rPr lang="en-US" sz="1600" b="1">
                <a:solidFill>
                  <a:schemeClr val="tx1"/>
                </a:solidFill>
              </a:rPr>
              <a:t>It can be simpler, smarter and quicker!’.</a:t>
            </a:r>
          </a:p>
        </p:txBody>
      </p:sp>
      <p:sp>
        <p:nvSpPr>
          <p:cNvPr id="535654" name="Text Box 102"/>
          <p:cNvSpPr txBox="1">
            <a:spLocks noChangeArrowheads="1"/>
          </p:cNvSpPr>
          <p:nvPr/>
        </p:nvSpPr>
        <p:spPr bwMode="auto">
          <a:xfrm>
            <a:off x="7073900" y="2430463"/>
            <a:ext cx="1198563" cy="539750"/>
          </a:xfrm>
          <a:prstGeom prst="rect">
            <a:avLst/>
          </a:prstGeom>
          <a:noFill/>
          <a:ln w="28575">
            <a:noFill/>
            <a:miter lim="800000"/>
            <a:headEnd/>
            <a:tailEnd/>
          </a:ln>
          <a:effectLst/>
        </p:spPr>
        <p:txBody>
          <a:bodyPr anchor="ctr">
            <a:spAutoFit/>
          </a:bodyPr>
          <a:lstStyle/>
          <a:p>
            <a:pPr eaLnBrk="1" hangingPunct="1">
              <a:lnSpc>
                <a:spcPct val="105000"/>
              </a:lnSpc>
            </a:pPr>
            <a:r>
              <a:rPr lang="en-GB" sz="1400">
                <a:solidFill>
                  <a:schemeClr val="tx1"/>
                </a:solidFill>
              </a:rPr>
              <a:t>Customer</a:t>
            </a:r>
          </a:p>
          <a:p>
            <a:pPr eaLnBrk="1" hangingPunct="1">
              <a:lnSpc>
                <a:spcPct val="105000"/>
              </a:lnSpc>
            </a:pPr>
            <a:endParaRPr lang="en-GB" sz="1400">
              <a:solidFill>
                <a:schemeClr val="tx1"/>
              </a:solidFill>
            </a:endParaRPr>
          </a:p>
        </p:txBody>
      </p:sp>
      <p:cxnSp>
        <p:nvCxnSpPr>
          <p:cNvPr id="535655" name="AutoShape 103"/>
          <p:cNvCxnSpPr>
            <a:cxnSpLocks noChangeShapeType="1"/>
            <a:endCxn id="535654" idx="2"/>
          </p:cNvCxnSpPr>
          <p:nvPr/>
        </p:nvCxnSpPr>
        <p:spPr bwMode="auto">
          <a:xfrm flipH="1" flipV="1">
            <a:off x="7673975" y="2970213"/>
            <a:ext cx="53975" cy="1906587"/>
          </a:xfrm>
          <a:prstGeom prst="straightConnector1">
            <a:avLst/>
          </a:prstGeom>
          <a:noFill/>
          <a:ln w="28575">
            <a:solidFill>
              <a:schemeClr val="bg2"/>
            </a:solidFill>
            <a:round/>
            <a:headEnd/>
            <a:tailEnd type="triangle" w="med" len="med"/>
          </a:ln>
          <a:effectLst/>
        </p:spPr>
      </p:cxnSp>
      <p:grpSp>
        <p:nvGrpSpPr>
          <p:cNvPr id="5" name="Group 104"/>
          <p:cNvGrpSpPr>
            <a:grpSpLocks/>
          </p:cNvGrpSpPr>
          <p:nvPr/>
        </p:nvGrpSpPr>
        <p:grpSpPr bwMode="auto">
          <a:xfrm>
            <a:off x="990600" y="1947863"/>
            <a:ext cx="7212013" cy="3278188"/>
            <a:chOff x="672" y="1397"/>
            <a:chExt cx="4543" cy="2065"/>
          </a:xfrm>
        </p:grpSpPr>
        <p:grpSp>
          <p:nvGrpSpPr>
            <p:cNvPr id="6" name="Group 105"/>
            <p:cNvGrpSpPr>
              <a:grpSpLocks/>
            </p:cNvGrpSpPr>
            <p:nvPr/>
          </p:nvGrpSpPr>
          <p:grpSpPr bwMode="auto">
            <a:xfrm>
              <a:off x="791" y="2979"/>
              <a:ext cx="770" cy="483"/>
              <a:chOff x="629" y="2666"/>
              <a:chExt cx="648" cy="390"/>
            </a:xfrm>
          </p:grpSpPr>
          <p:cxnSp>
            <p:nvCxnSpPr>
              <p:cNvPr id="535658" name="AutoShape 106"/>
              <p:cNvCxnSpPr>
                <a:cxnSpLocks noChangeShapeType="1"/>
              </p:cNvCxnSpPr>
              <p:nvPr/>
            </p:nvCxnSpPr>
            <p:spPr bwMode="auto">
              <a:xfrm flipV="1">
                <a:off x="1087" y="2982"/>
                <a:ext cx="129" cy="4"/>
              </a:xfrm>
              <a:prstGeom prst="curvedConnector3">
                <a:avLst>
                  <a:gd name="adj1" fmla="val 50000"/>
                </a:avLst>
              </a:prstGeom>
              <a:noFill/>
              <a:ln w="9525">
                <a:solidFill>
                  <a:schemeClr val="bg2"/>
                </a:solidFill>
                <a:round/>
                <a:headEnd type="triangle" w="med" len="med"/>
                <a:tailEnd type="triangle" w="med" len="med"/>
              </a:ln>
              <a:effectLst/>
            </p:spPr>
          </p:cxnSp>
          <p:grpSp>
            <p:nvGrpSpPr>
              <p:cNvPr id="7" name="Group 107"/>
              <p:cNvGrpSpPr>
                <a:grpSpLocks/>
              </p:cNvGrpSpPr>
              <p:nvPr/>
            </p:nvGrpSpPr>
            <p:grpSpPr bwMode="auto">
              <a:xfrm>
                <a:off x="629" y="2666"/>
                <a:ext cx="648" cy="390"/>
                <a:chOff x="676" y="611"/>
                <a:chExt cx="672" cy="573"/>
              </a:xfrm>
            </p:grpSpPr>
            <p:sp>
              <p:nvSpPr>
                <p:cNvPr id="535660" name="Rectangle 108"/>
                <p:cNvSpPr>
                  <a:spLocks noChangeArrowheads="1"/>
                </p:cNvSpPr>
                <p:nvPr/>
              </p:nvSpPr>
              <p:spPr bwMode="auto">
                <a:xfrm>
                  <a:off x="744" y="648"/>
                  <a:ext cx="544" cy="536"/>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61" name="Line 109"/>
                <p:cNvSpPr>
                  <a:spLocks noChangeShapeType="1"/>
                </p:cNvSpPr>
                <p:nvPr/>
              </p:nvSpPr>
              <p:spPr bwMode="auto">
                <a:xfrm>
                  <a:off x="744" y="768"/>
                  <a:ext cx="544" cy="0"/>
                </a:xfrm>
                <a:prstGeom prst="line">
                  <a:avLst/>
                </a:prstGeom>
                <a:noFill/>
                <a:ln w="28575">
                  <a:solidFill>
                    <a:schemeClr val="bg2"/>
                  </a:solidFill>
                  <a:round/>
                  <a:headEnd/>
                  <a:tailEnd/>
                </a:ln>
                <a:effectLst/>
              </p:spPr>
              <p:txBody>
                <a:bodyPr wrap="none" anchor="ctr"/>
                <a:lstStyle/>
                <a:p>
                  <a:endParaRPr lang="en-US"/>
                </a:p>
              </p:txBody>
            </p:sp>
            <p:sp>
              <p:nvSpPr>
                <p:cNvPr id="535662" name="Rectangle 110"/>
                <p:cNvSpPr>
                  <a:spLocks noChangeArrowheads="1"/>
                </p:cNvSpPr>
                <p:nvPr/>
              </p:nvSpPr>
              <p:spPr bwMode="auto">
                <a:xfrm>
                  <a:off x="676" y="611"/>
                  <a:ext cx="672" cy="173"/>
                </a:xfrm>
                <a:prstGeom prst="rect">
                  <a:avLst/>
                </a:prstGeom>
                <a:solidFill>
                  <a:srgbClr val="CCECFF"/>
                </a:solidFill>
                <a:ln w="28575">
                  <a:solidFill>
                    <a:schemeClr val="bg2"/>
                  </a:solidFill>
                  <a:miter lim="800000"/>
                  <a:headEnd/>
                  <a:tailEnd/>
                </a:ln>
                <a:effectLst/>
              </p:spPr>
              <p:txBody>
                <a:bodyPr anchor="ctr">
                  <a:spAutoFit/>
                </a:bodyPr>
                <a:lstStyle/>
                <a:p>
                  <a:pPr algn="ctr" eaLnBrk="1" hangingPunct="1"/>
                  <a:r>
                    <a:rPr lang="en-GB" sz="900" dirty="0">
                      <a:solidFill>
                        <a:schemeClr val="tx1"/>
                      </a:solidFill>
                    </a:rPr>
                    <a:t>Site 1</a:t>
                  </a:r>
                  <a:endParaRPr lang="en-GB" sz="800" dirty="0">
                    <a:solidFill>
                      <a:schemeClr val="tx1"/>
                    </a:solidFill>
                  </a:endParaRPr>
                </a:p>
              </p:txBody>
            </p:sp>
          </p:grpSp>
          <p:sp>
            <p:nvSpPr>
              <p:cNvPr id="535663" name="Rectangle 111"/>
              <p:cNvSpPr>
                <a:spLocks noChangeArrowheads="1"/>
              </p:cNvSpPr>
              <p:nvPr/>
            </p:nvSpPr>
            <p:spPr bwMode="auto">
              <a:xfrm>
                <a:off x="724" y="2870"/>
                <a:ext cx="79" cy="99"/>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64" name="Rectangle 112"/>
              <p:cNvSpPr>
                <a:spLocks noChangeArrowheads="1"/>
              </p:cNvSpPr>
              <p:nvPr/>
            </p:nvSpPr>
            <p:spPr bwMode="auto">
              <a:xfrm>
                <a:off x="925" y="2800"/>
                <a:ext cx="80" cy="98"/>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65" name="Rectangle 113"/>
              <p:cNvSpPr>
                <a:spLocks noChangeArrowheads="1"/>
              </p:cNvSpPr>
              <p:nvPr/>
            </p:nvSpPr>
            <p:spPr bwMode="auto">
              <a:xfrm>
                <a:off x="1097" y="2925"/>
                <a:ext cx="79" cy="98"/>
              </a:xfrm>
              <a:prstGeom prst="rect">
                <a:avLst/>
              </a:prstGeom>
              <a:solidFill>
                <a:srgbClr val="CCECFF"/>
              </a:solidFill>
              <a:ln w="28575">
                <a:solidFill>
                  <a:schemeClr val="bg2"/>
                </a:solidFill>
                <a:miter lim="800000"/>
                <a:headEnd/>
                <a:tailEnd/>
              </a:ln>
              <a:effectLst/>
            </p:spPr>
            <p:txBody>
              <a:bodyPr wrap="none" anchor="ctr"/>
              <a:lstStyle/>
              <a:p>
                <a:endParaRPr lang="en-US"/>
              </a:p>
            </p:txBody>
          </p:sp>
          <p:cxnSp>
            <p:nvCxnSpPr>
              <p:cNvPr id="535666" name="AutoShape 114"/>
              <p:cNvCxnSpPr>
                <a:cxnSpLocks noChangeShapeType="1"/>
              </p:cNvCxnSpPr>
              <p:nvPr/>
            </p:nvCxnSpPr>
            <p:spPr bwMode="auto">
              <a:xfrm flipV="1">
                <a:off x="822" y="2876"/>
                <a:ext cx="109" cy="71"/>
              </a:xfrm>
              <a:prstGeom prst="straightConnector1">
                <a:avLst/>
              </a:prstGeom>
              <a:noFill/>
              <a:ln w="28575">
                <a:solidFill>
                  <a:schemeClr val="bg2"/>
                </a:solidFill>
                <a:round/>
                <a:headEnd/>
                <a:tailEnd type="triangle" w="med" len="med"/>
              </a:ln>
              <a:effectLst/>
            </p:spPr>
          </p:cxnSp>
          <p:cxnSp>
            <p:nvCxnSpPr>
              <p:cNvPr id="535667" name="AutoShape 115"/>
              <p:cNvCxnSpPr>
                <a:cxnSpLocks noChangeShapeType="1"/>
                <a:stCxn id="535664" idx="3"/>
                <a:endCxn id="535665" idx="1"/>
              </p:cNvCxnSpPr>
              <p:nvPr/>
            </p:nvCxnSpPr>
            <p:spPr bwMode="auto">
              <a:xfrm>
                <a:off x="1012" y="2849"/>
                <a:ext cx="78" cy="125"/>
              </a:xfrm>
              <a:prstGeom prst="straightConnector1">
                <a:avLst/>
              </a:prstGeom>
              <a:noFill/>
              <a:ln w="28575">
                <a:solidFill>
                  <a:schemeClr val="bg2"/>
                </a:solidFill>
                <a:round/>
                <a:headEnd/>
                <a:tailEnd type="triangle" w="med" len="med"/>
              </a:ln>
              <a:effectLst/>
            </p:spPr>
          </p:cxnSp>
        </p:grpSp>
        <p:grpSp>
          <p:nvGrpSpPr>
            <p:cNvPr id="8" name="Group 116"/>
            <p:cNvGrpSpPr>
              <a:grpSpLocks/>
            </p:cNvGrpSpPr>
            <p:nvPr/>
          </p:nvGrpSpPr>
          <p:grpSpPr bwMode="auto">
            <a:xfrm>
              <a:off x="1834" y="2972"/>
              <a:ext cx="743" cy="490"/>
              <a:chOff x="1891" y="2681"/>
              <a:chExt cx="612" cy="375"/>
            </a:xfrm>
          </p:grpSpPr>
          <p:cxnSp>
            <p:nvCxnSpPr>
              <p:cNvPr id="535669" name="AutoShape 117"/>
              <p:cNvCxnSpPr>
                <a:cxnSpLocks noChangeShapeType="1"/>
              </p:cNvCxnSpPr>
              <p:nvPr/>
            </p:nvCxnSpPr>
            <p:spPr bwMode="auto">
              <a:xfrm flipV="1">
                <a:off x="2324" y="2984"/>
                <a:ext cx="121" cy="4"/>
              </a:xfrm>
              <a:prstGeom prst="curvedConnector3">
                <a:avLst>
                  <a:gd name="adj1" fmla="val 50000"/>
                </a:avLst>
              </a:prstGeom>
              <a:noFill/>
              <a:ln w="9525">
                <a:solidFill>
                  <a:schemeClr val="bg2"/>
                </a:solidFill>
                <a:round/>
                <a:headEnd type="triangle" w="med" len="med"/>
                <a:tailEnd type="triangle" w="med" len="med"/>
              </a:ln>
              <a:effectLst/>
            </p:spPr>
          </p:cxnSp>
          <p:grpSp>
            <p:nvGrpSpPr>
              <p:cNvPr id="9" name="Group 118"/>
              <p:cNvGrpSpPr>
                <a:grpSpLocks/>
              </p:cNvGrpSpPr>
              <p:nvPr/>
            </p:nvGrpSpPr>
            <p:grpSpPr bwMode="auto">
              <a:xfrm>
                <a:off x="1891" y="2681"/>
                <a:ext cx="612" cy="375"/>
                <a:chOff x="676" y="616"/>
                <a:chExt cx="672" cy="568"/>
              </a:xfrm>
            </p:grpSpPr>
            <p:sp>
              <p:nvSpPr>
                <p:cNvPr id="535671" name="Rectangle 119"/>
                <p:cNvSpPr>
                  <a:spLocks noChangeArrowheads="1"/>
                </p:cNvSpPr>
                <p:nvPr/>
              </p:nvSpPr>
              <p:spPr bwMode="auto">
                <a:xfrm>
                  <a:off x="744" y="648"/>
                  <a:ext cx="544" cy="536"/>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72" name="Line 120"/>
                <p:cNvSpPr>
                  <a:spLocks noChangeShapeType="1"/>
                </p:cNvSpPr>
                <p:nvPr/>
              </p:nvSpPr>
              <p:spPr bwMode="auto">
                <a:xfrm>
                  <a:off x="744" y="768"/>
                  <a:ext cx="544" cy="0"/>
                </a:xfrm>
                <a:prstGeom prst="line">
                  <a:avLst/>
                </a:prstGeom>
                <a:noFill/>
                <a:ln w="28575">
                  <a:solidFill>
                    <a:schemeClr val="bg2"/>
                  </a:solidFill>
                  <a:round/>
                  <a:headEnd/>
                  <a:tailEnd/>
                </a:ln>
                <a:effectLst/>
              </p:spPr>
              <p:txBody>
                <a:bodyPr wrap="none" anchor="ctr"/>
                <a:lstStyle/>
                <a:p>
                  <a:endParaRPr lang="en-US"/>
                </a:p>
              </p:txBody>
            </p:sp>
            <p:sp>
              <p:nvSpPr>
                <p:cNvPr id="535673" name="Rectangle 121"/>
                <p:cNvSpPr>
                  <a:spLocks noChangeArrowheads="1"/>
                </p:cNvSpPr>
                <p:nvPr/>
              </p:nvSpPr>
              <p:spPr bwMode="auto">
                <a:xfrm>
                  <a:off x="676" y="616"/>
                  <a:ext cx="672" cy="169"/>
                </a:xfrm>
                <a:prstGeom prst="rect">
                  <a:avLst/>
                </a:prstGeom>
                <a:solidFill>
                  <a:srgbClr val="CCECFF"/>
                </a:solidFill>
                <a:ln w="28575">
                  <a:solidFill>
                    <a:schemeClr val="bg2"/>
                  </a:solidFill>
                  <a:miter lim="800000"/>
                  <a:headEnd/>
                  <a:tailEnd/>
                </a:ln>
                <a:effectLst/>
              </p:spPr>
              <p:txBody>
                <a:bodyPr anchor="ctr">
                  <a:spAutoFit/>
                </a:bodyPr>
                <a:lstStyle/>
                <a:p>
                  <a:pPr algn="ctr" eaLnBrk="1" hangingPunct="1"/>
                  <a:r>
                    <a:rPr lang="en-GB" sz="900">
                      <a:solidFill>
                        <a:schemeClr val="tx1"/>
                      </a:solidFill>
                    </a:rPr>
                    <a:t>Site 2</a:t>
                  </a:r>
                  <a:endParaRPr lang="en-GB" sz="800">
                    <a:solidFill>
                      <a:schemeClr val="tx1"/>
                    </a:solidFill>
                  </a:endParaRPr>
                </a:p>
              </p:txBody>
            </p:sp>
          </p:grpSp>
          <p:sp>
            <p:nvSpPr>
              <p:cNvPr id="535674" name="Rectangle 122"/>
              <p:cNvSpPr>
                <a:spLocks noChangeArrowheads="1"/>
              </p:cNvSpPr>
              <p:nvPr/>
            </p:nvSpPr>
            <p:spPr bwMode="auto">
              <a:xfrm>
                <a:off x="1980" y="2877"/>
                <a:ext cx="76" cy="95"/>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75" name="Rectangle 123"/>
              <p:cNvSpPr>
                <a:spLocks noChangeArrowheads="1"/>
              </p:cNvSpPr>
              <p:nvPr/>
            </p:nvSpPr>
            <p:spPr bwMode="auto">
              <a:xfrm>
                <a:off x="2171" y="2808"/>
                <a:ext cx="75" cy="95"/>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76" name="Rectangle 124"/>
              <p:cNvSpPr>
                <a:spLocks noChangeArrowheads="1"/>
              </p:cNvSpPr>
              <p:nvPr/>
            </p:nvSpPr>
            <p:spPr bwMode="auto">
              <a:xfrm>
                <a:off x="2333" y="2929"/>
                <a:ext cx="75" cy="95"/>
              </a:xfrm>
              <a:prstGeom prst="rect">
                <a:avLst/>
              </a:prstGeom>
              <a:solidFill>
                <a:srgbClr val="CCECFF"/>
              </a:solidFill>
              <a:ln w="28575">
                <a:solidFill>
                  <a:schemeClr val="bg2"/>
                </a:solidFill>
                <a:miter lim="800000"/>
                <a:headEnd/>
                <a:tailEnd/>
              </a:ln>
              <a:effectLst/>
            </p:spPr>
            <p:txBody>
              <a:bodyPr wrap="none" anchor="ctr"/>
              <a:lstStyle/>
              <a:p>
                <a:endParaRPr lang="en-US"/>
              </a:p>
            </p:txBody>
          </p:sp>
          <p:cxnSp>
            <p:nvCxnSpPr>
              <p:cNvPr id="535677" name="AutoShape 125"/>
              <p:cNvCxnSpPr>
                <a:cxnSpLocks noChangeShapeType="1"/>
              </p:cNvCxnSpPr>
              <p:nvPr/>
            </p:nvCxnSpPr>
            <p:spPr bwMode="auto">
              <a:xfrm flipV="1">
                <a:off x="2074" y="2882"/>
                <a:ext cx="102" cy="68"/>
              </a:xfrm>
              <a:prstGeom prst="straightConnector1">
                <a:avLst/>
              </a:prstGeom>
              <a:noFill/>
              <a:ln w="28575">
                <a:solidFill>
                  <a:schemeClr val="bg2"/>
                </a:solidFill>
                <a:round/>
                <a:headEnd/>
                <a:tailEnd type="triangle" w="med" len="med"/>
              </a:ln>
              <a:effectLst/>
            </p:spPr>
          </p:cxnSp>
          <p:cxnSp>
            <p:nvCxnSpPr>
              <p:cNvPr id="535678" name="AutoShape 126"/>
              <p:cNvCxnSpPr>
                <a:cxnSpLocks noChangeShapeType="1"/>
                <a:stCxn id="535675" idx="3"/>
                <a:endCxn id="535676" idx="1"/>
              </p:cNvCxnSpPr>
              <p:nvPr/>
            </p:nvCxnSpPr>
            <p:spPr bwMode="auto">
              <a:xfrm>
                <a:off x="2253" y="2855"/>
                <a:ext cx="73" cy="122"/>
              </a:xfrm>
              <a:prstGeom prst="straightConnector1">
                <a:avLst/>
              </a:prstGeom>
              <a:noFill/>
              <a:ln w="28575">
                <a:solidFill>
                  <a:schemeClr val="bg2"/>
                </a:solidFill>
                <a:round/>
                <a:headEnd/>
                <a:tailEnd type="triangle" w="med" len="med"/>
              </a:ln>
              <a:effectLst/>
            </p:spPr>
          </p:cxnSp>
        </p:grpSp>
        <p:grpSp>
          <p:nvGrpSpPr>
            <p:cNvPr id="10" name="Group 127"/>
            <p:cNvGrpSpPr>
              <a:grpSpLocks/>
            </p:cNvGrpSpPr>
            <p:nvPr/>
          </p:nvGrpSpPr>
          <p:grpSpPr bwMode="auto">
            <a:xfrm>
              <a:off x="2979" y="2959"/>
              <a:ext cx="821" cy="503"/>
              <a:chOff x="3117" y="2676"/>
              <a:chExt cx="669" cy="380"/>
            </a:xfrm>
          </p:grpSpPr>
          <p:cxnSp>
            <p:nvCxnSpPr>
              <p:cNvPr id="535680" name="AutoShape 128"/>
              <p:cNvCxnSpPr>
                <a:cxnSpLocks noChangeShapeType="1"/>
              </p:cNvCxnSpPr>
              <p:nvPr/>
            </p:nvCxnSpPr>
            <p:spPr bwMode="auto">
              <a:xfrm flipV="1">
                <a:off x="3590" y="2983"/>
                <a:ext cx="133" cy="4"/>
              </a:xfrm>
              <a:prstGeom prst="curvedConnector3">
                <a:avLst>
                  <a:gd name="adj1" fmla="val 50000"/>
                </a:avLst>
              </a:prstGeom>
              <a:noFill/>
              <a:ln w="9525">
                <a:solidFill>
                  <a:schemeClr val="bg2"/>
                </a:solidFill>
                <a:round/>
                <a:headEnd type="triangle" w="med" len="med"/>
                <a:tailEnd type="triangle" w="med" len="med"/>
              </a:ln>
              <a:effectLst/>
            </p:spPr>
          </p:cxnSp>
          <p:grpSp>
            <p:nvGrpSpPr>
              <p:cNvPr id="11" name="Group 129"/>
              <p:cNvGrpSpPr>
                <a:grpSpLocks/>
              </p:cNvGrpSpPr>
              <p:nvPr/>
            </p:nvGrpSpPr>
            <p:grpSpPr bwMode="auto">
              <a:xfrm>
                <a:off x="3117" y="2676"/>
                <a:ext cx="669" cy="380"/>
                <a:chOff x="676" y="617"/>
                <a:chExt cx="672" cy="567"/>
              </a:xfrm>
            </p:grpSpPr>
            <p:sp>
              <p:nvSpPr>
                <p:cNvPr id="535682" name="Rectangle 130"/>
                <p:cNvSpPr>
                  <a:spLocks noChangeArrowheads="1"/>
                </p:cNvSpPr>
                <p:nvPr/>
              </p:nvSpPr>
              <p:spPr bwMode="auto">
                <a:xfrm>
                  <a:off x="744" y="648"/>
                  <a:ext cx="544" cy="536"/>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83" name="Line 131"/>
                <p:cNvSpPr>
                  <a:spLocks noChangeShapeType="1"/>
                </p:cNvSpPr>
                <p:nvPr/>
              </p:nvSpPr>
              <p:spPr bwMode="auto">
                <a:xfrm>
                  <a:off x="744" y="768"/>
                  <a:ext cx="544" cy="0"/>
                </a:xfrm>
                <a:prstGeom prst="line">
                  <a:avLst/>
                </a:prstGeom>
                <a:noFill/>
                <a:ln w="28575">
                  <a:solidFill>
                    <a:schemeClr val="bg2"/>
                  </a:solidFill>
                  <a:round/>
                  <a:headEnd/>
                  <a:tailEnd/>
                </a:ln>
                <a:effectLst/>
              </p:spPr>
              <p:txBody>
                <a:bodyPr wrap="none" anchor="ctr"/>
                <a:lstStyle/>
                <a:p>
                  <a:endParaRPr lang="en-US"/>
                </a:p>
              </p:txBody>
            </p:sp>
            <p:sp>
              <p:nvSpPr>
                <p:cNvPr id="535684" name="Rectangle 132"/>
                <p:cNvSpPr>
                  <a:spLocks noChangeArrowheads="1"/>
                </p:cNvSpPr>
                <p:nvPr/>
              </p:nvSpPr>
              <p:spPr bwMode="auto">
                <a:xfrm>
                  <a:off x="676" y="617"/>
                  <a:ext cx="672" cy="164"/>
                </a:xfrm>
                <a:prstGeom prst="rect">
                  <a:avLst/>
                </a:prstGeom>
                <a:solidFill>
                  <a:srgbClr val="CCECFF"/>
                </a:solidFill>
                <a:ln w="28575">
                  <a:solidFill>
                    <a:schemeClr val="bg2"/>
                  </a:solidFill>
                  <a:miter lim="800000"/>
                  <a:headEnd/>
                  <a:tailEnd/>
                </a:ln>
                <a:effectLst/>
              </p:spPr>
              <p:txBody>
                <a:bodyPr anchor="ctr">
                  <a:spAutoFit/>
                </a:bodyPr>
                <a:lstStyle/>
                <a:p>
                  <a:pPr algn="ctr" eaLnBrk="1" hangingPunct="1"/>
                  <a:r>
                    <a:rPr lang="en-GB" sz="900">
                      <a:solidFill>
                        <a:schemeClr val="tx1"/>
                      </a:solidFill>
                    </a:rPr>
                    <a:t>Site 3</a:t>
                  </a:r>
                  <a:endParaRPr lang="en-GB" sz="800">
                    <a:solidFill>
                      <a:schemeClr val="tx1"/>
                    </a:solidFill>
                  </a:endParaRPr>
                </a:p>
              </p:txBody>
            </p:sp>
          </p:grpSp>
          <p:sp>
            <p:nvSpPr>
              <p:cNvPr id="535685" name="Rectangle 133"/>
              <p:cNvSpPr>
                <a:spLocks noChangeArrowheads="1"/>
              </p:cNvSpPr>
              <p:nvPr/>
            </p:nvSpPr>
            <p:spPr bwMode="auto">
              <a:xfrm>
                <a:off x="3215" y="2874"/>
                <a:ext cx="82" cy="96"/>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86" name="Rectangle 134"/>
              <p:cNvSpPr>
                <a:spLocks noChangeArrowheads="1"/>
              </p:cNvSpPr>
              <p:nvPr/>
            </p:nvSpPr>
            <p:spPr bwMode="auto">
              <a:xfrm>
                <a:off x="3423" y="2804"/>
                <a:ext cx="82" cy="97"/>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87" name="Rectangle 135"/>
              <p:cNvSpPr>
                <a:spLocks noChangeArrowheads="1"/>
              </p:cNvSpPr>
              <p:nvPr/>
            </p:nvSpPr>
            <p:spPr bwMode="auto">
              <a:xfrm>
                <a:off x="3600" y="2927"/>
                <a:ext cx="82" cy="97"/>
              </a:xfrm>
              <a:prstGeom prst="rect">
                <a:avLst/>
              </a:prstGeom>
              <a:solidFill>
                <a:srgbClr val="CCECFF"/>
              </a:solidFill>
              <a:ln w="28575">
                <a:solidFill>
                  <a:schemeClr val="bg2"/>
                </a:solidFill>
                <a:miter lim="800000"/>
                <a:headEnd/>
                <a:tailEnd/>
              </a:ln>
              <a:effectLst/>
            </p:spPr>
            <p:txBody>
              <a:bodyPr wrap="none" anchor="ctr"/>
              <a:lstStyle/>
              <a:p>
                <a:endParaRPr lang="en-US"/>
              </a:p>
            </p:txBody>
          </p:sp>
          <p:cxnSp>
            <p:nvCxnSpPr>
              <p:cNvPr id="535688" name="AutoShape 136"/>
              <p:cNvCxnSpPr>
                <a:cxnSpLocks noChangeShapeType="1"/>
              </p:cNvCxnSpPr>
              <p:nvPr/>
            </p:nvCxnSpPr>
            <p:spPr bwMode="auto">
              <a:xfrm flipV="1">
                <a:off x="3317" y="2879"/>
                <a:ext cx="112" cy="70"/>
              </a:xfrm>
              <a:prstGeom prst="straightConnector1">
                <a:avLst/>
              </a:prstGeom>
              <a:noFill/>
              <a:ln w="28575">
                <a:solidFill>
                  <a:schemeClr val="bg2"/>
                </a:solidFill>
                <a:round/>
                <a:headEnd/>
                <a:tailEnd type="triangle" w="med" len="med"/>
              </a:ln>
              <a:effectLst/>
            </p:spPr>
          </p:cxnSp>
          <p:cxnSp>
            <p:nvCxnSpPr>
              <p:cNvPr id="535689" name="AutoShape 137"/>
              <p:cNvCxnSpPr>
                <a:cxnSpLocks noChangeShapeType="1"/>
                <a:stCxn id="535686" idx="3"/>
                <a:endCxn id="535687" idx="1"/>
              </p:cNvCxnSpPr>
              <p:nvPr/>
            </p:nvCxnSpPr>
            <p:spPr bwMode="auto">
              <a:xfrm>
                <a:off x="3512" y="2852"/>
                <a:ext cx="81" cy="124"/>
              </a:xfrm>
              <a:prstGeom prst="straightConnector1">
                <a:avLst/>
              </a:prstGeom>
              <a:noFill/>
              <a:ln w="28575">
                <a:solidFill>
                  <a:schemeClr val="bg2"/>
                </a:solidFill>
                <a:round/>
                <a:headEnd/>
                <a:tailEnd type="triangle" w="med" len="med"/>
              </a:ln>
              <a:effectLst/>
            </p:spPr>
          </p:cxnSp>
        </p:grpSp>
        <p:grpSp>
          <p:nvGrpSpPr>
            <p:cNvPr id="12" name="Group 138"/>
            <p:cNvGrpSpPr>
              <a:grpSpLocks/>
            </p:cNvGrpSpPr>
            <p:nvPr/>
          </p:nvGrpSpPr>
          <p:grpSpPr bwMode="auto">
            <a:xfrm>
              <a:off x="672" y="1550"/>
              <a:ext cx="859" cy="558"/>
              <a:chOff x="1700" y="1469"/>
              <a:chExt cx="2372" cy="1822"/>
            </a:xfrm>
          </p:grpSpPr>
          <p:sp>
            <p:nvSpPr>
              <p:cNvPr id="535691" name="Rectangle 139"/>
              <p:cNvSpPr>
                <a:spLocks noChangeArrowheads="1"/>
              </p:cNvSpPr>
              <p:nvPr/>
            </p:nvSpPr>
            <p:spPr bwMode="auto">
              <a:xfrm>
                <a:off x="1800" y="1709"/>
                <a:ext cx="1990" cy="237"/>
              </a:xfrm>
              <a:prstGeom prst="rect">
                <a:avLst/>
              </a:prstGeom>
              <a:solidFill>
                <a:schemeClr val="bg1"/>
              </a:solidFill>
              <a:ln w="9525">
                <a:noFill/>
                <a:miter lim="800000"/>
                <a:headEnd/>
                <a:tailEnd/>
              </a:ln>
              <a:effectLst/>
            </p:spPr>
            <p:txBody>
              <a:bodyPr wrap="none" anchor="ctr"/>
              <a:lstStyle/>
              <a:p>
                <a:endParaRPr lang="en-US"/>
              </a:p>
            </p:txBody>
          </p:sp>
          <p:sp>
            <p:nvSpPr>
              <p:cNvPr id="535692" name="Rectangle 140"/>
              <p:cNvSpPr>
                <a:spLocks noChangeArrowheads="1"/>
              </p:cNvSpPr>
              <p:nvPr/>
            </p:nvSpPr>
            <p:spPr bwMode="auto">
              <a:xfrm>
                <a:off x="1718" y="1855"/>
                <a:ext cx="1918" cy="100"/>
              </a:xfrm>
              <a:prstGeom prst="rect">
                <a:avLst/>
              </a:prstGeom>
              <a:solidFill>
                <a:schemeClr val="bg1"/>
              </a:solidFill>
              <a:ln w="9525">
                <a:noFill/>
                <a:miter lim="800000"/>
                <a:headEnd/>
                <a:tailEnd/>
              </a:ln>
              <a:effectLst/>
            </p:spPr>
            <p:txBody>
              <a:bodyPr wrap="none" anchor="ctr"/>
              <a:lstStyle/>
              <a:p>
                <a:endParaRPr lang="en-US"/>
              </a:p>
            </p:txBody>
          </p:sp>
          <p:sp>
            <p:nvSpPr>
              <p:cNvPr id="535693" name="AutoShape 141"/>
              <p:cNvSpPr>
                <a:spLocks noChangeArrowheads="1"/>
              </p:cNvSpPr>
              <p:nvPr/>
            </p:nvSpPr>
            <p:spPr bwMode="auto">
              <a:xfrm flipH="1">
                <a:off x="2563" y="1473"/>
                <a:ext cx="746" cy="400"/>
              </a:xfrm>
              <a:prstGeom prst="rtTriangle">
                <a:avLst/>
              </a:prstGeom>
              <a:solidFill>
                <a:schemeClr val="bg1"/>
              </a:solidFill>
              <a:ln w="38100">
                <a:solidFill>
                  <a:schemeClr val="tx1"/>
                </a:solidFill>
                <a:miter lim="800000"/>
                <a:headEnd/>
                <a:tailEnd/>
              </a:ln>
              <a:effectLst/>
            </p:spPr>
            <p:txBody>
              <a:bodyPr wrap="none" anchor="ctr"/>
              <a:lstStyle/>
              <a:p>
                <a:endParaRPr lang="en-US"/>
              </a:p>
            </p:txBody>
          </p:sp>
          <p:sp>
            <p:nvSpPr>
              <p:cNvPr id="535694" name="AutoShape 142"/>
              <p:cNvSpPr>
                <a:spLocks noChangeArrowheads="1"/>
              </p:cNvSpPr>
              <p:nvPr/>
            </p:nvSpPr>
            <p:spPr bwMode="auto">
              <a:xfrm flipH="1">
                <a:off x="1814" y="1469"/>
                <a:ext cx="746" cy="400"/>
              </a:xfrm>
              <a:prstGeom prst="rtTriangle">
                <a:avLst/>
              </a:prstGeom>
              <a:solidFill>
                <a:schemeClr val="bg1"/>
              </a:solidFill>
              <a:ln w="38100">
                <a:solidFill>
                  <a:schemeClr val="tx1"/>
                </a:solidFill>
                <a:miter lim="800000"/>
                <a:headEnd/>
                <a:tailEnd/>
              </a:ln>
              <a:effectLst/>
            </p:spPr>
            <p:txBody>
              <a:bodyPr wrap="none" anchor="ctr"/>
              <a:lstStyle/>
              <a:p>
                <a:endParaRPr lang="en-US"/>
              </a:p>
            </p:txBody>
          </p:sp>
          <p:sp>
            <p:nvSpPr>
              <p:cNvPr id="535695" name="AutoShape 143"/>
              <p:cNvSpPr>
                <a:spLocks noChangeArrowheads="1"/>
              </p:cNvSpPr>
              <p:nvPr/>
            </p:nvSpPr>
            <p:spPr bwMode="auto">
              <a:xfrm flipH="1">
                <a:off x="3310" y="1473"/>
                <a:ext cx="746" cy="400"/>
              </a:xfrm>
              <a:prstGeom prst="rtTriangle">
                <a:avLst/>
              </a:prstGeom>
              <a:solidFill>
                <a:schemeClr val="bg1"/>
              </a:solidFill>
              <a:ln w="38100">
                <a:solidFill>
                  <a:schemeClr val="tx1"/>
                </a:solidFill>
                <a:miter lim="800000"/>
                <a:headEnd/>
                <a:tailEnd/>
              </a:ln>
              <a:effectLst/>
            </p:spPr>
            <p:txBody>
              <a:bodyPr wrap="none" anchor="ctr"/>
              <a:lstStyle/>
              <a:p>
                <a:endParaRPr lang="en-US"/>
              </a:p>
            </p:txBody>
          </p:sp>
          <p:sp>
            <p:nvSpPr>
              <p:cNvPr id="535696" name="Rectangle 144"/>
              <p:cNvSpPr>
                <a:spLocks noChangeArrowheads="1"/>
              </p:cNvSpPr>
              <p:nvPr/>
            </p:nvSpPr>
            <p:spPr bwMode="auto">
              <a:xfrm>
                <a:off x="1700" y="1855"/>
                <a:ext cx="2372" cy="47"/>
              </a:xfrm>
              <a:prstGeom prst="rect">
                <a:avLst/>
              </a:prstGeom>
              <a:solidFill>
                <a:schemeClr val="bg1"/>
              </a:solidFill>
              <a:ln w="9525">
                <a:noFill/>
                <a:miter lim="800000"/>
                <a:headEnd/>
                <a:tailEnd/>
              </a:ln>
              <a:effectLst/>
            </p:spPr>
            <p:txBody>
              <a:bodyPr wrap="none" anchor="ctr"/>
              <a:lstStyle/>
              <a:p>
                <a:endParaRPr lang="en-US"/>
              </a:p>
            </p:txBody>
          </p:sp>
          <p:sp>
            <p:nvSpPr>
              <p:cNvPr id="535697" name="Line 145"/>
              <p:cNvSpPr>
                <a:spLocks noChangeShapeType="1"/>
              </p:cNvSpPr>
              <p:nvPr/>
            </p:nvSpPr>
            <p:spPr bwMode="auto">
              <a:xfrm>
                <a:off x="1863" y="1846"/>
                <a:ext cx="0" cy="1445"/>
              </a:xfrm>
              <a:prstGeom prst="line">
                <a:avLst/>
              </a:prstGeom>
              <a:noFill/>
              <a:ln w="38100">
                <a:solidFill>
                  <a:schemeClr val="tx1"/>
                </a:solidFill>
                <a:round/>
                <a:headEnd/>
                <a:tailEnd/>
              </a:ln>
              <a:effectLst/>
            </p:spPr>
            <p:txBody>
              <a:bodyPr wrap="none" anchor="ctr"/>
              <a:lstStyle/>
              <a:p>
                <a:endParaRPr lang="en-US"/>
              </a:p>
            </p:txBody>
          </p:sp>
          <p:sp>
            <p:nvSpPr>
              <p:cNvPr id="535698" name="Line 146"/>
              <p:cNvSpPr>
                <a:spLocks noChangeShapeType="1"/>
              </p:cNvSpPr>
              <p:nvPr/>
            </p:nvSpPr>
            <p:spPr bwMode="auto">
              <a:xfrm>
                <a:off x="1863" y="3282"/>
                <a:ext cx="2191" cy="0"/>
              </a:xfrm>
              <a:prstGeom prst="line">
                <a:avLst/>
              </a:prstGeom>
              <a:noFill/>
              <a:ln w="38100">
                <a:solidFill>
                  <a:schemeClr val="tx1"/>
                </a:solidFill>
                <a:round/>
                <a:headEnd/>
                <a:tailEnd/>
              </a:ln>
              <a:effectLst/>
            </p:spPr>
            <p:txBody>
              <a:bodyPr wrap="none" anchor="ctr"/>
              <a:lstStyle/>
              <a:p>
                <a:endParaRPr lang="en-US"/>
              </a:p>
            </p:txBody>
          </p:sp>
          <p:sp>
            <p:nvSpPr>
              <p:cNvPr id="535699" name="Line 147"/>
              <p:cNvSpPr>
                <a:spLocks noChangeShapeType="1"/>
              </p:cNvSpPr>
              <p:nvPr/>
            </p:nvSpPr>
            <p:spPr bwMode="auto">
              <a:xfrm>
                <a:off x="4050" y="1842"/>
                <a:ext cx="0" cy="1445"/>
              </a:xfrm>
              <a:prstGeom prst="line">
                <a:avLst/>
              </a:prstGeom>
              <a:noFill/>
              <a:ln w="38100">
                <a:solidFill>
                  <a:schemeClr val="tx1"/>
                </a:solidFill>
                <a:round/>
                <a:headEnd/>
                <a:tailEnd/>
              </a:ln>
              <a:effectLst/>
            </p:spPr>
            <p:txBody>
              <a:bodyPr wrap="none" anchor="ctr"/>
              <a:lstStyle/>
              <a:p>
                <a:endParaRPr lang="en-US"/>
              </a:p>
            </p:txBody>
          </p:sp>
        </p:grpSp>
        <p:grpSp>
          <p:nvGrpSpPr>
            <p:cNvPr id="13" name="Group 148"/>
            <p:cNvGrpSpPr>
              <a:grpSpLocks/>
            </p:cNvGrpSpPr>
            <p:nvPr/>
          </p:nvGrpSpPr>
          <p:grpSpPr bwMode="auto">
            <a:xfrm>
              <a:off x="2623" y="1397"/>
              <a:ext cx="977" cy="516"/>
              <a:chOff x="744" y="648"/>
              <a:chExt cx="912" cy="536"/>
            </a:xfrm>
          </p:grpSpPr>
          <p:sp>
            <p:nvSpPr>
              <p:cNvPr id="535701" name="Rectangle 149"/>
              <p:cNvSpPr>
                <a:spLocks noChangeArrowheads="1"/>
              </p:cNvSpPr>
              <p:nvPr/>
            </p:nvSpPr>
            <p:spPr bwMode="auto">
              <a:xfrm>
                <a:off x="744" y="648"/>
                <a:ext cx="544" cy="536"/>
              </a:xfrm>
              <a:prstGeom prst="rect">
                <a:avLst/>
              </a:prstGeom>
              <a:solidFill>
                <a:schemeClr val="bg1"/>
              </a:solidFill>
              <a:ln w="28575">
                <a:solidFill>
                  <a:schemeClr val="tx1"/>
                </a:solidFill>
                <a:miter lim="800000"/>
                <a:headEnd/>
                <a:tailEnd/>
              </a:ln>
              <a:effectLst/>
            </p:spPr>
            <p:txBody>
              <a:bodyPr wrap="none" anchor="ctr"/>
              <a:lstStyle/>
              <a:p>
                <a:endParaRPr lang="en-US"/>
              </a:p>
            </p:txBody>
          </p:sp>
          <p:sp>
            <p:nvSpPr>
              <p:cNvPr id="535702" name="Line 150"/>
              <p:cNvSpPr>
                <a:spLocks noChangeShapeType="1"/>
              </p:cNvSpPr>
              <p:nvPr/>
            </p:nvSpPr>
            <p:spPr bwMode="auto">
              <a:xfrm>
                <a:off x="744" y="768"/>
                <a:ext cx="544" cy="0"/>
              </a:xfrm>
              <a:prstGeom prst="line">
                <a:avLst/>
              </a:prstGeom>
              <a:noFill/>
              <a:ln w="28575">
                <a:solidFill>
                  <a:schemeClr val="tx1"/>
                </a:solidFill>
                <a:round/>
                <a:headEnd/>
                <a:tailEnd/>
              </a:ln>
              <a:effectLst/>
            </p:spPr>
            <p:txBody>
              <a:bodyPr wrap="none" anchor="ctr"/>
              <a:lstStyle/>
              <a:p>
                <a:endParaRPr lang="en-US"/>
              </a:p>
            </p:txBody>
          </p:sp>
          <p:sp>
            <p:nvSpPr>
              <p:cNvPr id="535703" name="Rectangle 151"/>
              <p:cNvSpPr>
                <a:spLocks noChangeArrowheads="1"/>
              </p:cNvSpPr>
              <p:nvPr/>
            </p:nvSpPr>
            <p:spPr bwMode="auto">
              <a:xfrm>
                <a:off x="744" y="736"/>
                <a:ext cx="912" cy="222"/>
              </a:xfrm>
              <a:prstGeom prst="rect">
                <a:avLst/>
              </a:prstGeom>
              <a:noFill/>
              <a:ln w="28575">
                <a:noFill/>
                <a:miter lim="800000"/>
                <a:headEnd/>
                <a:tailEnd/>
              </a:ln>
              <a:effectLst/>
            </p:spPr>
            <p:txBody>
              <a:bodyPr wrap="square" anchor="ctr">
                <a:spAutoFit/>
              </a:bodyPr>
              <a:lstStyle/>
              <a:p>
                <a:pPr eaLnBrk="1" hangingPunct="1"/>
                <a:r>
                  <a:rPr lang="en-GB" sz="1600" dirty="0">
                    <a:solidFill>
                      <a:schemeClr val="tx2"/>
                    </a:solidFill>
                  </a:rPr>
                  <a:t>Control</a:t>
                </a:r>
              </a:p>
            </p:txBody>
          </p:sp>
        </p:grpSp>
        <p:grpSp>
          <p:nvGrpSpPr>
            <p:cNvPr id="14" name="Group 152"/>
            <p:cNvGrpSpPr>
              <a:grpSpLocks/>
            </p:cNvGrpSpPr>
            <p:nvPr/>
          </p:nvGrpSpPr>
          <p:grpSpPr bwMode="auto">
            <a:xfrm>
              <a:off x="4356" y="1589"/>
              <a:ext cx="859" cy="557"/>
              <a:chOff x="1700" y="1469"/>
              <a:chExt cx="2372" cy="1822"/>
            </a:xfrm>
          </p:grpSpPr>
          <p:sp>
            <p:nvSpPr>
              <p:cNvPr id="535705" name="Rectangle 153"/>
              <p:cNvSpPr>
                <a:spLocks noChangeArrowheads="1"/>
              </p:cNvSpPr>
              <p:nvPr/>
            </p:nvSpPr>
            <p:spPr bwMode="auto">
              <a:xfrm>
                <a:off x="1800" y="1709"/>
                <a:ext cx="1990" cy="237"/>
              </a:xfrm>
              <a:prstGeom prst="rect">
                <a:avLst/>
              </a:prstGeom>
              <a:solidFill>
                <a:srgbClr val="FFFFFF"/>
              </a:solidFill>
              <a:ln w="9525">
                <a:noFill/>
                <a:miter lim="800000"/>
                <a:headEnd/>
                <a:tailEnd/>
              </a:ln>
              <a:effectLst/>
            </p:spPr>
            <p:txBody>
              <a:bodyPr wrap="none" anchor="ctr"/>
              <a:lstStyle/>
              <a:p>
                <a:endParaRPr lang="en-US"/>
              </a:p>
            </p:txBody>
          </p:sp>
          <p:sp>
            <p:nvSpPr>
              <p:cNvPr id="535706" name="Rectangle 154"/>
              <p:cNvSpPr>
                <a:spLocks noChangeArrowheads="1"/>
              </p:cNvSpPr>
              <p:nvPr/>
            </p:nvSpPr>
            <p:spPr bwMode="auto">
              <a:xfrm>
                <a:off x="1718" y="1855"/>
                <a:ext cx="1918" cy="100"/>
              </a:xfrm>
              <a:prstGeom prst="rect">
                <a:avLst/>
              </a:prstGeom>
              <a:solidFill>
                <a:srgbClr val="FFFFFF"/>
              </a:solidFill>
              <a:ln w="9525">
                <a:noFill/>
                <a:miter lim="800000"/>
                <a:headEnd/>
                <a:tailEnd/>
              </a:ln>
              <a:effectLst/>
            </p:spPr>
            <p:txBody>
              <a:bodyPr wrap="none" anchor="ctr"/>
              <a:lstStyle/>
              <a:p>
                <a:endParaRPr lang="en-US"/>
              </a:p>
            </p:txBody>
          </p:sp>
          <p:sp>
            <p:nvSpPr>
              <p:cNvPr id="535707" name="AutoShape 155"/>
              <p:cNvSpPr>
                <a:spLocks noChangeArrowheads="1"/>
              </p:cNvSpPr>
              <p:nvPr/>
            </p:nvSpPr>
            <p:spPr bwMode="auto">
              <a:xfrm flipH="1">
                <a:off x="2563" y="1473"/>
                <a:ext cx="746" cy="400"/>
              </a:xfrm>
              <a:prstGeom prst="rtTriangle">
                <a:avLst/>
              </a:prstGeom>
              <a:solidFill>
                <a:srgbClr val="FFFFFF"/>
              </a:solidFill>
              <a:ln w="38100">
                <a:solidFill>
                  <a:schemeClr val="tx1"/>
                </a:solidFill>
                <a:miter lim="800000"/>
                <a:headEnd/>
                <a:tailEnd/>
              </a:ln>
              <a:effectLst/>
            </p:spPr>
            <p:txBody>
              <a:bodyPr wrap="none" anchor="ctr"/>
              <a:lstStyle/>
              <a:p>
                <a:endParaRPr lang="en-US"/>
              </a:p>
            </p:txBody>
          </p:sp>
          <p:sp>
            <p:nvSpPr>
              <p:cNvPr id="535708" name="AutoShape 156"/>
              <p:cNvSpPr>
                <a:spLocks noChangeArrowheads="1"/>
              </p:cNvSpPr>
              <p:nvPr/>
            </p:nvSpPr>
            <p:spPr bwMode="auto">
              <a:xfrm flipH="1">
                <a:off x="1814" y="1469"/>
                <a:ext cx="746" cy="400"/>
              </a:xfrm>
              <a:prstGeom prst="rtTriangle">
                <a:avLst/>
              </a:prstGeom>
              <a:solidFill>
                <a:srgbClr val="FFFFFF"/>
              </a:solidFill>
              <a:ln w="38100">
                <a:solidFill>
                  <a:schemeClr val="tx1"/>
                </a:solidFill>
                <a:miter lim="800000"/>
                <a:headEnd/>
                <a:tailEnd/>
              </a:ln>
              <a:effectLst/>
            </p:spPr>
            <p:txBody>
              <a:bodyPr wrap="none" anchor="ctr"/>
              <a:lstStyle/>
              <a:p>
                <a:endParaRPr lang="en-US"/>
              </a:p>
            </p:txBody>
          </p:sp>
          <p:sp>
            <p:nvSpPr>
              <p:cNvPr id="535709" name="AutoShape 157"/>
              <p:cNvSpPr>
                <a:spLocks noChangeArrowheads="1"/>
              </p:cNvSpPr>
              <p:nvPr/>
            </p:nvSpPr>
            <p:spPr bwMode="auto">
              <a:xfrm flipH="1">
                <a:off x="3310" y="1473"/>
                <a:ext cx="746" cy="400"/>
              </a:xfrm>
              <a:prstGeom prst="rtTriangle">
                <a:avLst/>
              </a:prstGeom>
              <a:solidFill>
                <a:srgbClr val="FFFFFF"/>
              </a:solidFill>
              <a:ln w="38100">
                <a:solidFill>
                  <a:schemeClr val="tx1"/>
                </a:solidFill>
                <a:miter lim="800000"/>
                <a:headEnd/>
                <a:tailEnd/>
              </a:ln>
              <a:effectLst/>
            </p:spPr>
            <p:txBody>
              <a:bodyPr wrap="none" anchor="ctr"/>
              <a:lstStyle/>
              <a:p>
                <a:endParaRPr lang="en-US"/>
              </a:p>
            </p:txBody>
          </p:sp>
          <p:sp>
            <p:nvSpPr>
              <p:cNvPr id="535710" name="Rectangle 158"/>
              <p:cNvSpPr>
                <a:spLocks noChangeArrowheads="1"/>
              </p:cNvSpPr>
              <p:nvPr/>
            </p:nvSpPr>
            <p:spPr bwMode="auto">
              <a:xfrm>
                <a:off x="1700" y="1855"/>
                <a:ext cx="2372" cy="47"/>
              </a:xfrm>
              <a:prstGeom prst="rect">
                <a:avLst/>
              </a:prstGeom>
              <a:solidFill>
                <a:srgbClr val="FFFFFF"/>
              </a:solidFill>
              <a:ln w="9525">
                <a:noFill/>
                <a:miter lim="800000"/>
                <a:headEnd/>
                <a:tailEnd/>
              </a:ln>
              <a:effectLst/>
            </p:spPr>
            <p:txBody>
              <a:bodyPr wrap="none" anchor="ctr"/>
              <a:lstStyle/>
              <a:p>
                <a:endParaRPr lang="en-US"/>
              </a:p>
            </p:txBody>
          </p:sp>
          <p:sp>
            <p:nvSpPr>
              <p:cNvPr id="535711" name="Line 159"/>
              <p:cNvSpPr>
                <a:spLocks noChangeShapeType="1"/>
              </p:cNvSpPr>
              <p:nvPr/>
            </p:nvSpPr>
            <p:spPr bwMode="auto">
              <a:xfrm>
                <a:off x="1863" y="1846"/>
                <a:ext cx="0" cy="1445"/>
              </a:xfrm>
              <a:prstGeom prst="line">
                <a:avLst/>
              </a:prstGeom>
              <a:noFill/>
              <a:ln w="38100">
                <a:solidFill>
                  <a:schemeClr val="tx1"/>
                </a:solidFill>
                <a:round/>
                <a:headEnd/>
                <a:tailEnd/>
              </a:ln>
              <a:effectLst/>
            </p:spPr>
            <p:txBody>
              <a:bodyPr wrap="none" anchor="ctr"/>
              <a:lstStyle/>
              <a:p>
                <a:endParaRPr lang="en-US"/>
              </a:p>
            </p:txBody>
          </p:sp>
          <p:sp>
            <p:nvSpPr>
              <p:cNvPr id="535712" name="Line 160"/>
              <p:cNvSpPr>
                <a:spLocks noChangeShapeType="1"/>
              </p:cNvSpPr>
              <p:nvPr/>
            </p:nvSpPr>
            <p:spPr bwMode="auto">
              <a:xfrm>
                <a:off x="1863" y="3282"/>
                <a:ext cx="2191" cy="0"/>
              </a:xfrm>
              <a:prstGeom prst="line">
                <a:avLst/>
              </a:prstGeom>
              <a:noFill/>
              <a:ln w="38100">
                <a:solidFill>
                  <a:schemeClr val="tx1"/>
                </a:solidFill>
                <a:round/>
                <a:headEnd/>
                <a:tailEnd/>
              </a:ln>
              <a:effectLst/>
            </p:spPr>
            <p:txBody>
              <a:bodyPr wrap="none" anchor="ctr"/>
              <a:lstStyle/>
              <a:p>
                <a:endParaRPr lang="en-US"/>
              </a:p>
            </p:txBody>
          </p:sp>
          <p:sp>
            <p:nvSpPr>
              <p:cNvPr id="535713" name="Line 161"/>
              <p:cNvSpPr>
                <a:spLocks noChangeShapeType="1"/>
              </p:cNvSpPr>
              <p:nvPr/>
            </p:nvSpPr>
            <p:spPr bwMode="auto">
              <a:xfrm>
                <a:off x="4050" y="1842"/>
                <a:ext cx="0" cy="1445"/>
              </a:xfrm>
              <a:prstGeom prst="line">
                <a:avLst/>
              </a:prstGeom>
              <a:noFill/>
              <a:ln w="38100">
                <a:solidFill>
                  <a:schemeClr val="tx1"/>
                </a:solidFill>
                <a:round/>
                <a:headEnd/>
                <a:tailEnd/>
              </a:ln>
              <a:effectLst/>
            </p:spPr>
            <p:txBody>
              <a:bodyPr wrap="none" anchor="ctr"/>
              <a:lstStyle/>
              <a:p>
                <a:endParaRPr lang="en-US"/>
              </a:p>
            </p:txBody>
          </p:sp>
        </p:grpSp>
        <p:cxnSp>
          <p:nvCxnSpPr>
            <p:cNvPr id="535714" name="AutoShape 162"/>
            <p:cNvCxnSpPr>
              <a:cxnSpLocks noChangeShapeType="1"/>
              <a:stCxn id="535665" idx="3"/>
              <a:endCxn id="535674" idx="1"/>
            </p:cNvCxnSpPr>
            <p:nvPr/>
          </p:nvCxnSpPr>
          <p:spPr bwMode="auto">
            <a:xfrm flipV="1">
              <a:off x="1450" y="3290"/>
              <a:ext cx="483" cy="71"/>
            </a:xfrm>
            <a:prstGeom prst="straightConnector1">
              <a:avLst/>
            </a:prstGeom>
            <a:noFill/>
            <a:ln w="28575">
              <a:solidFill>
                <a:schemeClr val="bg2"/>
              </a:solidFill>
              <a:round/>
              <a:headEnd/>
              <a:tailEnd type="triangle" w="med" len="med"/>
            </a:ln>
            <a:effectLst/>
          </p:spPr>
        </p:cxnSp>
        <p:cxnSp>
          <p:nvCxnSpPr>
            <p:cNvPr id="535715" name="AutoShape 163"/>
            <p:cNvCxnSpPr>
              <a:cxnSpLocks noChangeShapeType="1"/>
              <a:stCxn id="535676" idx="3"/>
              <a:endCxn id="535685" idx="1"/>
            </p:cNvCxnSpPr>
            <p:nvPr/>
          </p:nvCxnSpPr>
          <p:spPr bwMode="auto">
            <a:xfrm flipV="1">
              <a:off x="2471" y="3285"/>
              <a:ext cx="619" cy="73"/>
            </a:xfrm>
            <a:prstGeom prst="straightConnector1">
              <a:avLst/>
            </a:prstGeom>
            <a:noFill/>
            <a:ln w="28575">
              <a:solidFill>
                <a:schemeClr val="bg2"/>
              </a:solidFill>
              <a:round/>
              <a:headEnd/>
              <a:tailEnd type="triangle" w="med" len="med"/>
            </a:ln>
            <a:effectLst/>
          </p:spPr>
        </p:cxnSp>
        <p:cxnSp>
          <p:nvCxnSpPr>
            <p:cNvPr id="535716" name="AutoShape 164"/>
            <p:cNvCxnSpPr>
              <a:cxnSpLocks noChangeShapeType="1"/>
              <a:endCxn id="535663" idx="1"/>
            </p:cNvCxnSpPr>
            <p:nvPr/>
          </p:nvCxnSpPr>
          <p:spPr bwMode="auto">
            <a:xfrm flipH="1">
              <a:off x="895" y="1994"/>
              <a:ext cx="257" cy="1299"/>
            </a:xfrm>
            <a:prstGeom prst="straightConnector1">
              <a:avLst/>
            </a:prstGeom>
            <a:noFill/>
            <a:ln w="28575">
              <a:solidFill>
                <a:schemeClr val="bg2"/>
              </a:solidFill>
              <a:round/>
              <a:headEnd/>
              <a:tailEnd type="triangle" w="med" len="med"/>
            </a:ln>
            <a:effectLst/>
          </p:spPr>
        </p:cxnSp>
        <p:cxnSp>
          <p:nvCxnSpPr>
            <p:cNvPr id="535717" name="AutoShape 165"/>
            <p:cNvCxnSpPr>
              <a:cxnSpLocks noChangeShapeType="1"/>
              <a:stCxn id="535654" idx="1"/>
              <a:endCxn id="535701" idx="3"/>
            </p:cNvCxnSpPr>
            <p:nvPr/>
          </p:nvCxnSpPr>
          <p:spPr bwMode="auto">
            <a:xfrm flipH="1" flipV="1">
              <a:off x="3218" y="1658"/>
              <a:ext cx="1238" cy="331"/>
            </a:xfrm>
            <a:prstGeom prst="straightConnector1">
              <a:avLst/>
            </a:prstGeom>
            <a:noFill/>
            <a:ln w="28575">
              <a:solidFill>
                <a:schemeClr val="tx1"/>
              </a:solidFill>
              <a:round/>
              <a:headEnd/>
              <a:tailEnd type="triangle" w="med" len="med"/>
            </a:ln>
            <a:effectLst/>
          </p:spPr>
        </p:cxnSp>
        <p:cxnSp>
          <p:nvCxnSpPr>
            <p:cNvPr id="535718" name="AutoShape 166"/>
            <p:cNvCxnSpPr>
              <a:cxnSpLocks noChangeShapeType="1"/>
              <a:stCxn id="535701" idx="1"/>
            </p:cNvCxnSpPr>
            <p:nvPr/>
          </p:nvCxnSpPr>
          <p:spPr bwMode="auto">
            <a:xfrm flipH="1">
              <a:off x="1415" y="1658"/>
              <a:ext cx="1202" cy="237"/>
            </a:xfrm>
            <a:prstGeom prst="straightConnector1">
              <a:avLst/>
            </a:prstGeom>
            <a:noFill/>
            <a:ln w="28575">
              <a:solidFill>
                <a:schemeClr val="tx1"/>
              </a:solidFill>
              <a:round/>
              <a:headEnd/>
              <a:tailEnd type="triangle" w="med" len="med"/>
            </a:ln>
            <a:effectLst/>
          </p:spPr>
        </p:cxnSp>
        <p:grpSp>
          <p:nvGrpSpPr>
            <p:cNvPr id="15" name="Group 167"/>
            <p:cNvGrpSpPr>
              <a:grpSpLocks/>
            </p:cNvGrpSpPr>
            <p:nvPr/>
          </p:nvGrpSpPr>
          <p:grpSpPr bwMode="auto">
            <a:xfrm>
              <a:off x="4275" y="2970"/>
              <a:ext cx="758" cy="486"/>
              <a:chOff x="4402" y="2678"/>
              <a:chExt cx="619" cy="378"/>
            </a:xfrm>
          </p:grpSpPr>
          <p:cxnSp>
            <p:nvCxnSpPr>
              <p:cNvPr id="535720" name="AutoShape 168"/>
              <p:cNvCxnSpPr>
                <a:cxnSpLocks noChangeShapeType="1"/>
              </p:cNvCxnSpPr>
              <p:nvPr/>
            </p:nvCxnSpPr>
            <p:spPr bwMode="auto">
              <a:xfrm flipV="1">
                <a:off x="4840" y="2984"/>
                <a:ext cx="123" cy="4"/>
              </a:xfrm>
              <a:prstGeom prst="curvedConnector3">
                <a:avLst>
                  <a:gd name="adj1" fmla="val 50000"/>
                </a:avLst>
              </a:prstGeom>
              <a:noFill/>
              <a:ln w="9525">
                <a:solidFill>
                  <a:schemeClr val="bg2"/>
                </a:solidFill>
                <a:round/>
                <a:headEnd type="triangle" w="med" len="med"/>
                <a:tailEnd type="triangle" w="med" len="med"/>
              </a:ln>
              <a:effectLst/>
            </p:spPr>
          </p:cxnSp>
          <p:grpSp>
            <p:nvGrpSpPr>
              <p:cNvPr id="16" name="Group 169"/>
              <p:cNvGrpSpPr>
                <a:grpSpLocks/>
              </p:cNvGrpSpPr>
              <p:nvPr/>
            </p:nvGrpSpPr>
            <p:grpSpPr bwMode="auto">
              <a:xfrm>
                <a:off x="4402" y="2678"/>
                <a:ext cx="619" cy="378"/>
                <a:chOff x="676" y="610"/>
                <a:chExt cx="672" cy="574"/>
              </a:xfrm>
            </p:grpSpPr>
            <p:sp>
              <p:nvSpPr>
                <p:cNvPr id="535722" name="Rectangle 170"/>
                <p:cNvSpPr>
                  <a:spLocks noChangeArrowheads="1"/>
                </p:cNvSpPr>
                <p:nvPr/>
              </p:nvSpPr>
              <p:spPr bwMode="auto">
                <a:xfrm>
                  <a:off x="744" y="648"/>
                  <a:ext cx="544" cy="536"/>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723" name="Line 171"/>
                <p:cNvSpPr>
                  <a:spLocks noChangeShapeType="1"/>
                </p:cNvSpPr>
                <p:nvPr/>
              </p:nvSpPr>
              <p:spPr bwMode="auto">
                <a:xfrm>
                  <a:off x="744" y="768"/>
                  <a:ext cx="544" cy="0"/>
                </a:xfrm>
                <a:prstGeom prst="line">
                  <a:avLst/>
                </a:prstGeom>
                <a:noFill/>
                <a:ln w="28575">
                  <a:solidFill>
                    <a:schemeClr val="bg2"/>
                  </a:solidFill>
                  <a:round/>
                  <a:headEnd/>
                  <a:tailEnd/>
                </a:ln>
                <a:effectLst/>
              </p:spPr>
              <p:txBody>
                <a:bodyPr wrap="none" anchor="ctr"/>
                <a:lstStyle/>
                <a:p>
                  <a:endParaRPr lang="en-US"/>
                </a:p>
              </p:txBody>
            </p:sp>
            <p:sp>
              <p:nvSpPr>
                <p:cNvPr id="535724" name="Rectangle 172"/>
                <p:cNvSpPr>
                  <a:spLocks noChangeArrowheads="1"/>
                </p:cNvSpPr>
                <p:nvPr/>
              </p:nvSpPr>
              <p:spPr bwMode="auto">
                <a:xfrm>
                  <a:off x="676" y="610"/>
                  <a:ext cx="672" cy="172"/>
                </a:xfrm>
                <a:prstGeom prst="rect">
                  <a:avLst/>
                </a:prstGeom>
                <a:solidFill>
                  <a:srgbClr val="CCECFF"/>
                </a:solidFill>
                <a:ln w="28575">
                  <a:solidFill>
                    <a:schemeClr val="bg2"/>
                  </a:solidFill>
                  <a:miter lim="800000"/>
                  <a:headEnd/>
                  <a:tailEnd/>
                </a:ln>
                <a:effectLst/>
              </p:spPr>
              <p:txBody>
                <a:bodyPr anchor="ctr">
                  <a:spAutoFit/>
                </a:bodyPr>
                <a:lstStyle/>
                <a:p>
                  <a:pPr algn="ctr" eaLnBrk="1" hangingPunct="1"/>
                  <a:r>
                    <a:rPr lang="en-GB" sz="900" dirty="0">
                      <a:solidFill>
                        <a:schemeClr val="tx1"/>
                      </a:solidFill>
                    </a:rPr>
                    <a:t>Site </a:t>
                  </a:r>
                  <a:r>
                    <a:rPr lang="en-GB" sz="900" dirty="0" smtClean="0"/>
                    <a:t>4</a:t>
                  </a:r>
                  <a:endParaRPr lang="en-GB" sz="800" dirty="0">
                    <a:solidFill>
                      <a:schemeClr val="tx1"/>
                    </a:solidFill>
                  </a:endParaRPr>
                </a:p>
              </p:txBody>
            </p:sp>
          </p:grpSp>
          <p:sp>
            <p:nvSpPr>
              <p:cNvPr id="535725" name="Rectangle 173"/>
              <p:cNvSpPr>
                <a:spLocks noChangeArrowheads="1"/>
              </p:cNvSpPr>
              <p:nvPr/>
            </p:nvSpPr>
            <p:spPr bwMode="auto">
              <a:xfrm>
                <a:off x="4493" y="2877"/>
                <a:ext cx="75" cy="95"/>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726" name="Rectangle 174"/>
              <p:cNvSpPr>
                <a:spLocks noChangeArrowheads="1"/>
              </p:cNvSpPr>
              <p:nvPr/>
            </p:nvSpPr>
            <p:spPr bwMode="auto">
              <a:xfrm>
                <a:off x="4685" y="2808"/>
                <a:ext cx="76" cy="95"/>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727" name="Rectangle 175"/>
              <p:cNvSpPr>
                <a:spLocks noChangeArrowheads="1"/>
              </p:cNvSpPr>
              <p:nvPr/>
            </p:nvSpPr>
            <p:spPr bwMode="auto">
              <a:xfrm>
                <a:off x="4849" y="2929"/>
                <a:ext cx="76" cy="95"/>
              </a:xfrm>
              <a:prstGeom prst="rect">
                <a:avLst/>
              </a:prstGeom>
              <a:solidFill>
                <a:srgbClr val="CCECFF"/>
              </a:solidFill>
              <a:ln w="28575">
                <a:solidFill>
                  <a:schemeClr val="bg2"/>
                </a:solidFill>
                <a:miter lim="800000"/>
                <a:headEnd/>
                <a:tailEnd/>
              </a:ln>
              <a:effectLst/>
            </p:spPr>
            <p:txBody>
              <a:bodyPr wrap="none" anchor="ctr"/>
              <a:lstStyle/>
              <a:p>
                <a:endParaRPr lang="en-US"/>
              </a:p>
            </p:txBody>
          </p:sp>
          <p:cxnSp>
            <p:nvCxnSpPr>
              <p:cNvPr id="535728" name="AutoShape 176"/>
              <p:cNvCxnSpPr>
                <a:cxnSpLocks noChangeShapeType="1"/>
              </p:cNvCxnSpPr>
              <p:nvPr/>
            </p:nvCxnSpPr>
            <p:spPr bwMode="auto">
              <a:xfrm flipV="1">
                <a:off x="4587" y="2882"/>
                <a:ext cx="103" cy="69"/>
              </a:xfrm>
              <a:prstGeom prst="straightConnector1">
                <a:avLst/>
              </a:prstGeom>
              <a:noFill/>
              <a:ln w="28575">
                <a:solidFill>
                  <a:schemeClr val="bg2"/>
                </a:solidFill>
                <a:round/>
                <a:headEnd/>
                <a:tailEnd type="triangle" w="med" len="med"/>
              </a:ln>
              <a:effectLst/>
            </p:spPr>
          </p:cxnSp>
          <p:cxnSp>
            <p:nvCxnSpPr>
              <p:cNvPr id="535729" name="AutoShape 177"/>
              <p:cNvCxnSpPr>
                <a:cxnSpLocks noChangeShapeType="1"/>
                <a:stCxn id="535726" idx="3"/>
                <a:endCxn id="535727" idx="1"/>
              </p:cNvCxnSpPr>
              <p:nvPr/>
            </p:nvCxnSpPr>
            <p:spPr bwMode="auto">
              <a:xfrm>
                <a:off x="4768" y="2856"/>
                <a:ext cx="74" cy="121"/>
              </a:xfrm>
              <a:prstGeom prst="straightConnector1">
                <a:avLst/>
              </a:prstGeom>
              <a:noFill/>
              <a:ln w="28575">
                <a:solidFill>
                  <a:schemeClr val="bg2"/>
                </a:solidFill>
                <a:round/>
                <a:headEnd/>
                <a:tailEnd type="triangle" w="med" len="med"/>
              </a:ln>
              <a:effectLst/>
            </p:spPr>
          </p:cxnSp>
        </p:grpSp>
        <p:cxnSp>
          <p:nvCxnSpPr>
            <p:cNvPr id="535730" name="AutoShape 178"/>
            <p:cNvCxnSpPr>
              <a:cxnSpLocks noChangeShapeType="1"/>
            </p:cNvCxnSpPr>
            <p:nvPr/>
          </p:nvCxnSpPr>
          <p:spPr bwMode="auto">
            <a:xfrm flipV="1">
              <a:off x="3744" y="3264"/>
              <a:ext cx="619" cy="73"/>
            </a:xfrm>
            <a:prstGeom prst="straightConnector1">
              <a:avLst/>
            </a:prstGeom>
            <a:noFill/>
            <a:ln w="28575">
              <a:solidFill>
                <a:schemeClr val="bg2"/>
              </a:solidFill>
              <a:round/>
              <a:headEnd/>
              <a:tailEnd type="triangle" w="med" len="med"/>
            </a:ln>
            <a:effectLst/>
          </p:spPr>
        </p:cxnSp>
      </p:grpSp>
      <p:sp>
        <p:nvSpPr>
          <p:cNvPr id="535733" name="Rectangle 181"/>
          <p:cNvSpPr>
            <a:spLocks noChangeArrowheads="1"/>
          </p:cNvSpPr>
          <p:nvPr/>
        </p:nvSpPr>
        <p:spPr bwMode="auto">
          <a:xfrm>
            <a:off x="0" y="6211888"/>
            <a:ext cx="9144000" cy="188912"/>
          </a:xfrm>
          <a:prstGeom prst="rect">
            <a:avLst/>
          </a:prstGeom>
          <a:solidFill>
            <a:srgbClr val="CDC6B3"/>
          </a:solidFill>
          <a:ln w="9525">
            <a:noFill/>
            <a:miter lim="800000"/>
            <a:headEnd/>
            <a:tailEnd/>
          </a:ln>
          <a:effectLst/>
        </p:spPr>
        <p:txBody>
          <a:bodyPr wrap="none" anchor="ctr"/>
          <a:lstStyle/>
          <a:p>
            <a:endParaRPr lang="en-US"/>
          </a:p>
        </p:txBody>
      </p:sp>
      <p:sp>
        <p:nvSpPr>
          <p:cNvPr id="535736" name="Rectangle 184"/>
          <p:cNvSpPr>
            <a:spLocks noChangeArrowheads="1"/>
          </p:cNvSpPr>
          <p:nvPr/>
        </p:nvSpPr>
        <p:spPr bwMode="auto">
          <a:xfrm>
            <a:off x="-558800" y="2946400"/>
            <a:ext cx="8229600" cy="457200"/>
          </a:xfrm>
          <a:prstGeom prst="rect">
            <a:avLst/>
          </a:prstGeom>
          <a:noFill/>
          <a:ln w="12700">
            <a:noFill/>
            <a:miter lim="800000"/>
            <a:headEnd/>
            <a:tailEnd/>
          </a:ln>
          <a:effectLst/>
        </p:spPr>
        <p:txBody>
          <a:bodyPr lIns="92075" tIns="46038" rIns="92075" bIns="46038"/>
          <a:lstStyle/>
          <a:p>
            <a:pPr algn="l" eaLnBrk="1" hangingPunct="1">
              <a:spcBef>
                <a:spcPct val="20000"/>
              </a:spcBef>
            </a:pPr>
            <a:endParaRPr lang="en-GB" sz="2000" b="1" dirty="0">
              <a:solidFill>
                <a:schemeClr val="tx1"/>
              </a:solidFill>
            </a:endParaRPr>
          </a:p>
        </p:txBody>
      </p:sp>
      <p:sp>
        <p:nvSpPr>
          <p:cNvPr id="535737" name="Rectangle 185"/>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Value Stream Map</a:t>
            </a:r>
          </a:p>
        </p:txBody>
      </p:sp>
      <p:sp>
        <p:nvSpPr>
          <p:cNvPr id="535735" name="Rectangle 183"/>
          <p:cNvSpPr>
            <a:spLocks noChangeArrowheads="1"/>
          </p:cNvSpPr>
          <p:nvPr/>
        </p:nvSpPr>
        <p:spPr bwMode="hidden">
          <a:xfrm>
            <a:off x="0" y="990600"/>
            <a:ext cx="9144000" cy="762000"/>
          </a:xfrm>
          <a:prstGeom prst="rect">
            <a:avLst/>
          </a:prstGeom>
          <a:solidFill>
            <a:schemeClr val="accent2">
              <a:lumMod val="40000"/>
              <a:lumOff val="60000"/>
              <a:alpha val="10001"/>
            </a:schemeClr>
          </a:solidFill>
          <a:ln w="9525">
            <a:noFill/>
            <a:miter lim="800000"/>
            <a:headEnd/>
            <a:tailEnd/>
          </a:ln>
        </p:spPr>
        <p:txBody>
          <a:bodyPr/>
          <a:lstStyle/>
          <a:p>
            <a:r>
              <a:rPr lang="en-GB" sz="1700" b="1" dirty="0" smtClean="0"/>
              <a:t>Value </a:t>
            </a:r>
            <a:r>
              <a:rPr lang="en-US" sz="1700" b="1" dirty="0" smtClean="0"/>
              <a:t>S</a:t>
            </a:r>
            <a:r>
              <a:rPr lang="en-GB" sz="1700" b="1" dirty="0" err="1" smtClean="0"/>
              <a:t>tream</a:t>
            </a:r>
            <a:r>
              <a:rPr lang="en-GB" sz="1700" b="1" dirty="0" smtClean="0"/>
              <a:t> mapping is an exercise to identify VA, NVA and NVAN steps in a process using well defined symbols</a:t>
            </a:r>
          </a:p>
          <a:p>
            <a:pPr algn="l" eaLnBrk="1" hangingPunct="1"/>
            <a:endParaRPr lang="en-US" sz="1700" dirty="0">
              <a:solidFill>
                <a:schemeClr val="tx1"/>
              </a:solidFill>
              <a:latin typeface="Times New Roman" pitchFamily="18" charset="0"/>
            </a:endParaRPr>
          </a:p>
        </p:txBody>
      </p:sp>
      <p:pic>
        <p:nvPicPr>
          <p:cNvPr id="180"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5653"/>
                                        </p:tgtEl>
                                        <p:attrNameLst>
                                          <p:attrName>style.visibility</p:attrName>
                                        </p:attrNameLst>
                                      </p:cBhvr>
                                      <p:to>
                                        <p:strVal val="visible"/>
                                      </p:to>
                                    </p:set>
                                    <p:animEffect transition="in" filter="fade">
                                      <p:cBhvr>
                                        <p:cTn id="17" dur="1000"/>
                                        <p:tgtEl>
                                          <p:spTgt spid="53565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35654"/>
                                        </p:tgtEl>
                                        <p:attrNameLst>
                                          <p:attrName>style.visibility</p:attrName>
                                        </p:attrNameLst>
                                      </p:cBhvr>
                                      <p:to>
                                        <p:strVal val="visible"/>
                                      </p:to>
                                    </p:set>
                                    <p:animEffect transition="in" filter="fade">
                                      <p:cBhvr>
                                        <p:cTn id="24" dur="1000"/>
                                        <p:tgtEl>
                                          <p:spTgt spid="535654"/>
                                        </p:tgtEl>
                                      </p:cBhvr>
                                    </p:animEffect>
                                  </p:childTnLst>
                                </p:cTn>
                              </p:par>
                              <p:par>
                                <p:cTn id="25" presetID="10" presetClass="entr" presetSubtype="0" fill="hold" nodeType="withEffect">
                                  <p:stCondLst>
                                    <p:cond delay="0"/>
                                  </p:stCondLst>
                                  <p:childTnLst>
                                    <p:set>
                                      <p:cBhvr>
                                        <p:cTn id="26" dur="1" fill="hold">
                                          <p:stCondLst>
                                            <p:cond delay="0"/>
                                          </p:stCondLst>
                                        </p:cTn>
                                        <p:tgtEl>
                                          <p:spTgt spid="535655"/>
                                        </p:tgtEl>
                                        <p:attrNameLst>
                                          <p:attrName>style.visibility</p:attrName>
                                        </p:attrNameLst>
                                      </p:cBhvr>
                                      <p:to>
                                        <p:strVal val="visible"/>
                                      </p:to>
                                    </p:set>
                                    <p:animEffect transition="in" filter="fade">
                                      <p:cBhvr>
                                        <p:cTn id="27" dur="1000"/>
                                        <p:tgtEl>
                                          <p:spTgt spid="5356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1000"/>
                                        <p:tgtEl>
                                          <p:spTgt spid="535653"/>
                                        </p:tgtEl>
                                      </p:cBhvr>
                                    </p:animEffect>
                                    <p:set>
                                      <p:cBhvr>
                                        <p:cTn id="32" dur="1" fill="hold">
                                          <p:stCondLst>
                                            <p:cond delay="999"/>
                                          </p:stCondLst>
                                        </p:cTn>
                                        <p:tgtEl>
                                          <p:spTgt spid="5356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653" grpId="0"/>
      <p:bldP spid="535653" grpId="1"/>
      <p:bldP spid="53565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ChangeArrowheads="1"/>
          </p:cNvSpPr>
          <p:nvPr/>
        </p:nvSpPr>
        <p:spPr bwMode="auto">
          <a:xfrm>
            <a:off x="165100" y="266700"/>
            <a:ext cx="89789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Value Stream Map – Current </a:t>
            </a:r>
            <a:r>
              <a:rPr lang="en-US" sz="2800" b="1" dirty="0" smtClean="0">
                <a:solidFill>
                  <a:srgbClr val="000000"/>
                </a:solidFill>
              </a:rPr>
              <a:t>State Example</a:t>
            </a:r>
            <a:endParaRPr lang="en-US" sz="2800" b="1" dirty="0">
              <a:solidFill>
                <a:srgbClr val="000000"/>
              </a:solidFill>
            </a:endParaRPr>
          </a:p>
        </p:txBody>
      </p:sp>
      <p:pic>
        <p:nvPicPr>
          <p:cNvPr id="4" name="Picture 3"/>
          <p:cNvPicPr>
            <a:picLocks noChangeAspect="1" noChangeArrowheads="1"/>
          </p:cNvPicPr>
          <p:nvPr/>
        </p:nvPicPr>
        <p:blipFill>
          <a:blip r:embed="rId2"/>
          <a:srcRect/>
          <a:stretch>
            <a:fillRect/>
          </a:stretch>
        </p:blipFill>
        <p:spPr bwMode="auto">
          <a:xfrm>
            <a:off x="7174230" y="6502400"/>
            <a:ext cx="1969770" cy="304800"/>
          </a:xfrm>
          <a:prstGeom prst="rect">
            <a:avLst/>
          </a:prstGeom>
          <a:noFill/>
          <a:ln w="9525">
            <a:noFill/>
            <a:miter lim="800000"/>
            <a:headEnd/>
            <a:tailEnd/>
          </a:ln>
          <a:effectLst/>
        </p:spPr>
      </p:pic>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601" t="12637" r="14852"/>
          <a:stretch/>
        </p:blipFill>
        <p:spPr bwMode="auto">
          <a:xfrm>
            <a:off x="165100" y="876300"/>
            <a:ext cx="8731978" cy="53184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4" name="Rectangle 24"/>
          <p:cNvSpPr>
            <a:spLocks noChangeArrowheads="1"/>
          </p:cNvSpPr>
          <p:nvPr/>
        </p:nvSpPr>
        <p:spPr bwMode="auto">
          <a:xfrm>
            <a:off x="292100" y="2324100"/>
            <a:ext cx="7543800" cy="1981200"/>
          </a:xfrm>
          <a:prstGeom prst="rect">
            <a:avLst/>
          </a:prstGeom>
          <a:solidFill>
            <a:schemeClr val="bg1"/>
          </a:solidFill>
          <a:ln w="9525" algn="ctr">
            <a:solidFill>
              <a:schemeClr val="bg1"/>
            </a:solidFill>
            <a:miter lim="800000"/>
            <a:headEnd/>
            <a:tailEnd/>
          </a:ln>
          <a:effectLst/>
        </p:spPr>
        <p:txBody>
          <a:bodyPr wrap="none" anchor="ctr"/>
          <a:lstStyle/>
          <a:p>
            <a:pPr algn="l"/>
            <a:r>
              <a:rPr lang="en-US" sz="2000" dirty="0">
                <a:solidFill>
                  <a:schemeClr val="tx1"/>
                </a:solidFill>
              </a:rPr>
              <a:t>So, the morale of the story is:</a:t>
            </a:r>
          </a:p>
          <a:p>
            <a:pPr algn="l"/>
            <a:endParaRPr lang="en-US" sz="2000" dirty="0">
              <a:solidFill>
                <a:schemeClr val="tx1"/>
              </a:solidFill>
            </a:endParaRPr>
          </a:p>
          <a:p>
            <a:pPr algn="l"/>
            <a:r>
              <a:rPr lang="en-US" sz="2000" b="1" dirty="0">
                <a:solidFill>
                  <a:schemeClr val="tx1"/>
                </a:solidFill>
              </a:rPr>
              <a:t>Understand the logic and rationale behind every process </a:t>
            </a:r>
          </a:p>
          <a:p>
            <a:pPr algn="l"/>
            <a:r>
              <a:rPr lang="en-US" sz="2000" b="1" dirty="0">
                <a:solidFill>
                  <a:schemeClr val="tx1"/>
                </a:solidFill>
              </a:rPr>
              <a:t>step rather than just accepting it as it comes.</a:t>
            </a:r>
            <a:r>
              <a:rPr lang="en-US" sz="2000" dirty="0">
                <a:solidFill>
                  <a:schemeClr val="tx1"/>
                </a:solidFill>
              </a:rPr>
              <a:t> </a:t>
            </a:r>
          </a:p>
          <a:p>
            <a:pPr algn="l"/>
            <a:endParaRPr lang="en-US" sz="2000" dirty="0">
              <a:solidFill>
                <a:schemeClr val="tx1"/>
              </a:solidFill>
            </a:endParaRPr>
          </a:p>
        </p:txBody>
      </p:sp>
      <p:sp>
        <p:nvSpPr>
          <p:cNvPr id="256008" name="Rectangle 8"/>
          <p:cNvSpPr>
            <a:spLocks noGrp="1" noChangeArrowheads="1"/>
          </p:cNvSpPr>
          <p:nvPr>
            <p:ph type="title"/>
          </p:nvPr>
        </p:nvSpPr>
        <p:spPr bwMode="auto">
          <a:xfrm>
            <a:off x="165100" y="266700"/>
            <a:ext cx="7696200" cy="609600"/>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l"/>
            <a:r>
              <a:rPr lang="en-US" sz="2800" b="1" dirty="0">
                <a:solidFill>
                  <a:srgbClr val="000000"/>
                </a:solidFill>
                <a:latin typeface="Arial" charset="0"/>
              </a:rPr>
              <a:t>Leading With </a:t>
            </a:r>
            <a:r>
              <a:rPr lang="en-US" sz="2800" b="1" dirty="0" smtClean="0">
                <a:solidFill>
                  <a:srgbClr val="000000"/>
                </a:solidFill>
                <a:latin typeface="Arial" charset="0"/>
              </a:rPr>
              <a:t>LEAN</a:t>
            </a:r>
            <a:endParaRPr lang="en-US" sz="2800" b="1" dirty="0">
              <a:solidFill>
                <a:srgbClr val="000000"/>
              </a:solidFill>
              <a:latin typeface="Arial" charset="0"/>
            </a:endParaRPr>
          </a:p>
        </p:txBody>
      </p:sp>
      <p:sp>
        <p:nvSpPr>
          <p:cNvPr id="256009" name="Rectangle 9"/>
          <p:cNvSpPr>
            <a:spLocks noChangeArrowheads="1"/>
          </p:cNvSpPr>
          <p:nvPr/>
        </p:nvSpPr>
        <p:spPr bwMode="auto">
          <a:xfrm>
            <a:off x="520700" y="1066800"/>
            <a:ext cx="3568700" cy="381000"/>
          </a:xfrm>
          <a:prstGeom prst="rect">
            <a:avLst/>
          </a:prstGeom>
          <a:noFill/>
          <a:ln w="9525">
            <a:solidFill>
              <a:schemeClr val="bg2"/>
            </a:solidFill>
            <a:miter lim="800000"/>
            <a:headEnd/>
            <a:tailEnd/>
          </a:ln>
          <a:effectLst/>
        </p:spPr>
        <p:txBody>
          <a:bodyPr/>
          <a:lstStyle/>
          <a:p>
            <a:pPr marL="342900" indent="-342900" eaLnBrk="1" hangingPunct="1">
              <a:spcBef>
                <a:spcPct val="20000"/>
              </a:spcBef>
            </a:pPr>
            <a:r>
              <a:rPr lang="en-US" sz="2000" b="1" dirty="0">
                <a:solidFill>
                  <a:schemeClr val="tx1"/>
                </a:solidFill>
                <a:effectLst>
                  <a:outerShdw blurRad="38100" dist="38100" dir="2700000" algn="tl">
                    <a:srgbClr val="C0C0C0"/>
                  </a:outerShdw>
                </a:effectLst>
              </a:rPr>
              <a:t>THE CHICKEN STORY</a:t>
            </a:r>
            <a:endParaRPr lang="en-GB" sz="2000" b="1" dirty="0">
              <a:solidFill>
                <a:schemeClr val="tx1"/>
              </a:solidFill>
              <a:effectLst>
                <a:outerShdw blurRad="38100" dist="38100" dir="2700000" algn="tl">
                  <a:srgbClr val="C0C0C0"/>
                </a:outerShdw>
              </a:effectLst>
            </a:endParaRPr>
          </a:p>
        </p:txBody>
      </p:sp>
      <p:pic>
        <p:nvPicPr>
          <p:cNvPr id="256010" name="Picture 10" descr="hambone"/>
          <p:cNvPicPr>
            <a:picLocks noChangeAspect="1" noChangeArrowheads="1"/>
          </p:cNvPicPr>
          <p:nvPr/>
        </p:nvPicPr>
        <p:blipFill>
          <a:blip r:embed="rId2" cstate="email">
            <a:lum bright="22000" contrast="48000"/>
          </a:blip>
          <a:srcRect/>
          <a:stretch>
            <a:fillRect/>
          </a:stretch>
        </p:blipFill>
        <p:spPr bwMode="auto">
          <a:xfrm>
            <a:off x="152400" y="1066800"/>
            <a:ext cx="381000" cy="381000"/>
          </a:xfrm>
          <a:prstGeom prst="rect">
            <a:avLst/>
          </a:prstGeom>
          <a:solidFill>
            <a:srgbClr val="996600"/>
          </a:solidFill>
          <a:ln w="9525">
            <a:solidFill>
              <a:schemeClr val="bg2"/>
            </a:solidFill>
            <a:miter lim="800000"/>
            <a:headEnd/>
            <a:tailEnd/>
          </a:ln>
        </p:spPr>
      </p:pic>
      <p:pic>
        <p:nvPicPr>
          <p:cNvPr id="6"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extLst>
      <p:ext uri="{BB962C8B-B14F-4D97-AF65-F5344CB8AC3E}">
        <p14:creationId xmlns:p14="http://schemas.microsoft.com/office/powerpoint/2010/main" val="318583873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ChangeArrowheads="1"/>
          </p:cNvSpPr>
          <p:nvPr/>
        </p:nvSpPr>
        <p:spPr bwMode="auto">
          <a:xfrm>
            <a:off x="152400" y="266700"/>
            <a:ext cx="86868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Value Stream Map – Future State Example</a:t>
            </a:r>
          </a:p>
        </p:txBody>
      </p:sp>
      <p:sp>
        <p:nvSpPr>
          <p:cNvPr id="652291" name="Text Box 3"/>
          <p:cNvSpPr txBox="1">
            <a:spLocks noChangeArrowheads="1"/>
          </p:cNvSpPr>
          <p:nvPr/>
        </p:nvSpPr>
        <p:spPr bwMode="auto">
          <a:xfrm>
            <a:off x="1976438" y="404813"/>
            <a:ext cx="4716462" cy="412750"/>
          </a:xfrm>
          <a:prstGeom prst="rect">
            <a:avLst/>
          </a:prstGeom>
          <a:noFill/>
          <a:ln w="9525">
            <a:noFill/>
            <a:miter lim="800000"/>
            <a:headEnd/>
            <a:tailEnd/>
          </a:ln>
          <a:effectLst/>
        </p:spPr>
        <p:txBody>
          <a:bodyPr>
            <a:spAutoFit/>
          </a:bodyPr>
          <a:lstStyle/>
          <a:p>
            <a:pPr algn="l" eaLnBrk="1" hangingPunct="1"/>
            <a:endParaRPr lang="en-US" sz="2100" b="1" i="1">
              <a:solidFill>
                <a:srgbClr val="FF0066"/>
              </a:solidFill>
              <a:latin typeface="Monotype Corsiva" pitchFamily="66" charset="0"/>
            </a:endParaRPr>
          </a:p>
        </p:txBody>
      </p:sp>
      <p:pic>
        <p:nvPicPr>
          <p:cNvPr id="6" name="Picture 3"/>
          <p:cNvPicPr>
            <a:picLocks noChangeAspect="1" noChangeArrowheads="1"/>
          </p:cNvPicPr>
          <p:nvPr/>
        </p:nvPicPr>
        <p:blipFill>
          <a:blip r:embed="rId2"/>
          <a:srcRect/>
          <a:stretch>
            <a:fillRect/>
          </a:stretch>
        </p:blipFill>
        <p:spPr bwMode="auto">
          <a:xfrm>
            <a:off x="7174230" y="6502400"/>
            <a:ext cx="1969770" cy="304800"/>
          </a:xfrm>
          <a:prstGeom prst="rect">
            <a:avLst/>
          </a:prstGeom>
          <a:noFill/>
          <a:ln w="9525">
            <a:noFill/>
            <a:miter lim="800000"/>
            <a:headEnd/>
            <a:tailEnd/>
          </a:ln>
          <a:effectLst/>
        </p:spPr>
      </p:pic>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991" t="15399" r="14546" b="6250"/>
          <a:stretch/>
        </p:blipFill>
        <p:spPr bwMode="auto">
          <a:xfrm>
            <a:off x="0" y="923234"/>
            <a:ext cx="9037984" cy="54389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5" name="Rectangle 5"/>
          <p:cNvSpPr>
            <a:spLocks noChangeArrowheads="1"/>
          </p:cNvSpPr>
          <p:nvPr/>
        </p:nvSpPr>
        <p:spPr bwMode="auto">
          <a:xfrm>
            <a:off x="177800" y="228600"/>
            <a:ext cx="65024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Value Stream </a:t>
            </a:r>
            <a:r>
              <a:rPr lang="en-US" sz="2800" b="1" dirty="0" smtClean="0">
                <a:solidFill>
                  <a:srgbClr val="000000"/>
                </a:solidFill>
              </a:rPr>
              <a:t>Map</a:t>
            </a:r>
            <a:endParaRPr lang="en-US" sz="2800" b="1" dirty="0">
              <a:solidFill>
                <a:srgbClr val="000000"/>
              </a:solidFill>
            </a:endParaRPr>
          </a:p>
        </p:txBody>
      </p:sp>
      <p:pic>
        <p:nvPicPr>
          <p:cNvPr id="496893" name="Picture 253"/>
          <p:cNvPicPr>
            <a:picLocks noChangeAspect="1" noChangeArrowheads="1"/>
          </p:cNvPicPr>
          <p:nvPr/>
        </p:nvPicPr>
        <p:blipFill>
          <a:blip r:embed="rId4"/>
          <a:srcRect/>
          <a:stretch>
            <a:fillRect/>
          </a:stretch>
        </p:blipFill>
        <p:spPr bwMode="auto">
          <a:xfrm>
            <a:off x="0" y="990600"/>
            <a:ext cx="9144000" cy="3201988"/>
          </a:xfrm>
          <a:prstGeom prst="rect">
            <a:avLst/>
          </a:prstGeom>
          <a:noFill/>
          <a:ln w="9525" algn="ctr">
            <a:noFill/>
            <a:miter lim="800000"/>
            <a:headEnd/>
            <a:tailEnd/>
          </a:ln>
          <a:effectLst/>
        </p:spPr>
      </p:pic>
      <p:pic>
        <p:nvPicPr>
          <p:cNvPr id="496902" name="Picture 262" descr="DSC07908"/>
          <p:cNvPicPr>
            <a:picLocks noChangeAspect="1" noChangeArrowheads="1"/>
          </p:cNvPicPr>
          <p:nvPr/>
        </p:nvPicPr>
        <p:blipFill>
          <a:blip r:embed="rId5" cstate="email"/>
          <a:srcRect/>
          <a:stretch>
            <a:fillRect/>
          </a:stretch>
        </p:blipFill>
        <p:spPr bwMode="auto">
          <a:xfrm>
            <a:off x="5715000" y="2514600"/>
            <a:ext cx="3429000" cy="3813175"/>
          </a:xfrm>
          <a:prstGeom prst="rect">
            <a:avLst/>
          </a:prstGeom>
          <a:noFill/>
        </p:spPr>
      </p:pic>
      <p:sp>
        <p:nvSpPr>
          <p:cNvPr id="496903" name="Line 263"/>
          <p:cNvSpPr>
            <a:spLocks noChangeShapeType="1"/>
          </p:cNvSpPr>
          <p:nvPr/>
        </p:nvSpPr>
        <p:spPr bwMode="auto">
          <a:xfrm>
            <a:off x="2133600" y="2819400"/>
            <a:ext cx="3581400" cy="3505200"/>
          </a:xfrm>
          <a:prstGeom prst="line">
            <a:avLst/>
          </a:prstGeom>
          <a:noFill/>
          <a:ln w="9525">
            <a:solidFill>
              <a:srgbClr val="003399"/>
            </a:solidFill>
            <a:round/>
            <a:headEnd/>
            <a:tailEnd/>
          </a:ln>
          <a:effectLst/>
        </p:spPr>
        <p:txBody>
          <a:bodyPr wrap="none" anchor="ctr"/>
          <a:lstStyle/>
          <a:p>
            <a:endParaRPr lang="en-US"/>
          </a:p>
        </p:txBody>
      </p:sp>
      <p:sp>
        <p:nvSpPr>
          <p:cNvPr id="496904" name="Line 264"/>
          <p:cNvSpPr>
            <a:spLocks noChangeShapeType="1"/>
          </p:cNvSpPr>
          <p:nvPr/>
        </p:nvSpPr>
        <p:spPr bwMode="auto">
          <a:xfrm>
            <a:off x="2362200" y="2057400"/>
            <a:ext cx="3352800" cy="457200"/>
          </a:xfrm>
          <a:prstGeom prst="line">
            <a:avLst/>
          </a:prstGeom>
          <a:noFill/>
          <a:ln w="9525">
            <a:solidFill>
              <a:srgbClr val="003399"/>
            </a:solidFill>
            <a:round/>
            <a:headEnd/>
            <a:tailEnd/>
          </a:ln>
          <a:effectLst/>
        </p:spPr>
        <p:txBody>
          <a:bodyPr wrap="none" anchor="ctr"/>
          <a:lstStyle/>
          <a:p>
            <a:endParaRPr lang="en-US"/>
          </a:p>
        </p:txBody>
      </p:sp>
      <p:sp>
        <p:nvSpPr>
          <p:cNvPr id="496905" name="Oval 265"/>
          <p:cNvSpPr>
            <a:spLocks noChangeArrowheads="1"/>
          </p:cNvSpPr>
          <p:nvPr/>
        </p:nvSpPr>
        <p:spPr bwMode="auto">
          <a:xfrm>
            <a:off x="1143000" y="1524000"/>
            <a:ext cx="1219200" cy="1371600"/>
          </a:xfrm>
          <a:prstGeom prst="ellipse">
            <a:avLst/>
          </a:prstGeom>
          <a:solidFill>
            <a:srgbClr val="336699">
              <a:alpha val="39999"/>
            </a:srgbClr>
          </a:solidFill>
          <a:ln w="9525" algn="ctr">
            <a:solidFill>
              <a:schemeClr val="bg1"/>
            </a:solidFill>
            <a:round/>
            <a:headEnd/>
            <a:tailEnd/>
          </a:ln>
          <a:effectLst/>
        </p:spPr>
        <p:txBody>
          <a:bodyPr wrap="none" anchor="ctr"/>
          <a:lstStyle/>
          <a:p>
            <a:endParaRPr lang="en-US"/>
          </a:p>
        </p:txBody>
      </p:sp>
      <p:graphicFrame>
        <p:nvGraphicFramePr>
          <p:cNvPr id="496906" name="Object 266"/>
          <p:cNvGraphicFramePr>
            <a:graphicFrameLocks noChangeAspect="1"/>
          </p:cNvGraphicFramePr>
          <p:nvPr/>
        </p:nvGraphicFramePr>
        <p:xfrm>
          <a:off x="152400" y="3908425"/>
          <a:ext cx="3657600" cy="2081213"/>
        </p:xfrm>
        <a:graphic>
          <a:graphicData uri="http://schemas.openxmlformats.org/presentationml/2006/ole">
            <mc:AlternateContent xmlns:mc="http://schemas.openxmlformats.org/markup-compatibility/2006">
              <mc:Choice xmlns:v="urn:schemas-microsoft-com:vml" Requires="v">
                <p:oleObj spid="_x0000_s6375" name="Image" r:id="rId6" imgW="2184127" imgH="2082540" progId="">
                  <p:embed/>
                </p:oleObj>
              </mc:Choice>
              <mc:Fallback>
                <p:oleObj name="Image" r:id="rId6" imgW="2184127" imgH="2082540" progId="">
                  <p:embed/>
                  <p:pic>
                    <p:nvPicPr>
                      <p:cNvPr id="0"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 y="3908425"/>
                        <a:ext cx="3657600" cy="208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6907" name="Text Box 267"/>
          <p:cNvSpPr txBox="1">
            <a:spLocks noChangeArrowheads="1"/>
          </p:cNvSpPr>
          <p:nvPr/>
        </p:nvSpPr>
        <p:spPr bwMode="auto">
          <a:xfrm>
            <a:off x="1209675" y="4686300"/>
            <a:ext cx="2186817" cy="584775"/>
          </a:xfrm>
          <a:prstGeom prst="rect">
            <a:avLst/>
          </a:prstGeom>
          <a:noFill/>
          <a:ln w="9525">
            <a:noFill/>
            <a:miter lim="800000"/>
            <a:headEnd/>
            <a:tailEnd/>
          </a:ln>
          <a:effectLst/>
        </p:spPr>
        <p:txBody>
          <a:bodyPr wrap="none">
            <a:spAutoFit/>
          </a:bodyPr>
          <a:lstStyle/>
          <a:p>
            <a:pPr algn="ctr" eaLnBrk="1" hangingPunct="1"/>
            <a:r>
              <a:rPr lang="en-US" sz="1600" b="1" dirty="0">
                <a:solidFill>
                  <a:schemeClr val="tx1"/>
                </a:solidFill>
              </a:rPr>
              <a:t>Actual VSM done </a:t>
            </a:r>
            <a:endParaRPr lang="en-US" sz="1600" b="1" dirty="0" smtClean="0">
              <a:solidFill>
                <a:schemeClr val="tx1"/>
              </a:solidFill>
            </a:endParaRPr>
          </a:p>
          <a:p>
            <a:pPr algn="ctr" eaLnBrk="1" hangingPunct="1"/>
            <a:r>
              <a:rPr lang="en-US" sz="1600" b="1" dirty="0" smtClean="0"/>
              <a:t>In KPO</a:t>
            </a:r>
            <a:endParaRPr lang="en-US" sz="1600" b="1" dirty="0">
              <a:solidFill>
                <a:schemeClr val="tx1"/>
              </a:solidFill>
            </a:endParaRPr>
          </a:p>
        </p:txBody>
      </p:sp>
      <p:pic>
        <p:nvPicPr>
          <p:cNvPr id="10" name="Picture 3"/>
          <p:cNvPicPr>
            <a:picLocks noChangeAspect="1" noChangeArrowheads="1"/>
          </p:cNvPicPr>
          <p:nvPr/>
        </p:nvPicPr>
        <p:blipFill>
          <a:blip r:embed="rId8"/>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ChangeArrowheads="1"/>
          </p:cNvSpPr>
          <p:nvPr/>
        </p:nvSpPr>
        <p:spPr bwMode="auto">
          <a:xfrm>
            <a:off x="76200" y="863600"/>
            <a:ext cx="8445500" cy="4659313"/>
          </a:xfrm>
          <a:prstGeom prst="rect">
            <a:avLst/>
          </a:prstGeom>
          <a:noFill/>
          <a:ln w="9525">
            <a:noFill/>
            <a:miter lim="800000"/>
            <a:headEnd/>
            <a:tailEnd/>
          </a:ln>
          <a:effectLst/>
        </p:spPr>
        <p:txBody>
          <a:bodyPr/>
          <a:lstStyle/>
          <a:p>
            <a:pPr marL="914400" lvl="1" indent="-457200" algn="just">
              <a:spcAft>
                <a:spcPct val="25000"/>
              </a:spcAft>
              <a:buClr>
                <a:schemeClr val="tx1"/>
              </a:buClr>
              <a:buFontTx/>
              <a:buChar char="–"/>
            </a:pPr>
            <a:r>
              <a:rPr lang="en-US" sz="2000" dirty="0">
                <a:solidFill>
                  <a:schemeClr val="tx1"/>
                </a:solidFill>
              </a:rPr>
              <a:t>A method of </a:t>
            </a:r>
            <a:r>
              <a:rPr lang="en-US" sz="2000" b="1" dirty="0">
                <a:solidFill>
                  <a:schemeClr val="tx1"/>
                </a:solidFill>
              </a:rPr>
              <a:t>identifying</a:t>
            </a:r>
            <a:r>
              <a:rPr lang="en-US" sz="2000" dirty="0">
                <a:solidFill>
                  <a:schemeClr val="tx1"/>
                </a:solidFill>
              </a:rPr>
              <a:t> all potential causes that </a:t>
            </a:r>
            <a:r>
              <a:rPr lang="en-US" sz="2000" b="1" dirty="0">
                <a:solidFill>
                  <a:schemeClr val="tx1"/>
                </a:solidFill>
              </a:rPr>
              <a:t>may be</a:t>
            </a:r>
            <a:r>
              <a:rPr lang="en-US" sz="2000" dirty="0">
                <a:solidFill>
                  <a:schemeClr val="tx1"/>
                </a:solidFill>
              </a:rPr>
              <a:t> contributing to the problem (i.e. </a:t>
            </a:r>
            <a:r>
              <a:rPr lang="en-US" sz="2000" b="1" dirty="0">
                <a:solidFill>
                  <a:schemeClr val="tx1"/>
                </a:solidFill>
              </a:rPr>
              <a:t>effect</a:t>
            </a:r>
            <a:r>
              <a:rPr lang="en-US" sz="2000" dirty="0">
                <a:solidFill>
                  <a:schemeClr val="tx1"/>
                </a:solidFill>
              </a:rPr>
              <a:t>)</a:t>
            </a:r>
          </a:p>
          <a:p>
            <a:pPr marL="914400" lvl="1" indent="-457200" algn="just">
              <a:spcAft>
                <a:spcPct val="25000"/>
              </a:spcAft>
              <a:buClr>
                <a:schemeClr val="tx1"/>
              </a:buClr>
              <a:buFontTx/>
              <a:buChar char="–"/>
            </a:pPr>
            <a:r>
              <a:rPr lang="en-US" sz="2000" dirty="0">
                <a:solidFill>
                  <a:schemeClr val="tx1"/>
                </a:solidFill>
              </a:rPr>
              <a:t>A </a:t>
            </a:r>
            <a:r>
              <a:rPr lang="en-US" sz="2000" b="1" dirty="0">
                <a:solidFill>
                  <a:schemeClr val="tx1"/>
                </a:solidFill>
              </a:rPr>
              <a:t>cause and effect</a:t>
            </a:r>
            <a:r>
              <a:rPr lang="en-US" sz="2000" dirty="0">
                <a:solidFill>
                  <a:schemeClr val="tx1"/>
                </a:solidFill>
              </a:rPr>
              <a:t> diagram, also known as a </a:t>
            </a:r>
            <a:r>
              <a:rPr lang="en-US" sz="2000" b="1" dirty="0">
                <a:solidFill>
                  <a:schemeClr val="tx1"/>
                </a:solidFill>
              </a:rPr>
              <a:t>fishbone</a:t>
            </a:r>
            <a:r>
              <a:rPr lang="en-US" sz="2000" dirty="0">
                <a:solidFill>
                  <a:schemeClr val="tx1"/>
                </a:solidFill>
              </a:rPr>
              <a:t> or an </a:t>
            </a:r>
            <a:r>
              <a:rPr lang="en-US" sz="2000" b="1" dirty="0" err="1">
                <a:solidFill>
                  <a:schemeClr val="tx1"/>
                </a:solidFill>
              </a:rPr>
              <a:t>ishikawa</a:t>
            </a:r>
            <a:r>
              <a:rPr lang="en-US" sz="2000" dirty="0">
                <a:solidFill>
                  <a:schemeClr val="tx1"/>
                </a:solidFill>
              </a:rPr>
              <a:t> diagram, classifies all the causes into 6 preferred categories:</a:t>
            </a:r>
          </a:p>
          <a:p>
            <a:pPr marL="914400" lvl="1" indent="-457200" algn="just">
              <a:spcAft>
                <a:spcPct val="25000"/>
              </a:spcAft>
              <a:buClr>
                <a:schemeClr val="tx1"/>
              </a:buClr>
            </a:pPr>
            <a:endParaRPr lang="en-US" sz="1600" dirty="0">
              <a:solidFill>
                <a:schemeClr val="tx1"/>
              </a:solidFill>
            </a:endParaRPr>
          </a:p>
          <a:p>
            <a:pPr marL="1374775" lvl="2" indent="-457200" algn="just">
              <a:spcAft>
                <a:spcPct val="25000"/>
              </a:spcAft>
              <a:buClr>
                <a:schemeClr val="tx1"/>
              </a:buClr>
              <a:buFont typeface="Wingdings" pitchFamily="2" charset="2"/>
              <a:buAutoNum type="arabicPeriod"/>
            </a:pPr>
            <a:r>
              <a:rPr lang="en-US" sz="1800" b="1" dirty="0">
                <a:solidFill>
                  <a:schemeClr val="tx1"/>
                </a:solidFill>
              </a:rPr>
              <a:t>Machine</a:t>
            </a:r>
            <a:r>
              <a:rPr lang="en-US" sz="1800" dirty="0">
                <a:solidFill>
                  <a:schemeClr val="tx1"/>
                </a:solidFill>
              </a:rPr>
              <a:t> - groups root causes related to tools used </a:t>
            </a:r>
          </a:p>
          <a:p>
            <a:pPr marL="1374775" lvl="2" indent="-457200" algn="just">
              <a:spcAft>
                <a:spcPct val="25000"/>
              </a:spcAft>
              <a:buClr>
                <a:schemeClr val="tx1"/>
              </a:buClr>
              <a:buFont typeface="Wingdings" pitchFamily="2" charset="2"/>
              <a:buAutoNum type="arabicPeriod"/>
            </a:pPr>
            <a:r>
              <a:rPr lang="en-US" sz="1800" b="1" dirty="0">
                <a:solidFill>
                  <a:schemeClr val="tx1"/>
                </a:solidFill>
              </a:rPr>
              <a:t>Material</a:t>
            </a:r>
            <a:r>
              <a:rPr lang="en-US" sz="1800" dirty="0">
                <a:solidFill>
                  <a:schemeClr val="tx1"/>
                </a:solidFill>
              </a:rPr>
              <a:t> - groups root causes related to information and forms needed to execute the process</a:t>
            </a:r>
          </a:p>
          <a:p>
            <a:pPr marL="1374775" lvl="2" indent="-457200" algn="just">
              <a:spcAft>
                <a:spcPct val="25000"/>
              </a:spcAft>
              <a:buClr>
                <a:schemeClr val="tx1"/>
              </a:buClr>
              <a:buFont typeface="Wingdings" pitchFamily="2" charset="2"/>
              <a:buAutoNum type="arabicPeriod"/>
            </a:pPr>
            <a:r>
              <a:rPr lang="en-US" sz="1800" b="1" dirty="0">
                <a:solidFill>
                  <a:schemeClr val="tx1"/>
                </a:solidFill>
              </a:rPr>
              <a:t>Mother Nature</a:t>
            </a:r>
            <a:r>
              <a:rPr lang="en-US" sz="1800" dirty="0">
                <a:solidFill>
                  <a:schemeClr val="tx1"/>
                </a:solidFill>
              </a:rPr>
              <a:t> - groups root causes related to our work environment, market conditions, and regulatory issues</a:t>
            </a:r>
          </a:p>
          <a:p>
            <a:pPr marL="1374775" lvl="2" indent="-457200" algn="just">
              <a:spcAft>
                <a:spcPct val="25000"/>
              </a:spcAft>
              <a:buClr>
                <a:schemeClr val="tx1"/>
              </a:buClr>
              <a:buFont typeface="Wingdings" pitchFamily="2" charset="2"/>
              <a:buAutoNum type="arabicPeriod"/>
            </a:pPr>
            <a:r>
              <a:rPr lang="en-US" sz="1800" b="1" dirty="0">
                <a:solidFill>
                  <a:schemeClr val="tx1"/>
                </a:solidFill>
              </a:rPr>
              <a:t>Measure</a:t>
            </a:r>
            <a:r>
              <a:rPr lang="en-US" sz="1800" dirty="0">
                <a:solidFill>
                  <a:schemeClr val="tx1"/>
                </a:solidFill>
              </a:rPr>
              <a:t> - groups root causes related to the process measurement</a:t>
            </a:r>
          </a:p>
          <a:p>
            <a:pPr marL="1374775" lvl="2" indent="-457200" algn="just">
              <a:spcAft>
                <a:spcPct val="25000"/>
              </a:spcAft>
              <a:buClr>
                <a:schemeClr val="tx1"/>
              </a:buClr>
              <a:buFont typeface="Wingdings" pitchFamily="2" charset="2"/>
              <a:buAutoNum type="arabicPeriod"/>
            </a:pPr>
            <a:r>
              <a:rPr lang="en-US" sz="1800" b="1" dirty="0">
                <a:solidFill>
                  <a:schemeClr val="tx1"/>
                </a:solidFill>
              </a:rPr>
              <a:t>Method</a:t>
            </a:r>
            <a:r>
              <a:rPr lang="en-US" sz="1800" dirty="0">
                <a:solidFill>
                  <a:schemeClr val="tx1"/>
                </a:solidFill>
              </a:rPr>
              <a:t> - groups root causes related to procedures, hand-offs, input-output issues</a:t>
            </a:r>
          </a:p>
          <a:p>
            <a:pPr marL="1374775" lvl="2" indent="-457200" algn="just">
              <a:spcAft>
                <a:spcPct val="25000"/>
              </a:spcAft>
              <a:buClr>
                <a:schemeClr val="tx1"/>
              </a:buClr>
              <a:buFont typeface="Wingdings" pitchFamily="2" charset="2"/>
              <a:buAutoNum type="arabicPeriod"/>
            </a:pPr>
            <a:r>
              <a:rPr lang="en-US" sz="1800" b="1" dirty="0">
                <a:solidFill>
                  <a:schemeClr val="tx1"/>
                </a:solidFill>
              </a:rPr>
              <a:t>People</a:t>
            </a:r>
            <a:r>
              <a:rPr lang="en-US" sz="1800" dirty="0">
                <a:solidFill>
                  <a:schemeClr val="tx1"/>
                </a:solidFill>
              </a:rPr>
              <a:t> - groups root causes related to people and organizations</a:t>
            </a:r>
          </a:p>
        </p:txBody>
      </p:sp>
      <p:sp>
        <p:nvSpPr>
          <p:cNvPr id="322565" name="Rectangle 5"/>
          <p:cNvSpPr>
            <a:spLocks noChangeArrowheads="1"/>
          </p:cNvSpPr>
          <p:nvPr/>
        </p:nvSpPr>
        <p:spPr bwMode="auto">
          <a:xfrm>
            <a:off x="177800" y="2667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Cause &amp; Effect Diagram</a:t>
            </a:r>
          </a:p>
        </p:txBody>
      </p:sp>
      <p:pic>
        <p:nvPicPr>
          <p:cNvPr id="4"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97" name="Rectangle 41"/>
          <p:cNvSpPr>
            <a:spLocks noChangeArrowheads="1"/>
          </p:cNvSpPr>
          <p:nvPr/>
        </p:nvSpPr>
        <p:spPr bwMode="auto">
          <a:xfrm>
            <a:off x="177800" y="254000"/>
            <a:ext cx="86868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Cause &amp; Effect Diagram – An Example</a:t>
            </a:r>
          </a:p>
        </p:txBody>
      </p:sp>
      <p:pic>
        <p:nvPicPr>
          <p:cNvPr id="43"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
        <p:nvSpPr>
          <p:cNvPr id="2" name="AutoShape 5" descr="http://www.google.co.in/url?sa=i&amp;source=images&amp;cd=&amp;docid=q4pSvDExSCqBLM&amp;tbnid=ETzaKLyk-xSNpM:&amp;ved=0CAUQjBwwAA&amp;url=http%3A%2F%2Florien.ncl.ac.uk%2Fming%2Fspc%2Fcandeff.gif&amp;ei=8f0-UYfZEYnprQfVnIHQAg&amp;psig=AFQjCNGKuEZ0NH7imG1Si0hXMIMzPEoM5Q&amp;ust=1363169137331385"/>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7" descr="http://www.google.co.in/url?sa=i&amp;source=images&amp;cd=&amp;docid=q4pSvDExSCqBLM&amp;tbnid=ETzaKLyk-xSNpM:&amp;ved=0CAUQjBwwAA&amp;url=http%3A%2F%2Florien.ncl.ac.uk%2Fming%2Fspc%2Fcandeff.gif&amp;ei=8f0-UYfZEYnprQfVnIHQAg&amp;psig=AFQjCNGKuEZ0NH7imG1Si0hXMIMzPEoM5Q&amp;ust=1363169137331385"/>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4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699" y="1164175"/>
            <a:ext cx="8133903" cy="4953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52303" y="5821908"/>
            <a:ext cx="1777286" cy="307777"/>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chorCtr="0">
            <a:normAutofit/>
          </a:bodyPr>
          <a:lstStyle/>
          <a:p>
            <a:r>
              <a:rPr lang="en-US" sz="140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Mother Nature </a:t>
            </a:r>
            <a:endParaRPr lang="en-US" sz="1400"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26" name="Rectangle 10"/>
          <p:cNvSpPr>
            <a:spLocks noChangeArrowheads="1"/>
          </p:cNvSpPr>
          <p:nvPr/>
        </p:nvSpPr>
        <p:spPr bwMode="auto">
          <a:xfrm>
            <a:off x="0" y="1765300"/>
            <a:ext cx="9309100" cy="609600"/>
          </a:xfrm>
          <a:prstGeom prst="rect">
            <a:avLst/>
          </a:prstGeom>
          <a:noFill/>
          <a:ln w="9525">
            <a:noFill/>
            <a:miter lim="800000"/>
            <a:headEnd/>
            <a:tailEnd/>
          </a:ln>
        </p:spPr>
        <p:txBody>
          <a:bodyPr/>
          <a:lstStyle/>
          <a:p>
            <a:pPr marL="342900" indent="-342900" algn="l" eaLnBrk="1" hangingPunct="1">
              <a:spcBef>
                <a:spcPct val="20000"/>
              </a:spcBef>
            </a:pPr>
            <a:r>
              <a:rPr lang="en-US" sz="1600" b="1" dirty="0">
                <a:solidFill>
                  <a:schemeClr val="accent2">
                    <a:lumMod val="50000"/>
                  </a:schemeClr>
                </a:solidFill>
              </a:rPr>
              <a:t>Example of 5 Why technique:</a:t>
            </a:r>
          </a:p>
          <a:p>
            <a:pPr marL="342900" indent="-342900">
              <a:spcBef>
                <a:spcPct val="20000"/>
              </a:spcBef>
            </a:pPr>
            <a:r>
              <a:rPr lang="en-US" sz="1600" dirty="0">
                <a:solidFill>
                  <a:schemeClr val="tx1"/>
                </a:solidFill>
              </a:rPr>
              <a:t>Problem</a:t>
            </a:r>
            <a:r>
              <a:rPr lang="en-US" sz="1600" dirty="0" smtClean="0">
                <a:solidFill>
                  <a:schemeClr val="tx1"/>
                </a:solidFill>
              </a:rPr>
              <a:t>: </a:t>
            </a:r>
            <a:r>
              <a:rPr lang="en-US" sz="1600" dirty="0" smtClean="0"/>
              <a:t>The daily production review revealed that one of our input had failed to load last night</a:t>
            </a:r>
          </a:p>
          <a:p>
            <a:pPr marL="342900" indent="-342900">
              <a:spcBef>
                <a:spcPct val="20000"/>
              </a:spcBef>
            </a:pPr>
            <a:endParaRPr lang="en-US" sz="1800" b="1" dirty="0" smtClean="0">
              <a:solidFill>
                <a:schemeClr val="tx1"/>
              </a:solidFill>
            </a:endParaRPr>
          </a:p>
          <a:p>
            <a:pPr marL="342900" indent="-342900">
              <a:spcBef>
                <a:spcPct val="20000"/>
              </a:spcBef>
            </a:pPr>
            <a:endParaRPr lang="en-US" sz="1800" b="1"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b="1" dirty="0" smtClean="0">
              <a:solidFill>
                <a:schemeClr val="tx1"/>
              </a:solidFill>
            </a:endParaRPr>
          </a:p>
          <a:p>
            <a:pPr marL="342900" indent="-342900" algn="l" eaLnBrk="1" hangingPunct="1">
              <a:spcBef>
                <a:spcPct val="20000"/>
              </a:spcBef>
            </a:pPr>
            <a:endParaRPr lang="en-US" sz="1800" b="1" dirty="0">
              <a:solidFill>
                <a:schemeClr val="tx1"/>
              </a:solidFill>
            </a:endParaRPr>
          </a:p>
        </p:txBody>
      </p:sp>
      <p:sp>
        <p:nvSpPr>
          <p:cNvPr id="623624" name="Rectangle 8"/>
          <p:cNvSpPr>
            <a:spLocks noChangeArrowheads="1"/>
          </p:cNvSpPr>
          <p:nvPr/>
        </p:nvSpPr>
        <p:spPr bwMode="auto">
          <a:xfrm>
            <a:off x="4648200" y="2667000"/>
            <a:ext cx="4495800" cy="3048000"/>
          </a:xfrm>
          <a:prstGeom prst="rect">
            <a:avLst/>
          </a:prstGeom>
          <a:noFill/>
          <a:ln w="9525">
            <a:noFill/>
            <a:miter lim="800000"/>
            <a:headEnd/>
            <a:tailEnd/>
          </a:ln>
        </p:spPr>
        <p:txBody>
          <a:bodyPr/>
          <a:lstStyle/>
          <a:p>
            <a:pPr marL="342900" indent="-342900" algn="l" eaLnBrk="1" hangingPunct="1">
              <a:spcBef>
                <a:spcPct val="20000"/>
              </a:spcBef>
            </a:pPr>
            <a:endParaRPr lang="en-US" sz="1600">
              <a:solidFill>
                <a:schemeClr val="tx1"/>
              </a:solidFill>
            </a:endParaRPr>
          </a:p>
        </p:txBody>
      </p:sp>
      <p:sp>
        <p:nvSpPr>
          <p:cNvPr id="623621" name="Rectangle 5"/>
          <p:cNvSpPr>
            <a:spLocks noChangeArrowheads="1"/>
          </p:cNvSpPr>
          <p:nvPr/>
        </p:nvSpPr>
        <p:spPr bwMode="hidden">
          <a:xfrm>
            <a:off x="0" y="914400"/>
            <a:ext cx="9144000" cy="914400"/>
          </a:xfrm>
          <a:prstGeom prst="rect">
            <a:avLst/>
          </a:prstGeom>
          <a:solidFill>
            <a:schemeClr val="accent2">
              <a:lumMod val="75000"/>
              <a:alpha val="10001"/>
            </a:schemeClr>
          </a:solidFill>
          <a:ln w="9525">
            <a:noFill/>
            <a:miter lim="800000"/>
            <a:headEnd/>
            <a:tailEnd/>
          </a:ln>
        </p:spPr>
        <p:txBody>
          <a:bodyPr/>
          <a:lstStyle/>
          <a:p>
            <a:pPr algn="ctr"/>
            <a:r>
              <a:rPr lang="en-US" sz="2000" dirty="0" smtClean="0"/>
              <a:t>Refers to the practice of </a:t>
            </a:r>
            <a:r>
              <a:rPr lang="en-US" sz="2000" b="1" dirty="0" smtClean="0"/>
              <a:t>asking questions 5 times</a:t>
            </a:r>
            <a:r>
              <a:rPr lang="en-US" sz="2000" dirty="0" smtClean="0"/>
              <a:t>, why an event occurred to get to the root cause of the problem</a:t>
            </a:r>
          </a:p>
          <a:p>
            <a:pPr algn="ctr" eaLnBrk="1" hangingPunct="1"/>
            <a:endParaRPr lang="en-US" sz="2000" dirty="0">
              <a:solidFill>
                <a:schemeClr val="tx1"/>
              </a:solidFill>
              <a:latin typeface="Times New Roman" pitchFamily="18" charset="0"/>
            </a:endParaRPr>
          </a:p>
        </p:txBody>
      </p:sp>
      <p:sp>
        <p:nvSpPr>
          <p:cNvPr id="623622" name="Rectangle 6"/>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5 Whys</a:t>
            </a:r>
          </a:p>
        </p:txBody>
      </p:sp>
      <p:sp>
        <p:nvSpPr>
          <p:cNvPr id="623631" name="Oval 15"/>
          <p:cNvSpPr>
            <a:spLocks noChangeArrowheads="1"/>
          </p:cNvSpPr>
          <p:nvPr/>
        </p:nvSpPr>
        <p:spPr bwMode="auto">
          <a:xfrm>
            <a:off x="1879600" y="5930900"/>
            <a:ext cx="2844800" cy="469900"/>
          </a:xfrm>
          <a:prstGeom prst="ellipse">
            <a:avLst/>
          </a:prstGeom>
          <a:solidFill>
            <a:srgbClr val="FF0000">
              <a:alpha val="10001"/>
            </a:srgbClr>
          </a:solidFill>
          <a:ln w="9525" algn="ctr">
            <a:solidFill>
              <a:schemeClr val="bg1"/>
            </a:solidFill>
            <a:round/>
            <a:headEnd/>
            <a:tailEnd/>
          </a:ln>
          <a:effectLst/>
        </p:spPr>
        <p:txBody>
          <a:bodyPr wrap="none" anchor="ctr"/>
          <a:lstStyle/>
          <a:p>
            <a:endParaRPr lang="en-US"/>
          </a:p>
        </p:txBody>
      </p:sp>
      <p:sp>
        <p:nvSpPr>
          <p:cNvPr id="623630" name="AutoShape 14"/>
          <p:cNvSpPr>
            <a:spLocks noChangeArrowheads="1"/>
          </p:cNvSpPr>
          <p:nvPr/>
        </p:nvSpPr>
        <p:spPr bwMode="auto">
          <a:xfrm>
            <a:off x="5334000" y="6083300"/>
            <a:ext cx="1587500" cy="342900"/>
          </a:xfrm>
          <a:prstGeom prst="cloudCallout">
            <a:avLst>
              <a:gd name="adj1" fmla="val -109375"/>
              <a:gd name="adj2" fmla="val -10815"/>
            </a:avLst>
          </a:prstGeom>
          <a:solidFill>
            <a:schemeClr val="accent1">
              <a:alpha val="42000"/>
            </a:schemeClr>
          </a:solidFill>
          <a:ln w="9525">
            <a:solidFill>
              <a:schemeClr val="bg1"/>
            </a:solidFill>
            <a:round/>
            <a:headEnd/>
            <a:tailEnd/>
          </a:ln>
          <a:effectLst/>
        </p:spPr>
        <p:txBody>
          <a:bodyPr anchor="ctr"/>
          <a:lstStyle/>
          <a:p>
            <a:r>
              <a:rPr lang="en-US" sz="1200" b="1" dirty="0" smtClean="0">
                <a:solidFill>
                  <a:schemeClr val="tx1"/>
                </a:solidFill>
              </a:rPr>
              <a:t>    ROOT       </a:t>
            </a:r>
          </a:p>
          <a:p>
            <a:r>
              <a:rPr lang="en-US" sz="1200" b="1" dirty="0" smtClean="0"/>
              <a:t>   </a:t>
            </a:r>
            <a:r>
              <a:rPr lang="en-US" sz="1200" b="1" dirty="0" smtClean="0">
                <a:solidFill>
                  <a:schemeClr val="tx1"/>
                </a:solidFill>
              </a:rPr>
              <a:t>CAUSE</a:t>
            </a:r>
            <a:endParaRPr lang="en-US" sz="1200" b="1" dirty="0">
              <a:solidFill>
                <a:schemeClr val="tx1"/>
              </a:solidFill>
            </a:endParaRPr>
          </a:p>
        </p:txBody>
      </p:sp>
      <p:sp>
        <p:nvSpPr>
          <p:cNvPr id="623647" name="AutoShape 31"/>
          <p:cNvSpPr>
            <a:spLocks noChangeArrowheads="1"/>
          </p:cNvSpPr>
          <p:nvPr/>
        </p:nvSpPr>
        <p:spPr bwMode="auto">
          <a:xfrm rot="5400000">
            <a:off x="342900" y="3200400"/>
            <a:ext cx="685800" cy="6096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0066CC"/>
          </a:solidFill>
          <a:ln w="9525" algn="ctr">
            <a:solidFill>
              <a:schemeClr val="bg1"/>
            </a:solidFill>
            <a:miter lim="800000"/>
            <a:headEnd/>
            <a:tailEnd/>
          </a:ln>
          <a:effectLst/>
        </p:spPr>
        <p:txBody>
          <a:bodyPr wrap="none" anchor="ctr"/>
          <a:lstStyle/>
          <a:p>
            <a:endParaRPr lang="en-US"/>
          </a:p>
        </p:txBody>
      </p:sp>
      <p:sp>
        <p:nvSpPr>
          <p:cNvPr id="623648" name="AutoShape 32"/>
          <p:cNvSpPr>
            <a:spLocks noChangeArrowheads="1"/>
          </p:cNvSpPr>
          <p:nvPr/>
        </p:nvSpPr>
        <p:spPr bwMode="auto">
          <a:xfrm rot="5400000">
            <a:off x="863600" y="4229100"/>
            <a:ext cx="685800" cy="6096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0066CC"/>
          </a:solidFill>
          <a:ln w="9525" algn="ctr">
            <a:solidFill>
              <a:schemeClr val="bg1"/>
            </a:solidFill>
            <a:miter lim="800000"/>
            <a:headEnd/>
            <a:tailEnd/>
          </a:ln>
          <a:effectLst/>
        </p:spPr>
        <p:txBody>
          <a:bodyPr wrap="none" anchor="ctr"/>
          <a:lstStyle/>
          <a:p>
            <a:endParaRPr lang="en-US"/>
          </a:p>
        </p:txBody>
      </p:sp>
      <p:sp>
        <p:nvSpPr>
          <p:cNvPr id="623651" name="AutoShape 35"/>
          <p:cNvSpPr>
            <a:spLocks noChangeArrowheads="1"/>
          </p:cNvSpPr>
          <p:nvPr/>
        </p:nvSpPr>
        <p:spPr bwMode="auto">
          <a:xfrm rot="5400000">
            <a:off x="1295400" y="5334000"/>
            <a:ext cx="685800" cy="6096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0066CC"/>
          </a:solidFill>
          <a:ln w="9525" algn="ctr">
            <a:solidFill>
              <a:schemeClr val="bg1"/>
            </a:solidFill>
            <a:miter lim="800000"/>
            <a:headEnd/>
            <a:tailEnd/>
          </a:ln>
          <a:effectLst/>
        </p:spPr>
        <p:txBody>
          <a:bodyPr wrap="none" anchor="ctr"/>
          <a:lstStyle/>
          <a:p>
            <a:endParaRPr lang="en-US"/>
          </a:p>
        </p:txBody>
      </p:sp>
      <p:pic>
        <p:nvPicPr>
          <p:cNvPr id="18" name="Picture 3"/>
          <p:cNvPicPr>
            <a:picLocks noChangeAspect="1" noChangeArrowheads="1"/>
          </p:cNvPicPr>
          <p:nvPr/>
        </p:nvPicPr>
        <p:blipFill>
          <a:blip r:embed="rId2"/>
          <a:srcRect/>
          <a:stretch>
            <a:fillRect/>
          </a:stretch>
        </p:blipFill>
        <p:spPr bwMode="auto">
          <a:xfrm>
            <a:off x="7174230" y="6502400"/>
            <a:ext cx="1969770" cy="304800"/>
          </a:xfrm>
          <a:prstGeom prst="rect">
            <a:avLst/>
          </a:prstGeom>
          <a:noFill/>
          <a:ln w="9525">
            <a:noFill/>
            <a:miter lim="800000"/>
            <a:headEnd/>
            <a:tailEnd/>
          </a:ln>
          <a:effectLst/>
        </p:spPr>
      </p:pic>
      <p:sp>
        <p:nvSpPr>
          <p:cNvPr id="16" name="Rectangle 4"/>
          <p:cNvSpPr>
            <a:spLocks noChangeArrowheads="1"/>
          </p:cNvSpPr>
          <p:nvPr/>
        </p:nvSpPr>
        <p:spPr bwMode="auto">
          <a:xfrm>
            <a:off x="711200" y="2578100"/>
            <a:ext cx="8737600" cy="609600"/>
          </a:xfrm>
          <a:prstGeom prst="rect">
            <a:avLst/>
          </a:prstGeom>
          <a:noFill/>
          <a:ln w="9525">
            <a:noFill/>
            <a:miter lim="800000"/>
            <a:headEnd/>
            <a:tailEnd/>
          </a:ln>
        </p:spPr>
        <p:txBody>
          <a:bodyPr/>
          <a:lstStyle/>
          <a:p>
            <a:pPr marL="342900" indent="-342900" algn="l" eaLnBrk="1" hangingPunct="1">
              <a:spcBef>
                <a:spcPct val="20000"/>
              </a:spcBef>
            </a:pPr>
            <a:r>
              <a:rPr lang="en-US" sz="1500" b="1" dirty="0">
                <a:solidFill>
                  <a:schemeClr val="tx1"/>
                </a:solidFill>
              </a:rPr>
              <a:t>Q1)</a:t>
            </a:r>
            <a:r>
              <a:rPr lang="en-US" sz="1500" dirty="0">
                <a:solidFill>
                  <a:schemeClr val="tx1"/>
                </a:solidFill>
              </a:rPr>
              <a:t> </a:t>
            </a:r>
            <a:r>
              <a:rPr lang="en-US" sz="1600" dirty="0" smtClean="0">
                <a:solidFill>
                  <a:schemeClr val="tx1"/>
                </a:solidFill>
              </a:rPr>
              <a:t>Why?</a:t>
            </a:r>
            <a:r>
              <a:rPr lang="en-US" sz="1500" dirty="0" smtClean="0">
                <a:solidFill>
                  <a:schemeClr val="tx1"/>
                </a:solidFill>
              </a:rPr>
              <a:t> </a:t>
            </a:r>
            <a:endParaRPr lang="en-US" sz="1500" dirty="0">
              <a:solidFill>
                <a:schemeClr val="tx1"/>
              </a:solidFill>
            </a:endParaRPr>
          </a:p>
          <a:p>
            <a:pPr marL="342900" indent="-342900">
              <a:spcBef>
                <a:spcPct val="20000"/>
              </a:spcBef>
            </a:pPr>
            <a:r>
              <a:rPr lang="en-US" sz="1500" dirty="0" smtClean="0">
                <a:solidFill>
                  <a:srgbClr val="0066CC"/>
                </a:solidFill>
              </a:rPr>
              <a:t> Because it didn't match the data structure expected by our data loader (an extra </a:t>
            </a:r>
          </a:p>
          <a:p>
            <a:pPr marL="342900" indent="-342900">
              <a:spcBef>
                <a:spcPct val="20000"/>
              </a:spcBef>
            </a:pPr>
            <a:r>
              <a:rPr lang="en-US" sz="1500" dirty="0" smtClean="0">
                <a:solidFill>
                  <a:srgbClr val="0066CC"/>
                </a:solidFill>
              </a:rPr>
              <a:t> column had been added to the right-side of the file)</a:t>
            </a:r>
            <a:endParaRPr lang="en-US" sz="1500" dirty="0">
              <a:solidFill>
                <a:srgbClr val="0066CC"/>
              </a:solidFill>
            </a:endParaRPr>
          </a:p>
        </p:txBody>
      </p:sp>
      <p:sp>
        <p:nvSpPr>
          <p:cNvPr id="17" name="Rectangle 26"/>
          <p:cNvSpPr>
            <a:spLocks noChangeArrowheads="1"/>
          </p:cNvSpPr>
          <p:nvPr/>
        </p:nvSpPr>
        <p:spPr bwMode="auto">
          <a:xfrm>
            <a:off x="1219200" y="3467100"/>
            <a:ext cx="7924800" cy="762000"/>
          </a:xfrm>
          <a:prstGeom prst="rect">
            <a:avLst/>
          </a:prstGeom>
          <a:noFill/>
          <a:ln w="9525">
            <a:noFill/>
            <a:miter lim="800000"/>
            <a:headEnd/>
            <a:tailEnd/>
          </a:ln>
        </p:spPr>
        <p:txBody>
          <a:bodyPr/>
          <a:lstStyle/>
          <a:p>
            <a:pPr marL="342900" indent="-342900" algn="l" eaLnBrk="1" hangingPunct="1">
              <a:spcBef>
                <a:spcPct val="20000"/>
              </a:spcBef>
            </a:pPr>
            <a:r>
              <a:rPr lang="en-US" sz="1400" b="1" dirty="0">
                <a:solidFill>
                  <a:schemeClr val="tx1"/>
                </a:solidFill>
              </a:rPr>
              <a:t>Q2)</a:t>
            </a:r>
            <a:r>
              <a:rPr lang="en-US" sz="1400" dirty="0">
                <a:solidFill>
                  <a:schemeClr val="tx1"/>
                </a:solidFill>
              </a:rPr>
              <a:t> </a:t>
            </a:r>
            <a:r>
              <a:rPr lang="en-US" sz="1600" dirty="0" smtClean="0"/>
              <a:t>Why?</a:t>
            </a:r>
            <a:r>
              <a:rPr lang="en-US" sz="1400" dirty="0" smtClean="0">
                <a:solidFill>
                  <a:schemeClr val="tx1"/>
                </a:solidFill>
              </a:rPr>
              <a:t> </a:t>
            </a:r>
            <a:endParaRPr lang="en-US" sz="1400" dirty="0">
              <a:solidFill>
                <a:schemeClr val="tx1"/>
              </a:solidFill>
            </a:endParaRPr>
          </a:p>
          <a:p>
            <a:pPr marL="342900" indent="-342900">
              <a:spcBef>
                <a:spcPct val="20000"/>
              </a:spcBef>
            </a:pPr>
            <a:r>
              <a:rPr lang="en-US" sz="1500" dirty="0" smtClean="0">
                <a:solidFill>
                  <a:srgbClr val="0066CC"/>
                </a:solidFill>
              </a:rPr>
              <a:t>Because the group that supplies the data file had changed the structure</a:t>
            </a:r>
            <a:endParaRPr lang="en-US" sz="1500" dirty="0">
              <a:solidFill>
                <a:srgbClr val="0066CC"/>
              </a:solidFill>
            </a:endParaRPr>
          </a:p>
        </p:txBody>
      </p:sp>
      <p:sp>
        <p:nvSpPr>
          <p:cNvPr id="19" name="Rectangle 27"/>
          <p:cNvSpPr>
            <a:spLocks noChangeArrowheads="1"/>
          </p:cNvSpPr>
          <p:nvPr/>
        </p:nvSpPr>
        <p:spPr bwMode="auto">
          <a:xfrm>
            <a:off x="1498600" y="4064000"/>
            <a:ext cx="7645400" cy="914400"/>
          </a:xfrm>
          <a:prstGeom prst="rect">
            <a:avLst/>
          </a:prstGeom>
          <a:noFill/>
          <a:ln w="9525">
            <a:noFill/>
            <a:miter lim="800000"/>
            <a:headEnd/>
            <a:tailEnd/>
          </a:ln>
        </p:spPr>
        <p:txBody>
          <a:bodyPr/>
          <a:lstStyle/>
          <a:p>
            <a:pPr marL="342900" indent="-342900">
              <a:spcBef>
                <a:spcPct val="20000"/>
              </a:spcBef>
            </a:pPr>
            <a:r>
              <a:rPr lang="en-US" sz="1400" b="1" dirty="0">
                <a:solidFill>
                  <a:schemeClr val="tx1"/>
                </a:solidFill>
              </a:rPr>
              <a:t>Q3</a:t>
            </a:r>
            <a:r>
              <a:rPr lang="en-US" sz="1600" b="1" dirty="0">
                <a:solidFill>
                  <a:schemeClr val="tx1"/>
                </a:solidFill>
              </a:rPr>
              <a:t>)</a:t>
            </a:r>
            <a:r>
              <a:rPr lang="en-US" sz="1600" dirty="0">
                <a:solidFill>
                  <a:schemeClr val="tx1"/>
                </a:solidFill>
              </a:rPr>
              <a:t> </a:t>
            </a:r>
            <a:r>
              <a:rPr lang="en-US" sz="1600" dirty="0" smtClean="0"/>
              <a:t>Why was the data structure changed?</a:t>
            </a:r>
          </a:p>
          <a:p>
            <a:pPr marL="342900" indent="-342900">
              <a:spcBef>
                <a:spcPct val="20000"/>
              </a:spcBef>
            </a:pPr>
            <a:r>
              <a:rPr lang="en-US" sz="1500" dirty="0" smtClean="0">
                <a:solidFill>
                  <a:srgbClr val="0066CC"/>
                </a:solidFill>
              </a:rPr>
              <a:t>To incorporate a new management request.</a:t>
            </a:r>
          </a:p>
          <a:p>
            <a:pPr marL="342900" indent="-342900">
              <a:spcBef>
                <a:spcPct val="20000"/>
              </a:spcBef>
            </a:pPr>
            <a:r>
              <a:rPr lang="en-US" sz="1500" dirty="0" smtClean="0">
                <a:solidFill>
                  <a:srgbClr val="0066CC"/>
                </a:solidFill>
              </a:rPr>
              <a:t>   </a:t>
            </a:r>
            <a:r>
              <a:rPr lang="en-US" sz="1400" b="1" dirty="0" smtClean="0"/>
              <a:t>Q4) </a:t>
            </a:r>
            <a:r>
              <a:rPr lang="en-US" sz="1400" dirty="0" smtClean="0"/>
              <a:t>Why were we not told?</a:t>
            </a:r>
            <a:endParaRPr lang="en-US" sz="1500" dirty="0" smtClean="0">
              <a:solidFill>
                <a:srgbClr val="0066CC"/>
              </a:solidFill>
            </a:endParaRPr>
          </a:p>
          <a:p>
            <a:pPr marL="342900" indent="-342900">
              <a:spcBef>
                <a:spcPct val="20000"/>
              </a:spcBef>
            </a:pPr>
            <a:r>
              <a:rPr lang="en-US" sz="1500" dirty="0" smtClean="0">
                <a:solidFill>
                  <a:srgbClr val="0066CC"/>
                </a:solidFill>
              </a:rPr>
              <a:t>   Because the supplying group had tested the change with all systems </a:t>
            </a:r>
          </a:p>
          <a:p>
            <a:pPr marL="342900" indent="-342900">
              <a:spcBef>
                <a:spcPct val="20000"/>
              </a:spcBef>
            </a:pPr>
            <a:r>
              <a:rPr lang="en-US" sz="1500" dirty="0" smtClean="0">
                <a:solidFill>
                  <a:srgbClr val="0066CC"/>
                </a:solidFill>
              </a:rPr>
              <a:t>   that used the file and they weren't aware that we used the file</a:t>
            </a:r>
            <a:endParaRPr lang="en-US" sz="1500" dirty="0">
              <a:solidFill>
                <a:srgbClr val="0066CC"/>
              </a:solidFill>
            </a:endParaRPr>
          </a:p>
        </p:txBody>
      </p:sp>
      <p:sp>
        <p:nvSpPr>
          <p:cNvPr id="20" name="Rectangle 34"/>
          <p:cNvSpPr>
            <a:spLocks noChangeArrowheads="1"/>
          </p:cNvSpPr>
          <p:nvPr/>
        </p:nvSpPr>
        <p:spPr bwMode="auto">
          <a:xfrm>
            <a:off x="1968500" y="5511800"/>
            <a:ext cx="6997700" cy="685800"/>
          </a:xfrm>
          <a:prstGeom prst="rect">
            <a:avLst/>
          </a:prstGeom>
          <a:noFill/>
          <a:ln w="9525">
            <a:noFill/>
            <a:miter lim="800000"/>
            <a:headEnd/>
            <a:tailEnd/>
          </a:ln>
        </p:spPr>
        <p:txBody>
          <a:bodyPr/>
          <a:lstStyle/>
          <a:p>
            <a:pPr marL="342900" indent="-342900">
              <a:spcBef>
                <a:spcPct val="20000"/>
              </a:spcBef>
            </a:pPr>
            <a:r>
              <a:rPr lang="en-US" sz="1400" b="1" dirty="0" smtClean="0">
                <a:solidFill>
                  <a:schemeClr val="tx1"/>
                </a:solidFill>
              </a:rPr>
              <a:t>Q5)</a:t>
            </a:r>
            <a:r>
              <a:rPr lang="en-US" sz="1400" dirty="0" smtClean="0">
                <a:solidFill>
                  <a:schemeClr val="tx1"/>
                </a:solidFill>
              </a:rPr>
              <a:t> </a:t>
            </a:r>
            <a:r>
              <a:rPr lang="en-US" sz="1500" dirty="0" smtClean="0"/>
              <a:t>Why weren't they aware we used the file? </a:t>
            </a:r>
          </a:p>
          <a:p>
            <a:pPr marL="342900" indent="-342900">
              <a:spcBef>
                <a:spcPct val="20000"/>
              </a:spcBef>
            </a:pPr>
            <a:r>
              <a:rPr lang="en-US" sz="1500" dirty="0" smtClean="0">
                <a:solidFill>
                  <a:srgbClr val="0066CC"/>
                </a:solidFill>
              </a:rPr>
              <a:t>We had informed them, but there had been staff changes and they </a:t>
            </a:r>
          </a:p>
          <a:p>
            <a:pPr marL="342900" indent="-342900">
              <a:spcBef>
                <a:spcPct val="20000"/>
              </a:spcBef>
            </a:pPr>
            <a:r>
              <a:rPr lang="en-US" sz="1500" dirty="0" smtClean="0">
                <a:solidFill>
                  <a:srgbClr val="0066CC"/>
                </a:solidFill>
              </a:rPr>
              <a:t>didn't keep formal records</a:t>
            </a:r>
            <a:endParaRPr lang="en-US" sz="1500" dirty="0">
              <a:solidFill>
                <a:srgbClr val="0066CC"/>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1604" name="Rectangle 20"/>
          <p:cNvSpPr>
            <a:spLocks noChangeArrowheads="1"/>
          </p:cNvSpPr>
          <p:nvPr/>
        </p:nvSpPr>
        <p:spPr bwMode="hidden">
          <a:xfrm>
            <a:off x="0" y="990600"/>
            <a:ext cx="9144000" cy="914400"/>
          </a:xfrm>
          <a:prstGeom prst="rect">
            <a:avLst/>
          </a:prstGeom>
          <a:solidFill>
            <a:schemeClr val="accent2">
              <a:lumMod val="50000"/>
              <a:alpha val="10001"/>
            </a:scheme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sp>
        <p:nvSpPr>
          <p:cNvPr id="451594" name="Text Box 10"/>
          <p:cNvSpPr txBox="1">
            <a:spLocks noChangeArrowheads="1"/>
          </p:cNvSpPr>
          <p:nvPr/>
        </p:nvSpPr>
        <p:spPr bwMode="auto">
          <a:xfrm>
            <a:off x="457200" y="2146300"/>
            <a:ext cx="8018463" cy="427038"/>
          </a:xfrm>
          <a:prstGeom prst="rect">
            <a:avLst/>
          </a:prstGeom>
          <a:noFill/>
          <a:ln w="9525">
            <a:noFill/>
            <a:miter lim="800000"/>
            <a:headEnd/>
            <a:tailEnd/>
          </a:ln>
          <a:effectLst/>
        </p:spPr>
        <p:txBody>
          <a:bodyPr>
            <a:spAutoFit/>
          </a:bodyPr>
          <a:lstStyle/>
          <a:p>
            <a:pPr algn="l" eaLnBrk="1" hangingPunct="1">
              <a:spcBef>
                <a:spcPct val="50000"/>
              </a:spcBef>
            </a:pPr>
            <a:r>
              <a:rPr lang="en-US" sz="2200" b="1" i="1" dirty="0">
                <a:solidFill>
                  <a:schemeClr val="tx1"/>
                </a:solidFill>
              </a:rPr>
              <a:t>The Pareto Principle is often known as ‘The 80-20 rule’:</a:t>
            </a:r>
          </a:p>
        </p:txBody>
      </p:sp>
      <p:sp>
        <p:nvSpPr>
          <p:cNvPr id="451596" name="Rectangle 12"/>
          <p:cNvSpPr>
            <a:spLocks noChangeArrowheads="1"/>
          </p:cNvSpPr>
          <p:nvPr/>
        </p:nvSpPr>
        <p:spPr bwMode="auto">
          <a:xfrm>
            <a:off x="0" y="990600"/>
            <a:ext cx="9144000" cy="1158875"/>
          </a:xfrm>
          <a:prstGeom prst="rect">
            <a:avLst/>
          </a:prstGeom>
          <a:noFill/>
          <a:ln w="9525">
            <a:noFill/>
            <a:miter lim="800000"/>
            <a:headEnd/>
            <a:tailEnd/>
          </a:ln>
          <a:effectLst/>
        </p:spPr>
        <p:txBody>
          <a:bodyPr wrap="none" anchor="ctr"/>
          <a:lstStyle/>
          <a:p>
            <a:endParaRPr lang="en-US"/>
          </a:p>
        </p:txBody>
      </p:sp>
      <p:sp>
        <p:nvSpPr>
          <p:cNvPr id="451597" name="Text Box 13"/>
          <p:cNvSpPr txBox="1">
            <a:spLocks noChangeArrowheads="1"/>
          </p:cNvSpPr>
          <p:nvPr/>
        </p:nvSpPr>
        <p:spPr bwMode="auto">
          <a:xfrm>
            <a:off x="533400" y="1087438"/>
            <a:ext cx="8077200" cy="701675"/>
          </a:xfrm>
          <a:prstGeom prst="rect">
            <a:avLst/>
          </a:prstGeom>
          <a:noFill/>
          <a:ln w="9525">
            <a:noFill/>
            <a:miter lim="800000"/>
            <a:headEnd/>
            <a:tailEnd/>
          </a:ln>
          <a:effectLst/>
        </p:spPr>
        <p:txBody>
          <a:bodyPr>
            <a:spAutoFit/>
          </a:bodyPr>
          <a:lstStyle/>
          <a:p>
            <a:pPr algn="l" eaLnBrk="1" hangingPunct="1">
              <a:spcBef>
                <a:spcPct val="50000"/>
              </a:spcBef>
            </a:pPr>
            <a:r>
              <a:rPr lang="en-US" sz="2000" b="1" i="1">
                <a:solidFill>
                  <a:schemeClr val="tx1"/>
                </a:solidFill>
              </a:rPr>
              <a:t>‘A small number of causes is responsible for a large percentage of the effect’</a:t>
            </a:r>
          </a:p>
        </p:txBody>
      </p:sp>
      <p:sp>
        <p:nvSpPr>
          <p:cNvPr id="451599" name="Text Box 15"/>
          <p:cNvSpPr txBox="1">
            <a:spLocks noChangeArrowheads="1"/>
          </p:cNvSpPr>
          <p:nvPr/>
        </p:nvSpPr>
        <p:spPr bwMode="auto">
          <a:xfrm>
            <a:off x="457200" y="3303588"/>
            <a:ext cx="8686800" cy="1192212"/>
          </a:xfrm>
          <a:prstGeom prst="rect">
            <a:avLst/>
          </a:prstGeom>
          <a:noFill/>
          <a:ln w="9525">
            <a:noFill/>
            <a:miter lim="800000"/>
            <a:headEnd/>
            <a:tailEnd/>
          </a:ln>
          <a:effectLst/>
        </p:spPr>
        <p:txBody>
          <a:bodyPr>
            <a:spAutoFit/>
          </a:bodyPr>
          <a:lstStyle/>
          <a:p>
            <a:pPr marL="288925" indent="-288925" algn="l" eaLnBrk="1" hangingPunct="1">
              <a:spcBef>
                <a:spcPct val="50000"/>
              </a:spcBef>
              <a:buFontTx/>
              <a:buChar char="•"/>
            </a:pPr>
            <a:r>
              <a:rPr lang="en-US" sz="1800" b="1" dirty="0">
                <a:solidFill>
                  <a:schemeClr val="tx1"/>
                </a:solidFill>
              </a:rPr>
              <a:t>80% of the decisions made in meetings occur in 20% of the meeting time</a:t>
            </a:r>
          </a:p>
          <a:p>
            <a:pPr marL="288925" indent="-288925" algn="l" eaLnBrk="1" hangingPunct="1">
              <a:spcBef>
                <a:spcPct val="50000"/>
              </a:spcBef>
              <a:buFontTx/>
              <a:buChar char="•"/>
            </a:pPr>
            <a:r>
              <a:rPr lang="en-US" sz="1800" b="1" dirty="0">
                <a:solidFill>
                  <a:schemeClr val="tx1"/>
                </a:solidFill>
              </a:rPr>
              <a:t>80% of the profits are derived from 20% of the market segments </a:t>
            </a:r>
          </a:p>
          <a:p>
            <a:pPr marL="288925" indent="-288925" algn="l" eaLnBrk="1" hangingPunct="1">
              <a:spcBef>
                <a:spcPct val="50000"/>
              </a:spcBef>
              <a:buFontTx/>
              <a:buChar char="•"/>
            </a:pPr>
            <a:r>
              <a:rPr lang="en-US" sz="1800" b="1" dirty="0">
                <a:solidFill>
                  <a:schemeClr val="tx1"/>
                </a:solidFill>
              </a:rPr>
              <a:t>80% of manager’s interruptions come from the same 20% of people</a:t>
            </a:r>
          </a:p>
        </p:txBody>
      </p:sp>
      <p:sp>
        <p:nvSpPr>
          <p:cNvPr id="451600" name="Text Box 16"/>
          <p:cNvSpPr txBox="1">
            <a:spLocks noChangeArrowheads="1"/>
          </p:cNvSpPr>
          <p:nvPr/>
        </p:nvSpPr>
        <p:spPr bwMode="auto">
          <a:xfrm>
            <a:off x="228600" y="5534025"/>
            <a:ext cx="9144000" cy="353943"/>
          </a:xfrm>
          <a:prstGeom prst="rect">
            <a:avLst/>
          </a:prstGeom>
          <a:noFill/>
          <a:ln w="9525">
            <a:noFill/>
            <a:miter lim="800000"/>
            <a:headEnd/>
            <a:tailEnd/>
          </a:ln>
          <a:effectLst/>
        </p:spPr>
        <p:txBody>
          <a:bodyPr>
            <a:spAutoFit/>
          </a:bodyPr>
          <a:lstStyle/>
          <a:p>
            <a:pPr eaLnBrk="1" hangingPunct="1">
              <a:spcBef>
                <a:spcPct val="50000"/>
              </a:spcBef>
            </a:pPr>
            <a:r>
              <a:rPr lang="en-US" sz="1700" b="1" dirty="0">
                <a:solidFill>
                  <a:srgbClr val="CC0000"/>
                </a:solidFill>
              </a:rPr>
              <a:t>The Pareto Principle helps scope problems down to manageable size</a:t>
            </a:r>
          </a:p>
        </p:txBody>
      </p:sp>
      <p:sp>
        <p:nvSpPr>
          <p:cNvPr id="451602" name="Rectangle 18"/>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The Pareto Principle</a:t>
            </a:r>
          </a:p>
        </p:txBody>
      </p:sp>
      <p:sp>
        <p:nvSpPr>
          <p:cNvPr id="451605" name="Rectangle 21"/>
          <p:cNvSpPr>
            <a:spLocks noChangeArrowheads="1"/>
          </p:cNvSpPr>
          <p:nvPr/>
        </p:nvSpPr>
        <p:spPr bwMode="hidden">
          <a:xfrm>
            <a:off x="0" y="5499100"/>
            <a:ext cx="9144000" cy="457200"/>
          </a:xfrm>
          <a:prstGeom prst="rect">
            <a:avLst/>
          </a:prstGeom>
          <a:solidFill>
            <a:schemeClr val="accent2">
              <a:lumMod val="50000"/>
              <a:alpha val="10001"/>
            </a:scheme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pic>
        <p:nvPicPr>
          <p:cNvPr id="10"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202" name="Rectangle 18"/>
          <p:cNvSpPr>
            <a:spLocks noChangeArrowheads="1"/>
          </p:cNvSpPr>
          <p:nvPr/>
        </p:nvSpPr>
        <p:spPr bwMode="hidden">
          <a:xfrm>
            <a:off x="0" y="1079500"/>
            <a:ext cx="9144000" cy="647700"/>
          </a:xfrm>
          <a:prstGeom prst="rect">
            <a:avLst/>
          </a:prstGeom>
          <a:solidFill>
            <a:schemeClr val="accent5">
              <a:lumMod val="75000"/>
              <a:alpha val="10001"/>
            </a:schemeClr>
          </a:solidFill>
          <a:ln w="9525">
            <a:noFill/>
            <a:miter lim="800000"/>
            <a:headEnd/>
            <a:tailEnd/>
          </a:ln>
        </p:spPr>
        <p:txBody>
          <a:bodyPr/>
          <a:lstStyle/>
          <a:p>
            <a:pPr algn="ctr"/>
            <a:r>
              <a:rPr lang="en-US" sz="2000" dirty="0" smtClean="0"/>
              <a:t>A Pareto Chart helps us to </a:t>
            </a:r>
            <a:r>
              <a:rPr lang="en-US" sz="2000" dirty="0" smtClean="0">
                <a:solidFill>
                  <a:srgbClr val="FF0000"/>
                </a:solidFill>
              </a:rPr>
              <a:t>prioritize</a:t>
            </a:r>
            <a:r>
              <a:rPr lang="en-US" sz="2000" dirty="0" smtClean="0"/>
              <a:t> the aspects of the process that need to be looked at first</a:t>
            </a:r>
          </a:p>
          <a:p>
            <a:pPr algn="ctr" eaLnBrk="1" hangingPunct="1"/>
            <a:endParaRPr lang="en-US" sz="2400" dirty="0">
              <a:solidFill>
                <a:schemeClr val="tx1"/>
              </a:solidFill>
              <a:latin typeface="Times New Roman" pitchFamily="18" charset="0"/>
            </a:endParaRPr>
          </a:p>
        </p:txBody>
      </p:sp>
      <p:sp>
        <p:nvSpPr>
          <p:cNvPr id="477199" name="Rectangle 15"/>
          <p:cNvSpPr>
            <a:spLocks noChangeArrowheads="1"/>
          </p:cNvSpPr>
          <p:nvPr/>
        </p:nvSpPr>
        <p:spPr bwMode="auto">
          <a:xfrm>
            <a:off x="177800" y="2667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An Example Of A Pareto Chart</a:t>
            </a:r>
          </a:p>
        </p:txBody>
      </p:sp>
      <p:grpSp>
        <p:nvGrpSpPr>
          <p:cNvPr id="2" name="Group 111"/>
          <p:cNvGrpSpPr>
            <a:grpSpLocks/>
          </p:cNvGrpSpPr>
          <p:nvPr/>
        </p:nvGrpSpPr>
        <p:grpSpPr bwMode="auto">
          <a:xfrm>
            <a:off x="381000" y="2286000"/>
            <a:ext cx="8382000" cy="4067175"/>
            <a:chOff x="240" y="1440"/>
            <a:chExt cx="5280" cy="2562"/>
          </a:xfrm>
        </p:grpSpPr>
        <p:sp>
          <p:nvSpPr>
            <p:cNvPr id="477214" name="AutoShape 30"/>
            <p:cNvSpPr>
              <a:spLocks noChangeAspect="1" noChangeArrowheads="1" noTextEdit="1"/>
            </p:cNvSpPr>
            <p:nvPr/>
          </p:nvSpPr>
          <p:spPr bwMode="auto">
            <a:xfrm>
              <a:off x="240" y="1524"/>
              <a:ext cx="5280" cy="2310"/>
            </a:xfrm>
            <a:prstGeom prst="rect">
              <a:avLst/>
            </a:prstGeom>
            <a:solidFill>
              <a:schemeClr val="bg1"/>
            </a:solidFill>
            <a:ln w="9525">
              <a:noFill/>
              <a:miter lim="800000"/>
              <a:headEnd/>
              <a:tailEnd/>
            </a:ln>
          </p:spPr>
          <p:txBody>
            <a:bodyPr/>
            <a:lstStyle/>
            <a:p>
              <a:endParaRPr lang="en-US"/>
            </a:p>
          </p:txBody>
        </p:sp>
        <p:sp>
          <p:nvSpPr>
            <p:cNvPr id="477216" name="Rectangle 32"/>
            <p:cNvSpPr>
              <a:spLocks noChangeArrowheads="1"/>
            </p:cNvSpPr>
            <p:nvPr/>
          </p:nvSpPr>
          <p:spPr bwMode="auto">
            <a:xfrm>
              <a:off x="1148" y="1994"/>
              <a:ext cx="462" cy="1198"/>
            </a:xfrm>
            <a:prstGeom prst="rect">
              <a:avLst/>
            </a:prstGeom>
            <a:solidFill>
              <a:srgbClr val="3333CC"/>
            </a:solidFill>
            <a:ln w="12700">
              <a:solidFill>
                <a:srgbClr val="000000"/>
              </a:solidFill>
              <a:miter lim="800000"/>
              <a:headEnd/>
              <a:tailEnd/>
            </a:ln>
          </p:spPr>
          <p:txBody>
            <a:bodyPr/>
            <a:lstStyle/>
            <a:p>
              <a:endParaRPr lang="en-US"/>
            </a:p>
          </p:txBody>
        </p:sp>
        <p:sp>
          <p:nvSpPr>
            <p:cNvPr id="477217" name="Rectangle 33"/>
            <p:cNvSpPr>
              <a:spLocks noChangeArrowheads="1"/>
            </p:cNvSpPr>
            <p:nvPr/>
          </p:nvSpPr>
          <p:spPr bwMode="auto">
            <a:xfrm>
              <a:off x="1610" y="2112"/>
              <a:ext cx="462" cy="1080"/>
            </a:xfrm>
            <a:prstGeom prst="rect">
              <a:avLst/>
            </a:prstGeom>
            <a:solidFill>
              <a:srgbClr val="3333CC"/>
            </a:solidFill>
            <a:ln w="12700">
              <a:solidFill>
                <a:srgbClr val="000000"/>
              </a:solidFill>
              <a:miter lim="800000"/>
              <a:headEnd/>
              <a:tailEnd/>
            </a:ln>
          </p:spPr>
          <p:txBody>
            <a:bodyPr/>
            <a:lstStyle/>
            <a:p>
              <a:endParaRPr lang="en-US"/>
            </a:p>
          </p:txBody>
        </p:sp>
        <p:sp>
          <p:nvSpPr>
            <p:cNvPr id="477218" name="Rectangle 34"/>
            <p:cNvSpPr>
              <a:spLocks noChangeArrowheads="1"/>
            </p:cNvSpPr>
            <p:nvPr/>
          </p:nvSpPr>
          <p:spPr bwMode="auto">
            <a:xfrm>
              <a:off x="2072" y="2782"/>
              <a:ext cx="462" cy="410"/>
            </a:xfrm>
            <a:prstGeom prst="rect">
              <a:avLst/>
            </a:prstGeom>
            <a:solidFill>
              <a:srgbClr val="3333CC"/>
            </a:solidFill>
            <a:ln w="12700">
              <a:solidFill>
                <a:srgbClr val="000000"/>
              </a:solidFill>
              <a:miter lim="800000"/>
              <a:headEnd/>
              <a:tailEnd/>
            </a:ln>
          </p:spPr>
          <p:txBody>
            <a:bodyPr/>
            <a:lstStyle/>
            <a:p>
              <a:endParaRPr lang="en-US"/>
            </a:p>
          </p:txBody>
        </p:sp>
        <p:sp>
          <p:nvSpPr>
            <p:cNvPr id="477219" name="Rectangle 35"/>
            <p:cNvSpPr>
              <a:spLocks noChangeArrowheads="1"/>
            </p:cNvSpPr>
            <p:nvPr/>
          </p:nvSpPr>
          <p:spPr bwMode="auto">
            <a:xfrm>
              <a:off x="2534" y="2938"/>
              <a:ext cx="462" cy="254"/>
            </a:xfrm>
            <a:prstGeom prst="rect">
              <a:avLst/>
            </a:prstGeom>
            <a:solidFill>
              <a:srgbClr val="3333CC"/>
            </a:solidFill>
            <a:ln w="12700">
              <a:solidFill>
                <a:srgbClr val="000000"/>
              </a:solidFill>
              <a:miter lim="800000"/>
              <a:headEnd/>
              <a:tailEnd/>
            </a:ln>
          </p:spPr>
          <p:txBody>
            <a:bodyPr/>
            <a:lstStyle/>
            <a:p>
              <a:endParaRPr lang="en-US"/>
            </a:p>
          </p:txBody>
        </p:sp>
        <p:sp>
          <p:nvSpPr>
            <p:cNvPr id="477220" name="Rectangle 36"/>
            <p:cNvSpPr>
              <a:spLocks noChangeArrowheads="1"/>
            </p:cNvSpPr>
            <p:nvPr/>
          </p:nvSpPr>
          <p:spPr bwMode="auto">
            <a:xfrm>
              <a:off x="2996" y="3014"/>
              <a:ext cx="453" cy="178"/>
            </a:xfrm>
            <a:prstGeom prst="rect">
              <a:avLst/>
            </a:prstGeom>
            <a:solidFill>
              <a:srgbClr val="3333CC"/>
            </a:solidFill>
            <a:ln w="12700">
              <a:solidFill>
                <a:srgbClr val="000000"/>
              </a:solidFill>
              <a:miter lim="800000"/>
              <a:headEnd/>
              <a:tailEnd/>
            </a:ln>
          </p:spPr>
          <p:txBody>
            <a:bodyPr/>
            <a:lstStyle/>
            <a:p>
              <a:endParaRPr lang="en-US"/>
            </a:p>
          </p:txBody>
        </p:sp>
        <p:sp>
          <p:nvSpPr>
            <p:cNvPr id="477221" name="Rectangle 37"/>
            <p:cNvSpPr>
              <a:spLocks noChangeArrowheads="1"/>
            </p:cNvSpPr>
            <p:nvPr/>
          </p:nvSpPr>
          <p:spPr bwMode="auto">
            <a:xfrm>
              <a:off x="3449" y="3100"/>
              <a:ext cx="462" cy="92"/>
            </a:xfrm>
            <a:prstGeom prst="rect">
              <a:avLst/>
            </a:prstGeom>
            <a:solidFill>
              <a:srgbClr val="3333CC"/>
            </a:solidFill>
            <a:ln w="12700">
              <a:solidFill>
                <a:srgbClr val="000000"/>
              </a:solidFill>
              <a:miter lim="800000"/>
              <a:headEnd/>
              <a:tailEnd/>
            </a:ln>
          </p:spPr>
          <p:txBody>
            <a:bodyPr/>
            <a:lstStyle/>
            <a:p>
              <a:endParaRPr lang="en-US"/>
            </a:p>
          </p:txBody>
        </p:sp>
        <p:sp>
          <p:nvSpPr>
            <p:cNvPr id="477222" name="Rectangle 38"/>
            <p:cNvSpPr>
              <a:spLocks noChangeArrowheads="1"/>
            </p:cNvSpPr>
            <p:nvPr/>
          </p:nvSpPr>
          <p:spPr bwMode="auto">
            <a:xfrm>
              <a:off x="3911" y="3127"/>
              <a:ext cx="462" cy="65"/>
            </a:xfrm>
            <a:prstGeom prst="rect">
              <a:avLst/>
            </a:prstGeom>
            <a:solidFill>
              <a:srgbClr val="3333CC"/>
            </a:solidFill>
            <a:ln w="12700">
              <a:solidFill>
                <a:srgbClr val="000000"/>
              </a:solidFill>
              <a:miter lim="800000"/>
              <a:headEnd/>
              <a:tailEnd/>
            </a:ln>
          </p:spPr>
          <p:txBody>
            <a:bodyPr/>
            <a:lstStyle/>
            <a:p>
              <a:endParaRPr lang="en-US"/>
            </a:p>
          </p:txBody>
        </p:sp>
        <p:sp>
          <p:nvSpPr>
            <p:cNvPr id="477223" name="Rectangle 39"/>
            <p:cNvSpPr>
              <a:spLocks noChangeArrowheads="1"/>
            </p:cNvSpPr>
            <p:nvPr/>
          </p:nvSpPr>
          <p:spPr bwMode="auto">
            <a:xfrm>
              <a:off x="4373" y="3138"/>
              <a:ext cx="462" cy="54"/>
            </a:xfrm>
            <a:prstGeom prst="rect">
              <a:avLst/>
            </a:prstGeom>
            <a:solidFill>
              <a:srgbClr val="3333CC"/>
            </a:solidFill>
            <a:ln w="12700">
              <a:solidFill>
                <a:srgbClr val="000000"/>
              </a:solidFill>
              <a:miter lim="800000"/>
              <a:headEnd/>
              <a:tailEnd/>
            </a:ln>
          </p:spPr>
          <p:txBody>
            <a:bodyPr/>
            <a:lstStyle/>
            <a:p>
              <a:endParaRPr lang="en-US"/>
            </a:p>
          </p:txBody>
        </p:sp>
        <p:sp>
          <p:nvSpPr>
            <p:cNvPr id="477224" name="Line 40"/>
            <p:cNvSpPr>
              <a:spLocks noChangeShapeType="1"/>
            </p:cNvSpPr>
            <p:nvPr/>
          </p:nvSpPr>
          <p:spPr bwMode="auto">
            <a:xfrm>
              <a:off x="1148" y="1691"/>
              <a:ext cx="1" cy="1501"/>
            </a:xfrm>
            <a:prstGeom prst="line">
              <a:avLst/>
            </a:prstGeom>
            <a:noFill/>
            <a:ln w="12700">
              <a:solidFill>
                <a:srgbClr val="000000"/>
              </a:solidFill>
              <a:round/>
              <a:headEnd/>
              <a:tailEnd/>
            </a:ln>
          </p:spPr>
          <p:txBody>
            <a:bodyPr/>
            <a:lstStyle/>
            <a:p>
              <a:endParaRPr lang="en-US"/>
            </a:p>
          </p:txBody>
        </p:sp>
        <p:sp>
          <p:nvSpPr>
            <p:cNvPr id="477225" name="Line 41"/>
            <p:cNvSpPr>
              <a:spLocks noChangeShapeType="1"/>
            </p:cNvSpPr>
            <p:nvPr/>
          </p:nvSpPr>
          <p:spPr bwMode="auto">
            <a:xfrm>
              <a:off x="1098" y="3192"/>
              <a:ext cx="50" cy="1"/>
            </a:xfrm>
            <a:prstGeom prst="line">
              <a:avLst/>
            </a:prstGeom>
            <a:noFill/>
            <a:ln w="12700">
              <a:solidFill>
                <a:srgbClr val="000000"/>
              </a:solidFill>
              <a:round/>
              <a:headEnd/>
              <a:tailEnd/>
            </a:ln>
          </p:spPr>
          <p:txBody>
            <a:bodyPr/>
            <a:lstStyle/>
            <a:p>
              <a:endParaRPr lang="en-US"/>
            </a:p>
          </p:txBody>
        </p:sp>
        <p:sp>
          <p:nvSpPr>
            <p:cNvPr id="477226" name="Line 42"/>
            <p:cNvSpPr>
              <a:spLocks noChangeShapeType="1"/>
            </p:cNvSpPr>
            <p:nvPr/>
          </p:nvSpPr>
          <p:spPr bwMode="auto">
            <a:xfrm>
              <a:off x="1098" y="2889"/>
              <a:ext cx="50" cy="1"/>
            </a:xfrm>
            <a:prstGeom prst="line">
              <a:avLst/>
            </a:prstGeom>
            <a:noFill/>
            <a:ln w="12700">
              <a:solidFill>
                <a:srgbClr val="000000"/>
              </a:solidFill>
              <a:round/>
              <a:headEnd/>
              <a:tailEnd/>
            </a:ln>
          </p:spPr>
          <p:txBody>
            <a:bodyPr/>
            <a:lstStyle/>
            <a:p>
              <a:endParaRPr lang="en-US"/>
            </a:p>
          </p:txBody>
        </p:sp>
        <p:sp>
          <p:nvSpPr>
            <p:cNvPr id="477227" name="Line 43"/>
            <p:cNvSpPr>
              <a:spLocks noChangeShapeType="1"/>
            </p:cNvSpPr>
            <p:nvPr/>
          </p:nvSpPr>
          <p:spPr bwMode="auto">
            <a:xfrm>
              <a:off x="1098" y="2593"/>
              <a:ext cx="50" cy="1"/>
            </a:xfrm>
            <a:prstGeom prst="line">
              <a:avLst/>
            </a:prstGeom>
            <a:noFill/>
            <a:ln w="12700">
              <a:solidFill>
                <a:srgbClr val="000000"/>
              </a:solidFill>
              <a:round/>
              <a:headEnd/>
              <a:tailEnd/>
            </a:ln>
          </p:spPr>
          <p:txBody>
            <a:bodyPr/>
            <a:lstStyle/>
            <a:p>
              <a:endParaRPr lang="en-US"/>
            </a:p>
          </p:txBody>
        </p:sp>
        <p:sp>
          <p:nvSpPr>
            <p:cNvPr id="477228" name="Line 44"/>
            <p:cNvSpPr>
              <a:spLocks noChangeShapeType="1"/>
            </p:cNvSpPr>
            <p:nvPr/>
          </p:nvSpPr>
          <p:spPr bwMode="auto">
            <a:xfrm>
              <a:off x="1098" y="2290"/>
              <a:ext cx="50" cy="1"/>
            </a:xfrm>
            <a:prstGeom prst="line">
              <a:avLst/>
            </a:prstGeom>
            <a:noFill/>
            <a:ln w="12700">
              <a:solidFill>
                <a:srgbClr val="000000"/>
              </a:solidFill>
              <a:round/>
              <a:headEnd/>
              <a:tailEnd/>
            </a:ln>
          </p:spPr>
          <p:txBody>
            <a:bodyPr/>
            <a:lstStyle/>
            <a:p>
              <a:endParaRPr lang="en-US"/>
            </a:p>
          </p:txBody>
        </p:sp>
        <p:sp>
          <p:nvSpPr>
            <p:cNvPr id="477229" name="Line 45"/>
            <p:cNvSpPr>
              <a:spLocks noChangeShapeType="1"/>
            </p:cNvSpPr>
            <p:nvPr/>
          </p:nvSpPr>
          <p:spPr bwMode="auto">
            <a:xfrm>
              <a:off x="1098" y="1994"/>
              <a:ext cx="50" cy="1"/>
            </a:xfrm>
            <a:prstGeom prst="line">
              <a:avLst/>
            </a:prstGeom>
            <a:noFill/>
            <a:ln w="12700">
              <a:solidFill>
                <a:srgbClr val="000000"/>
              </a:solidFill>
              <a:round/>
              <a:headEnd/>
              <a:tailEnd/>
            </a:ln>
          </p:spPr>
          <p:txBody>
            <a:bodyPr/>
            <a:lstStyle/>
            <a:p>
              <a:endParaRPr lang="en-US"/>
            </a:p>
          </p:txBody>
        </p:sp>
        <p:sp>
          <p:nvSpPr>
            <p:cNvPr id="477230" name="Line 46"/>
            <p:cNvSpPr>
              <a:spLocks noChangeShapeType="1"/>
            </p:cNvSpPr>
            <p:nvPr/>
          </p:nvSpPr>
          <p:spPr bwMode="auto">
            <a:xfrm>
              <a:off x="1098" y="1691"/>
              <a:ext cx="50" cy="1"/>
            </a:xfrm>
            <a:prstGeom prst="line">
              <a:avLst/>
            </a:prstGeom>
            <a:noFill/>
            <a:ln w="12700">
              <a:solidFill>
                <a:srgbClr val="000000"/>
              </a:solidFill>
              <a:round/>
              <a:headEnd/>
              <a:tailEnd/>
            </a:ln>
          </p:spPr>
          <p:txBody>
            <a:bodyPr/>
            <a:lstStyle/>
            <a:p>
              <a:endParaRPr lang="en-US"/>
            </a:p>
          </p:txBody>
        </p:sp>
        <p:sp>
          <p:nvSpPr>
            <p:cNvPr id="477231" name="Line 47"/>
            <p:cNvSpPr>
              <a:spLocks noChangeShapeType="1"/>
            </p:cNvSpPr>
            <p:nvPr/>
          </p:nvSpPr>
          <p:spPr bwMode="auto">
            <a:xfrm>
              <a:off x="1148" y="3192"/>
              <a:ext cx="3687" cy="1"/>
            </a:xfrm>
            <a:prstGeom prst="line">
              <a:avLst/>
            </a:prstGeom>
            <a:noFill/>
            <a:ln w="12700">
              <a:solidFill>
                <a:srgbClr val="000000"/>
              </a:solidFill>
              <a:round/>
              <a:headEnd/>
              <a:tailEnd/>
            </a:ln>
          </p:spPr>
          <p:txBody>
            <a:bodyPr/>
            <a:lstStyle/>
            <a:p>
              <a:endParaRPr lang="en-US"/>
            </a:p>
          </p:txBody>
        </p:sp>
        <p:sp>
          <p:nvSpPr>
            <p:cNvPr id="477232" name="Line 48"/>
            <p:cNvSpPr>
              <a:spLocks noChangeShapeType="1"/>
            </p:cNvSpPr>
            <p:nvPr/>
          </p:nvSpPr>
          <p:spPr bwMode="auto">
            <a:xfrm flipV="1">
              <a:off x="1148" y="3192"/>
              <a:ext cx="1" cy="43"/>
            </a:xfrm>
            <a:prstGeom prst="line">
              <a:avLst/>
            </a:prstGeom>
            <a:noFill/>
            <a:ln w="12700">
              <a:solidFill>
                <a:srgbClr val="000000"/>
              </a:solidFill>
              <a:round/>
              <a:headEnd/>
              <a:tailEnd/>
            </a:ln>
          </p:spPr>
          <p:txBody>
            <a:bodyPr/>
            <a:lstStyle/>
            <a:p>
              <a:endParaRPr lang="en-US"/>
            </a:p>
          </p:txBody>
        </p:sp>
        <p:sp>
          <p:nvSpPr>
            <p:cNvPr id="477233" name="Line 49"/>
            <p:cNvSpPr>
              <a:spLocks noChangeShapeType="1"/>
            </p:cNvSpPr>
            <p:nvPr/>
          </p:nvSpPr>
          <p:spPr bwMode="auto">
            <a:xfrm flipV="1">
              <a:off x="1610" y="3192"/>
              <a:ext cx="1" cy="43"/>
            </a:xfrm>
            <a:prstGeom prst="line">
              <a:avLst/>
            </a:prstGeom>
            <a:noFill/>
            <a:ln w="12700">
              <a:solidFill>
                <a:srgbClr val="000000"/>
              </a:solidFill>
              <a:round/>
              <a:headEnd/>
              <a:tailEnd/>
            </a:ln>
          </p:spPr>
          <p:txBody>
            <a:bodyPr/>
            <a:lstStyle/>
            <a:p>
              <a:endParaRPr lang="en-US"/>
            </a:p>
          </p:txBody>
        </p:sp>
        <p:sp>
          <p:nvSpPr>
            <p:cNvPr id="477234" name="Line 50"/>
            <p:cNvSpPr>
              <a:spLocks noChangeShapeType="1"/>
            </p:cNvSpPr>
            <p:nvPr/>
          </p:nvSpPr>
          <p:spPr bwMode="auto">
            <a:xfrm flipV="1">
              <a:off x="2072" y="3192"/>
              <a:ext cx="1" cy="43"/>
            </a:xfrm>
            <a:prstGeom prst="line">
              <a:avLst/>
            </a:prstGeom>
            <a:noFill/>
            <a:ln w="12700">
              <a:solidFill>
                <a:srgbClr val="000000"/>
              </a:solidFill>
              <a:round/>
              <a:headEnd/>
              <a:tailEnd/>
            </a:ln>
          </p:spPr>
          <p:txBody>
            <a:bodyPr/>
            <a:lstStyle/>
            <a:p>
              <a:endParaRPr lang="en-US"/>
            </a:p>
          </p:txBody>
        </p:sp>
        <p:sp>
          <p:nvSpPr>
            <p:cNvPr id="477235" name="Line 51"/>
            <p:cNvSpPr>
              <a:spLocks noChangeShapeType="1"/>
            </p:cNvSpPr>
            <p:nvPr/>
          </p:nvSpPr>
          <p:spPr bwMode="auto">
            <a:xfrm flipV="1">
              <a:off x="2534" y="3192"/>
              <a:ext cx="1" cy="43"/>
            </a:xfrm>
            <a:prstGeom prst="line">
              <a:avLst/>
            </a:prstGeom>
            <a:noFill/>
            <a:ln w="12700">
              <a:solidFill>
                <a:srgbClr val="000000"/>
              </a:solidFill>
              <a:round/>
              <a:headEnd/>
              <a:tailEnd/>
            </a:ln>
          </p:spPr>
          <p:txBody>
            <a:bodyPr/>
            <a:lstStyle/>
            <a:p>
              <a:endParaRPr lang="en-US"/>
            </a:p>
          </p:txBody>
        </p:sp>
        <p:sp>
          <p:nvSpPr>
            <p:cNvPr id="477236" name="Line 52"/>
            <p:cNvSpPr>
              <a:spLocks noChangeShapeType="1"/>
            </p:cNvSpPr>
            <p:nvPr/>
          </p:nvSpPr>
          <p:spPr bwMode="auto">
            <a:xfrm flipV="1">
              <a:off x="2996" y="3192"/>
              <a:ext cx="1" cy="43"/>
            </a:xfrm>
            <a:prstGeom prst="line">
              <a:avLst/>
            </a:prstGeom>
            <a:noFill/>
            <a:ln w="12700">
              <a:solidFill>
                <a:srgbClr val="000000"/>
              </a:solidFill>
              <a:round/>
              <a:headEnd/>
              <a:tailEnd/>
            </a:ln>
          </p:spPr>
          <p:txBody>
            <a:bodyPr/>
            <a:lstStyle/>
            <a:p>
              <a:endParaRPr lang="en-US"/>
            </a:p>
          </p:txBody>
        </p:sp>
        <p:sp>
          <p:nvSpPr>
            <p:cNvPr id="477237" name="Line 53"/>
            <p:cNvSpPr>
              <a:spLocks noChangeShapeType="1"/>
            </p:cNvSpPr>
            <p:nvPr/>
          </p:nvSpPr>
          <p:spPr bwMode="auto">
            <a:xfrm flipV="1">
              <a:off x="3449" y="3192"/>
              <a:ext cx="1" cy="43"/>
            </a:xfrm>
            <a:prstGeom prst="line">
              <a:avLst/>
            </a:prstGeom>
            <a:noFill/>
            <a:ln w="12700">
              <a:solidFill>
                <a:srgbClr val="000000"/>
              </a:solidFill>
              <a:round/>
              <a:headEnd/>
              <a:tailEnd/>
            </a:ln>
          </p:spPr>
          <p:txBody>
            <a:bodyPr/>
            <a:lstStyle/>
            <a:p>
              <a:endParaRPr lang="en-US"/>
            </a:p>
          </p:txBody>
        </p:sp>
        <p:sp>
          <p:nvSpPr>
            <p:cNvPr id="477238" name="Line 54"/>
            <p:cNvSpPr>
              <a:spLocks noChangeShapeType="1"/>
            </p:cNvSpPr>
            <p:nvPr/>
          </p:nvSpPr>
          <p:spPr bwMode="auto">
            <a:xfrm flipV="1">
              <a:off x="3911" y="3192"/>
              <a:ext cx="1" cy="43"/>
            </a:xfrm>
            <a:prstGeom prst="line">
              <a:avLst/>
            </a:prstGeom>
            <a:noFill/>
            <a:ln w="12700">
              <a:solidFill>
                <a:srgbClr val="000000"/>
              </a:solidFill>
              <a:round/>
              <a:headEnd/>
              <a:tailEnd/>
            </a:ln>
          </p:spPr>
          <p:txBody>
            <a:bodyPr/>
            <a:lstStyle/>
            <a:p>
              <a:endParaRPr lang="en-US"/>
            </a:p>
          </p:txBody>
        </p:sp>
        <p:sp>
          <p:nvSpPr>
            <p:cNvPr id="477239" name="Line 55"/>
            <p:cNvSpPr>
              <a:spLocks noChangeShapeType="1"/>
            </p:cNvSpPr>
            <p:nvPr/>
          </p:nvSpPr>
          <p:spPr bwMode="auto">
            <a:xfrm flipV="1">
              <a:off x="4373" y="3192"/>
              <a:ext cx="1" cy="43"/>
            </a:xfrm>
            <a:prstGeom prst="line">
              <a:avLst/>
            </a:prstGeom>
            <a:noFill/>
            <a:ln w="12700">
              <a:solidFill>
                <a:srgbClr val="000000"/>
              </a:solidFill>
              <a:round/>
              <a:headEnd/>
              <a:tailEnd/>
            </a:ln>
          </p:spPr>
          <p:txBody>
            <a:bodyPr/>
            <a:lstStyle/>
            <a:p>
              <a:endParaRPr lang="en-US"/>
            </a:p>
          </p:txBody>
        </p:sp>
        <p:sp>
          <p:nvSpPr>
            <p:cNvPr id="477240" name="Line 56"/>
            <p:cNvSpPr>
              <a:spLocks noChangeShapeType="1"/>
            </p:cNvSpPr>
            <p:nvPr/>
          </p:nvSpPr>
          <p:spPr bwMode="auto">
            <a:xfrm flipV="1">
              <a:off x="4835" y="3192"/>
              <a:ext cx="1" cy="43"/>
            </a:xfrm>
            <a:prstGeom prst="line">
              <a:avLst/>
            </a:prstGeom>
            <a:noFill/>
            <a:ln w="12700">
              <a:solidFill>
                <a:srgbClr val="000000"/>
              </a:solidFill>
              <a:round/>
              <a:headEnd/>
              <a:tailEnd/>
            </a:ln>
          </p:spPr>
          <p:txBody>
            <a:bodyPr/>
            <a:lstStyle/>
            <a:p>
              <a:endParaRPr lang="en-US"/>
            </a:p>
          </p:txBody>
        </p:sp>
        <p:sp>
          <p:nvSpPr>
            <p:cNvPr id="477241" name="Line 57"/>
            <p:cNvSpPr>
              <a:spLocks noChangeShapeType="1"/>
            </p:cNvSpPr>
            <p:nvPr/>
          </p:nvSpPr>
          <p:spPr bwMode="auto">
            <a:xfrm>
              <a:off x="4835" y="1691"/>
              <a:ext cx="1" cy="1501"/>
            </a:xfrm>
            <a:prstGeom prst="line">
              <a:avLst/>
            </a:prstGeom>
            <a:noFill/>
            <a:ln w="12700">
              <a:solidFill>
                <a:srgbClr val="000000"/>
              </a:solidFill>
              <a:round/>
              <a:headEnd/>
              <a:tailEnd/>
            </a:ln>
          </p:spPr>
          <p:txBody>
            <a:bodyPr/>
            <a:lstStyle/>
            <a:p>
              <a:endParaRPr lang="en-US"/>
            </a:p>
          </p:txBody>
        </p:sp>
        <p:sp>
          <p:nvSpPr>
            <p:cNvPr id="477242" name="Line 58"/>
            <p:cNvSpPr>
              <a:spLocks noChangeShapeType="1"/>
            </p:cNvSpPr>
            <p:nvPr/>
          </p:nvSpPr>
          <p:spPr bwMode="auto">
            <a:xfrm>
              <a:off x="4786" y="3192"/>
              <a:ext cx="99" cy="1"/>
            </a:xfrm>
            <a:prstGeom prst="line">
              <a:avLst/>
            </a:prstGeom>
            <a:noFill/>
            <a:ln w="12700">
              <a:solidFill>
                <a:srgbClr val="000000"/>
              </a:solidFill>
              <a:round/>
              <a:headEnd/>
              <a:tailEnd/>
            </a:ln>
          </p:spPr>
          <p:txBody>
            <a:bodyPr/>
            <a:lstStyle/>
            <a:p>
              <a:endParaRPr lang="en-US"/>
            </a:p>
          </p:txBody>
        </p:sp>
        <p:sp>
          <p:nvSpPr>
            <p:cNvPr id="477243" name="Line 59"/>
            <p:cNvSpPr>
              <a:spLocks noChangeShapeType="1"/>
            </p:cNvSpPr>
            <p:nvPr/>
          </p:nvSpPr>
          <p:spPr bwMode="auto">
            <a:xfrm>
              <a:off x="4786" y="2889"/>
              <a:ext cx="99" cy="1"/>
            </a:xfrm>
            <a:prstGeom prst="line">
              <a:avLst/>
            </a:prstGeom>
            <a:noFill/>
            <a:ln w="12700">
              <a:solidFill>
                <a:srgbClr val="000000"/>
              </a:solidFill>
              <a:round/>
              <a:headEnd/>
              <a:tailEnd/>
            </a:ln>
          </p:spPr>
          <p:txBody>
            <a:bodyPr/>
            <a:lstStyle/>
            <a:p>
              <a:endParaRPr lang="en-US"/>
            </a:p>
          </p:txBody>
        </p:sp>
        <p:sp>
          <p:nvSpPr>
            <p:cNvPr id="477244" name="Line 60"/>
            <p:cNvSpPr>
              <a:spLocks noChangeShapeType="1"/>
            </p:cNvSpPr>
            <p:nvPr/>
          </p:nvSpPr>
          <p:spPr bwMode="auto">
            <a:xfrm>
              <a:off x="4786" y="2593"/>
              <a:ext cx="99" cy="1"/>
            </a:xfrm>
            <a:prstGeom prst="line">
              <a:avLst/>
            </a:prstGeom>
            <a:noFill/>
            <a:ln w="12700">
              <a:solidFill>
                <a:srgbClr val="000000"/>
              </a:solidFill>
              <a:round/>
              <a:headEnd/>
              <a:tailEnd/>
            </a:ln>
          </p:spPr>
          <p:txBody>
            <a:bodyPr/>
            <a:lstStyle/>
            <a:p>
              <a:endParaRPr lang="en-US"/>
            </a:p>
          </p:txBody>
        </p:sp>
        <p:sp>
          <p:nvSpPr>
            <p:cNvPr id="477245" name="Line 61"/>
            <p:cNvSpPr>
              <a:spLocks noChangeShapeType="1"/>
            </p:cNvSpPr>
            <p:nvPr/>
          </p:nvSpPr>
          <p:spPr bwMode="auto">
            <a:xfrm>
              <a:off x="4786" y="2290"/>
              <a:ext cx="99" cy="1"/>
            </a:xfrm>
            <a:prstGeom prst="line">
              <a:avLst/>
            </a:prstGeom>
            <a:noFill/>
            <a:ln w="12700">
              <a:solidFill>
                <a:srgbClr val="000000"/>
              </a:solidFill>
              <a:round/>
              <a:headEnd/>
              <a:tailEnd/>
            </a:ln>
          </p:spPr>
          <p:txBody>
            <a:bodyPr/>
            <a:lstStyle/>
            <a:p>
              <a:endParaRPr lang="en-US"/>
            </a:p>
          </p:txBody>
        </p:sp>
        <p:sp>
          <p:nvSpPr>
            <p:cNvPr id="477246" name="Line 62"/>
            <p:cNvSpPr>
              <a:spLocks noChangeShapeType="1"/>
            </p:cNvSpPr>
            <p:nvPr/>
          </p:nvSpPr>
          <p:spPr bwMode="auto">
            <a:xfrm>
              <a:off x="4786" y="1994"/>
              <a:ext cx="99" cy="1"/>
            </a:xfrm>
            <a:prstGeom prst="line">
              <a:avLst/>
            </a:prstGeom>
            <a:noFill/>
            <a:ln w="12700">
              <a:solidFill>
                <a:srgbClr val="000000"/>
              </a:solidFill>
              <a:round/>
              <a:headEnd/>
              <a:tailEnd/>
            </a:ln>
          </p:spPr>
          <p:txBody>
            <a:bodyPr/>
            <a:lstStyle/>
            <a:p>
              <a:endParaRPr lang="en-US"/>
            </a:p>
          </p:txBody>
        </p:sp>
        <p:sp>
          <p:nvSpPr>
            <p:cNvPr id="477247" name="Line 63"/>
            <p:cNvSpPr>
              <a:spLocks noChangeShapeType="1"/>
            </p:cNvSpPr>
            <p:nvPr/>
          </p:nvSpPr>
          <p:spPr bwMode="auto">
            <a:xfrm>
              <a:off x="4786" y="1691"/>
              <a:ext cx="99" cy="1"/>
            </a:xfrm>
            <a:prstGeom prst="line">
              <a:avLst/>
            </a:prstGeom>
            <a:noFill/>
            <a:ln w="12700">
              <a:solidFill>
                <a:srgbClr val="000000"/>
              </a:solidFill>
              <a:round/>
              <a:headEnd/>
              <a:tailEnd/>
            </a:ln>
          </p:spPr>
          <p:txBody>
            <a:bodyPr/>
            <a:lstStyle/>
            <a:p>
              <a:endParaRPr lang="en-US"/>
            </a:p>
          </p:txBody>
        </p:sp>
        <p:sp>
          <p:nvSpPr>
            <p:cNvPr id="477248" name="Freeform 64"/>
            <p:cNvSpPr>
              <a:spLocks/>
            </p:cNvSpPr>
            <p:nvPr/>
          </p:nvSpPr>
          <p:spPr bwMode="auto">
            <a:xfrm>
              <a:off x="1379" y="1691"/>
              <a:ext cx="3225" cy="961"/>
            </a:xfrm>
            <a:custGeom>
              <a:avLst/>
              <a:gdLst/>
              <a:ahLst/>
              <a:cxnLst>
                <a:cxn ang="0">
                  <a:pos x="0" y="178"/>
                </a:cxn>
                <a:cxn ang="0">
                  <a:pos x="56" y="89"/>
                </a:cxn>
                <a:cxn ang="0">
                  <a:pos x="112" y="56"/>
                </a:cxn>
                <a:cxn ang="0">
                  <a:pos x="168" y="33"/>
                </a:cxn>
                <a:cxn ang="0">
                  <a:pos x="223" y="17"/>
                </a:cxn>
                <a:cxn ang="0">
                  <a:pos x="279" y="8"/>
                </a:cxn>
                <a:cxn ang="0">
                  <a:pos x="335" y="3"/>
                </a:cxn>
                <a:cxn ang="0">
                  <a:pos x="391" y="0"/>
                </a:cxn>
              </a:cxnLst>
              <a:rect l="0" t="0" r="r" b="b"/>
              <a:pathLst>
                <a:path w="391" h="178">
                  <a:moveTo>
                    <a:pt x="0" y="178"/>
                  </a:moveTo>
                  <a:lnTo>
                    <a:pt x="56" y="89"/>
                  </a:lnTo>
                  <a:lnTo>
                    <a:pt x="112" y="56"/>
                  </a:lnTo>
                  <a:lnTo>
                    <a:pt x="168" y="33"/>
                  </a:lnTo>
                  <a:lnTo>
                    <a:pt x="223" y="17"/>
                  </a:lnTo>
                  <a:lnTo>
                    <a:pt x="279" y="8"/>
                  </a:lnTo>
                  <a:lnTo>
                    <a:pt x="335" y="3"/>
                  </a:lnTo>
                  <a:lnTo>
                    <a:pt x="391" y="0"/>
                  </a:lnTo>
                </a:path>
              </a:pathLst>
            </a:custGeom>
            <a:noFill/>
            <a:ln w="12700">
              <a:solidFill>
                <a:srgbClr val="000000"/>
              </a:solidFill>
              <a:prstDash val="solid"/>
              <a:round/>
              <a:headEnd/>
              <a:tailEnd/>
            </a:ln>
          </p:spPr>
          <p:txBody>
            <a:bodyPr/>
            <a:lstStyle/>
            <a:p>
              <a:endParaRPr lang="en-US"/>
            </a:p>
          </p:txBody>
        </p:sp>
        <p:sp>
          <p:nvSpPr>
            <p:cNvPr id="477249" name="Rectangle 65"/>
            <p:cNvSpPr>
              <a:spLocks noChangeArrowheads="1"/>
            </p:cNvSpPr>
            <p:nvPr/>
          </p:nvSpPr>
          <p:spPr bwMode="auto">
            <a:xfrm>
              <a:off x="1354" y="2636"/>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0" name="Rectangle 66"/>
            <p:cNvSpPr>
              <a:spLocks noChangeArrowheads="1"/>
            </p:cNvSpPr>
            <p:nvPr/>
          </p:nvSpPr>
          <p:spPr bwMode="auto">
            <a:xfrm>
              <a:off x="1816" y="2155"/>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1" name="Rectangle 67"/>
            <p:cNvSpPr>
              <a:spLocks noChangeArrowheads="1"/>
            </p:cNvSpPr>
            <p:nvPr/>
          </p:nvSpPr>
          <p:spPr bwMode="auto">
            <a:xfrm>
              <a:off x="2278" y="1977"/>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2" name="Rectangle 68"/>
            <p:cNvSpPr>
              <a:spLocks noChangeArrowheads="1"/>
            </p:cNvSpPr>
            <p:nvPr/>
          </p:nvSpPr>
          <p:spPr bwMode="auto">
            <a:xfrm>
              <a:off x="2740" y="1853"/>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3" name="Rectangle 69"/>
            <p:cNvSpPr>
              <a:spLocks noChangeArrowheads="1"/>
            </p:cNvSpPr>
            <p:nvPr/>
          </p:nvSpPr>
          <p:spPr bwMode="auto">
            <a:xfrm>
              <a:off x="3194" y="1767"/>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4" name="Rectangle 70"/>
            <p:cNvSpPr>
              <a:spLocks noChangeArrowheads="1"/>
            </p:cNvSpPr>
            <p:nvPr/>
          </p:nvSpPr>
          <p:spPr bwMode="auto">
            <a:xfrm>
              <a:off x="3656" y="1718"/>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5" name="Rectangle 71"/>
            <p:cNvSpPr>
              <a:spLocks noChangeArrowheads="1"/>
            </p:cNvSpPr>
            <p:nvPr/>
          </p:nvSpPr>
          <p:spPr bwMode="auto">
            <a:xfrm>
              <a:off x="4118" y="1691"/>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6" name="Rectangle 72"/>
            <p:cNvSpPr>
              <a:spLocks noChangeArrowheads="1"/>
            </p:cNvSpPr>
            <p:nvPr/>
          </p:nvSpPr>
          <p:spPr bwMode="auto">
            <a:xfrm>
              <a:off x="4580" y="1675"/>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7" name="Rectangle 73"/>
            <p:cNvSpPr>
              <a:spLocks noChangeArrowheads="1"/>
            </p:cNvSpPr>
            <p:nvPr/>
          </p:nvSpPr>
          <p:spPr bwMode="auto">
            <a:xfrm>
              <a:off x="1329" y="1837"/>
              <a:ext cx="174" cy="125"/>
            </a:xfrm>
            <a:prstGeom prst="rect">
              <a:avLst/>
            </a:prstGeom>
            <a:noFill/>
            <a:ln w="9525">
              <a:noFill/>
              <a:miter lim="800000"/>
              <a:headEnd/>
              <a:tailEnd/>
            </a:ln>
          </p:spPr>
          <p:txBody>
            <a:bodyPr wrap="none" lIns="0" tIns="0" rIns="0" bIns="0">
              <a:spAutoFit/>
            </a:bodyPr>
            <a:lstStyle/>
            <a:p>
              <a:r>
                <a:rPr lang="en-US" sz="1300" b="1">
                  <a:solidFill>
                    <a:srgbClr val="000000"/>
                  </a:solidFill>
                </a:rPr>
                <a:t>200</a:t>
              </a:r>
              <a:endParaRPr lang="en-US"/>
            </a:p>
          </p:txBody>
        </p:sp>
        <p:sp>
          <p:nvSpPr>
            <p:cNvPr id="477258" name="Rectangle 74"/>
            <p:cNvSpPr>
              <a:spLocks noChangeArrowheads="1"/>
            </p:cNvSpPr>
            <p:nvPr/>
          </p:nvSpPr>
          <p:spPr bwMode="auto">
            <a:xfrm>
              <a:off x="1791" y="1956"/>
              <a:ext cx="174" cy="125"/>
            </a:xfrm>
            <a:prstGeom prst="rect">
              <a:avLst/>
            </a:prstGeom>
            <a:noFill/>
            <a:ln w="9525">
              <a:noFill/>
              <a:miter lim="800000"/>
              <a:headEnd/>
              <a:tailEnd/>
            </a:ln>
          </p:spPr>
          <p:txBody>
            <a:bodyPr wrap="none" lIns="0" tIns="0" rIns="0" bIns="0">
              <a:spAutoFit/>
            </a:bodyPr>
            <a:lstStyle/>
            <a:p>
              <a:r>
                <a:rPr lang="en-US" sz="1300" b="1">
                  <a:solidFill>
                    <a:srgbClr val="000000"/>
                  </a:solidFill>
                </a:rPr>
                <a:t>180</a:t>
              </a:r>
              <a:endParaRPr lang="en-US"/>
            </a:p>
          </p:txBody>
        </p:sp>
        <p:sp>
          <p:nvSpPr>
            <p:cNvPr id="477259" name="Rectangle 75"/>
            <p:cNvSpPr>
              <a:spLocks noChangeArrowheads="1"/>
            </p:cNvSpPr>
            <p:nvPr/>
          </p:nvSpPr>
          <p:spPr bwMode="auto">
            <a:xfrm>
              <a:off x="2278" y="2625"/>
              <a:ext cx="116" cy="125"/>
            </a:xfrm>
            <a:prstGeom prst="rect">
              <a:avLst/>
            </a:prstGeom>
            <a:noFill/>
            <a:ln w="9525">
              <a:noFill/>
              <a:miter lim="800000"/>
              <a:headEnd/>
              <a:tailEnd/>
            </a:ln>
          </p:spPr>
          <p:txBody>
            <a:bodyPr wrap="none" lIns="0" tIns="0" rIns="0" bIns="0">
              <a:spAutoFit/>
            </a:bodyPr>
            <a:lstStyle/>
            <a:p>
              <a:r>
                <a:rPr lang="en-US" sz="1300" b="1">
                  <a:solidFill>
                    <a:srgbClr val="000000"/>
                  </a:solidFill>
                </a:rPr>
                <a:t>68</a:t>
              </a:r>
              <a:endParaRPr lang="en-US"/>
            </a:p>
          </p:txBody>
        </p:sp>
        <p:sp>
          <p:nvSpPr>
            <p:cNvPr id="477260" name="Rectangle 76"/>
            <p:cNvSpPr>
              <a:spLocks noChangeArrowheads="1"/>
            </p:cNvSpPr>
            <p:nvPr/>
          </p:nvSpPr>
          <p:spPr bwMode="auto">
            <a:xfrm>
              <a:off x="2740" y="2782"/>
              <a:ext cx="116" cy="125"/>
            </a:xfrm>
            <a:prstGeom prst="rect">
              <a:avLst/>
            </a:prstGeom>
            <a:noFill/>
            <a:ln w="9525">
              <a:noFill/>
              <a:miter lim="800000"/>
              <a:headEnd/>
              <a:tailEnd/>
            </a:ln>
          </p:spPr>
          <p:txBody>
            <a:bodyPr wrap="none" lIns="0" tIns="0" rIns="0" bIns="0">
              <a:spAutoFit/>
            </a:bodyPr>
            <a:lstStyle/>
            <a:p>
              <a:r>
                <a:rPr lang="en-US" sz="1300" b="1">
                  <a:solidFill>
                    <a:srgbClr val="000000"/>
                  </a:solidFill>
                </a:rPr>
                <a:t>42</a:t>
              </a:r>
              <a:endParaRPr lang="en-US"/>
            </a:p>
          </p:txBody>
        </p:sp>
        <p:sp>
          <p:nvSpPr>
            <p:cNvPr id="477261" name="Rectangle 77"/>
            <p:cNvSpPr>
              <a:spLocks noChangeArrowheads="1"/>
            </p:cNvSpPr>
            <p:nvPr/>
          </p:nvSpPr>
          <p:spPr bwMode="auto">
            <a:xfrm>
              <a:off x="3194" y="2857"/>
              <a:ext cx="116" cy="125"/>
            </a:xfrm>
            <a:prstGeom prst="rect">
              <a:avLst/>
            </a:prstGeom>
            <a:noFill/>
            <a:ln w="9525">
              <a:noFill/>
              <a:miter lim="800000"/>
              <a:headEnd/>
              <a:tailEnd/>
            </a:ln>
          </p:spPr>
          <p:txBody>
            <a:bodyPr wrap="none" lIns="0" tIns="0" rIns="0" bIns="0">
              <a:spAutoFit/>
            </a:bodyPr>
            <a:lstStyle/>
            <a:p>
              <a:r>
                <a:rPr lang="en-US" sz="1300" b="1">
                  <a:solidFill>
                    <a:srgbClr val="000000"/>
                  </a:solidFill>
                </a:rPr>
                <a:t>30</a:t>
              </a:r>
              <a:endParaRPr lang="en-US"/>
            </a:p>
          </p:txBody>
        </p:sp>
        <p:sp>
          <p:nvSpPr>
            <p:cNvPr id="477262" name="Rectangle 78"/>
            <p:cNvSpPr>
              <a:spLocks noChangeArrowheads="1"/>
            </p:cNvSpPr>
            <p:nvPr/>
          </p:nvSpPr>
          <p:spPr bwMode="auto">
            <a:xfrm>
              <a:off x="3656" y="2943"/>
              <a:ext cx="116" cy="125"/>
            </a:xfrm>
            <a:prstGeom prst="rect">
              <a:avLst/>
            </a:prstGeom>
            <a:noFill/>
            <a:ln w="9525">
              <a:noFill/>
              <a:miter lim="800000"/>
              <a:headEnd/>
              <a:tailEnd/>
            </a:ln>
          </p:spPr>
          <p:txBody>
            <a:bodyPr wrap="none" lIns="0" tIns="0" rIns="0" bIns="0">
              <a:spAutoFit/>
            </a:bodyPr>
            <a:lstStyle/>
            <a:p>
              <a:r>
                <a:rPr lang="en-US" sz="1300" b="1">
                  <a:solidFill>
                    <a:srgbClr val="000000"/>
                  </a:solidFill>
                </a:rPr>
                <a:t>15</a:t>
              </a:r>
              <a:endParaRPr lang="en-US"/>
            </a:p>
          </p:txBody>
        </p:sp>
        <p:sp>
          <p:nvSpPr>
            <p:cNvPr id="477263" name="Rectangle 79"/>
            <p:cNvSpPr>
              <a:spLocks noChangeArrowheads="1"/>
            </p:cNvSpPr>
            <p:nvPr/>
          </p:nvSpPr>
          <p:spPr bwMode="auto">
            <a:xfrm>
              <a:off x="4118" y="2970"/>
              <a:ext cx="116" cy="125"/>
            </a:xfrm>
            <a:prstGeom prst="rect">
              <a:avLst/>
            </a:prstGeom>
            <a:noFill/>
            <a:ln w="9525">
              <a:noFill/>
              <a:miter lim="800000"/>
              <a:headEnd/>
              <a:tailEnd/>
            </a:ln>
          </p:spPr>
          <p:txBody>
            <a:bodyPr wrap="none" lIns="0" tIns="0" rIns="0" bIns="0">
              <a:spAutoFit/>
            </a:bodyPr>
            <a:lstStyle/>
            <a:p>
              <a:r>
                <a:rPr lang="en-US" sz="1300" b="1">
                  <a:solidFill>
                    <a:srgbClr val="000000"/>
                  </a:solidFill>
                </a:rPr>
                <a:t>11</a:t>
              </a:r>
              <a:endParaRPr lang="en-US"/>
            </a:p>
          </p:txBody>
        </p:sp>
        <p:sp>
          <p:nvSpPr>
            <p:cNvPr id="477264" name="Rectangle 80"/>
            <p:cNvSpPr>
              <a:spLocks noChangeArrowheads="1"/>
            </p:cNvSpPr>
            <p:nvPr/>
          </p:nvSpPr>
          <p:spPr bwMode="auto">
            <a:xfrm>
              <a:off x="4616" y="2981"/>
              <a:ext cx="58" cy="125"/>
            </a:xfrm>
            <a:prstGeom prst="rect">
              <a:avLst/>
            </a:prstGeom>
            <a:noFill/>
            <a:ln w="9525">
              <a:noFill/>
              <a:miter lim="800000"/>
              <a:headEnd/>
              <a:tailEnd/>
            </a:ln>
          </p:spPr>
          <p:txBody>
            <a:bodyPr wrap="none" lIns="0" tIns="0" rIns="0" bIns="0">
              <a:spAutoFit/>
            </a:bodyPr>
            <a:lstStyle/>
            <a:p>
              <a:r>
                <a:rPr lang="en-US" sz="1300" b="1">
                  <a:solidFill>
                    <a:srgbClr val="000000"/>
                  </a:solidFill>
                </a:rPr>
                <a:t>9</a:t>
              </a:r>
              <a:endParaRPr lang="en-US"/>
            </a:p>
          </p:txBody>
        </p:sp>
        <p:sp>
          <p:nvSpPr>
            <p:cNvPr id="477265" name="Rectangle 81"/>
            <p:cNvSpPr>
              <a:spLocks noChangeArrowheads="1"/>
            </p:cNvSpPr>
            <p:nvPr/>
          </p:nvSpPr>
          <p:spPr bwMode="auto">
            <a:xfrm>
              <a:off x="1312" y="2717"/>
              <a:ext cx="208" cy="125"/>
            </a:xfrm>
            <a:prstGeom prst="rect">
              <a:avLst/>
            </a:prstGeom>
            <a:noFill/>
            <a:ln w="9525">
              <a:noFill/>
              <a:miter lim="800000"/>
              <a:headEnd/>
              <a:tailEnd/>
            </a:ln>
          </p:spPr>
          <p:txBody>
            <a:bodyPr wrap="none" lIns="0" tIns="0" rIns="0" bIns="0">
              <a:spAutoFit/>
            </a:bodyPr>
            <a:lstStyle/>
            <a:p>
              <a:r>
                <a:rPr lang="en-US" sz="1300" b="1"/>
                <a:t>36%</a:t>
              </a:r>
              <a:endParaRPr lang="en-US"/>
            </a:p>
          </p:txBody>
        </p:sp>
        <p:sp>
          <p:nvSpPr>
            <p:cNvPr id="477266" name="Rectangle 82"/>
            <p:cNvSpPr>
              <a:spLocks noChangeArrowheads="1"/>
            </p:cNvSpPr>
            <p:nvPr/>
          </p:nvSpPr>
          <p:spPr bwMode="auto">
            <a:xfrm>
              <a:off x="1774" y="2236"/>
              <a:ext cx="208" cy="125"/>
            </a:xfrm>
            <a:prstGeom prst="rect">
              <a:avLst/>
            </a:prstGeom>
            <a:noFill/>
            <a:ln w="9525">
              <a:noFill/>
              <a:miter lim="800000"/>
              <a:headEnd/>
              <a:tailEnd/>
            </a:ln>
          </p:spPr>
          <p:txBody>
            <a:bodyPr wrap="none" lIns="0" tIns="0" rIns="0" bIns="0">
              <a:spAutoFit/>
            </a:bodyPr>
            <a:lstStyle/>
            <a:p>
              <a:r>
                <a:rPr lang="en-US" sz="1300" b="1"/>
                <a:t>68%</a:t>
              </a:r>
              <a:endParaRPr lang="en-US"/>
            </a:p>
          </p:txBody>
        </p:sp>
        <p:sp>
          <p:nvSpPr>
            <p:cNvPr id="477267" name="Rectangle 83"/>
            <p:cNvSpPr>
              <a:spLocks noChangeArrowheads="1"/>
            </p:cNvSpPr>
            <p:nvPr/>
          </p:nvSpPr>
          <p:spPr bwMode="auto">
            <a:xfrm>
              <a:off x="2312" y="2058"/>
              <a:ext cx="256" cy="154"/>
            </a:xfrm>
            <a:prstGeom prst="rect">
              <a:avLst/>
            </a:prstGeom>
            <a:noFill/>
            <a:ln w="9525">
              <a:noFill/>
              <a:miter lim="800000"/>
              <a:headEnd/>
              <a:tailEnd/>
            </a:ln>
          </p:spPr>
          <p:txBody>
            <a:bodyPr wrap="none" lIns="0" tIns="0" rIns="0" bIns="0">
              <a:spAutoFit/>
            </a:bodyPr>
            <a:lstStyle/>
            <a:p>
              <a:r>
                <a:rPr lang="en-US" sz="1600" b="1">
                  <a:solidFill>
                    <a:srgbClr val="000000"/>
                  </a:solidFill>
                </a:rPr>
                <a:t>80%</a:t>
              </a:r>
              <a:endParaRPr lang="en-US" sz="1600"/>
            </a:p>
          </p:txBody>
        </p:sp>
        <p:sp>
          <p:nvSpPr>
            <p:cNvPr id="477268" name="Rectangle 84"/>
            <p:cNvSpPr>
              <a:spLocks noChangeArrowheads="1"/>
            </p:cNvSpPr>
            <p:nvPr/>
          </p:nvSpPr>
          <p:spPr bwMode="auto">
            <a:xfrm>
              <a:off x="2698" y="1722"/>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88%</a:t>
              </a:r>
              <a:endParaRPr lang="en-US"/>
            </a:p>
          </p:txBody>
        </p:sp>
        <p:sp>
          <p:nvSpPr>
            <p:cNvPr id="477269" name="Rectangle 85"/>
            <p:cNvSpPr>
              <a:spLocks noChangeArrowheads="1"/>
            </p:cNvSpPr>
            <p:nvPr/>
          </p:nvSpPr>
          <p:spPr bwMode="auto">
            <a:xfrm>
              <a:off x="3152" y="1626"/>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94%</a:t>
              </a:r>
              <a:endParaRPr lang="en-US"/>
            </a:p>
          </p:txBody>
        </p:sp>
        <p:sp>
          <p:nvSpPr>
            <p:cNvPr id="477270" name="Rectangle 86"/>
            <p:cNvSpPr>
              <a:spLocks noChangeArrowheads="1"/>
            </p:cNvSpPr>
            <p:nvPr/>
          </p:nvSpPr>
          <p:spPr bwMode="auto">
            <a:xfrm>
              <a:off x="3614" y="1578"/>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97%</a:t>
              </a:r>
              <a:endParaRPr lang="en-US"/>
            </a:p>
          </p:txBody>
        </p:sp>
        <p:sp>
          <p:nvSpPr>
            <p:cNvPr id="477271" name="Rectangle 87"/>
            <p:cNvSpPr>
              <a:spLocks noChangeArrowheads="1"/>
            </p:cNvSpPr>
            <p:nvPr/>
          </p:nvSpPr>
          <p:spPr bwMode="auto">
            <a:xfrm>
              <a:off x="4076" y="1549"/>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99%</a:t>
              </a:r>
              <a:endParaRPr lang="en-US"/>
            </a:p>
          </p:txBody>
        </p:sp>
        <p:sp>
          <p:nvSpPr>
            <p:cNvPr id="477272" name="Rectangle 88"/>
            <p:cNvSpPr>
              <a:spLocks noChangeArrowheads="1"/>
            </p:cNvSpPr>
            <p:nvPr/>
          </p:nvSpPr>
          <p:spPr bwMode="auto">
            <a:xfrm>
              <a:off x="4504" y="1530"/>
              <a:ext cx="266" cy="125"/>
            </a:xfrm>
            <a:prstGeom prst="rect">
              <a:avLst/>
            </a:prstGeom>
            <a:noFill/>
            <a:ln w="9525">
              <a:noFill/>
              <a:miter lim="800000"/>
              <a:headEnd/>
              <a:tailEnd/>
            </a:ln>
          </p:spPr>
          <p:txBody>
            <a:bodyPr wrap="none" lIns="0" tIns="0" rIns="0" bIns="0">
              <a:spAutoFit/>
            </a:bodyPr>
            <a:lstStyle/>
            <a:p>
              <a:r>
                <a:rPr lang="en-US" sz="1300" b="1">
                  <a:solidFill>
                    <a:srgbClr val="000000"/>
                  </a:solidFill>
                </a:rPr>
                <a:t>100%</a:t>
              </a:r>
              <a:endParaRPr lang="en-US"/>
            </a:p>
          </p:txBody>
        </p:sp>
        <p:sp>
          <p:nvSpPr>
            <p:cNvPr id="477273" name="Rectangle 89"/>
            <p:cNvSpPr>
              <a:spLocks noChangeArrowheads="1"/>
            </p:cNvSpPr>
            <p:nvPr/>
          </p:nvSpPr>
          <p:spPr bwMode="auto">
            <a:xfrm>
              <a:off x="986" y="3132"/>
              <a:ext cx="58" cy="125"/>
            </a:xfrm>
            <a:prstGeom prst="rect">
              <a:avLst/>
            </a:prstGeom>
            <a:noFill/>
            <a:ln w="9525">
              <a:noFill/>
              <a:miter lim="800000"/>
              <a:headEnd/>
              <a:tailEnd/>
            </a:ln>
          </p:spPr>
          <p:txBody>
            <a:bodyPr wrap="none" lIns="0" tIns="0" rIns="0" bIns="0">
              <a:spAutoFit/>
            </a:bodyPr>
            <a:lstStyle/>
            <a:p>
              <a:r>
                <a:rPr lang="en-US" sz="1300" b="1">
                  <a:solidFill>
                    <a:srgbClr val="000000"/>
                  </a:solidFill>
                </a:rPr>
                <a:t>0</a:t>
              </a:r>
              <a:endParaRPr lang="en-US"/>
            </a:p>
          </p:txBody>
        </p:sp>
        <p:sp>
          <p:nvSpPr>
            <p:cNvPr id="477274" name="Rectangle 90"/>
            <p:cNvSpPr>
              <a:spLocks noChangeArrowheads="1"/>
            </p:cNvSpPr>
            <p:nvPr/>
          </p:nvSpPr>
          <p:spPr bwMode="auto">
            <a:xfrm>
              <a:off x="908" y="2830"/>
              <a:ext cx="116" cy="125"/>
            </a:xfrm>
            <a:prstGeom prst="rect">
              <a:avLst/>
            </a:prstGeom>
            <a:noFill/>
            <a:ln w="9525">
              <a:noFill/>
              <a:miter lim="800000"/>
              <a:headEnd/>
              <a:tailEnd/>
            </a:ln>
          </p:spPr>
          <p:txBody>
            <a:bodyPr wrap="none" lIns="0" tIns="0" rIns="0" bIns="0">
              <a:spAutoFit/>
            </a:bodyPr>
            <a:lstStyle/>
            <a:p>
              <a:r>
                <a:rPr lang="en-US" sz="1300" b="1">
                  <a:solidFill>
                    <a:srgbClr val="000000"/>
                  </a:solidFill>
                </a:rPr>
                <a:t>50</a:t>
              </a:r>
              <a:endParaRPr lang="en-US"/>
            </a:p>
          </p:txBody>
        </p:sp>
        <p:sp>
          <p:nvSpPr>
            <p:cNvPr id="477275" name="Rectangle 91"/>
            <p:cNvSpPr>
              <a:spLocks noChangeArrowheads="1"/>
            </p:cNvSpPr>
            <p:nvPr/>
          </p:nvSpPr>
          <p:spPr bwMode="auto">
            <a:xfrm>
              <a:off x="834" y="2533"/>
              <a:ext cx="174" cy="125"/>
            </a:xfrm>
            <a:prstGeom prst="rect">
              <a:avLst/>
            </a:prstGeom>
            <a:noFill/>
            <a:ln w="9525">
              <a:noFill/>
              <a:miter lim="800000"/>
              <a:headEnd/>
              <a:tailEnd/>
            </a:ln>
          </p:spPr>
          <p:txBody>
            <a:bodyPr wrap="none" lIns="0" tIns="0" rIns="0" bIns="0">
              <a:spAutoFit/>
            </a:bodyPr>
            <a:lstStyle/>
            <a:p>
              <a:r>
                <a:rPr lang="en-US" sz="1300" b="1">
                  <a:solidFill>
                    <a:srgbClr val="000000"/>
                  </a:solidFill>
                </a:rPr>
                <a:t>100</a:t>
              </a:r>
              <a:endParaRPr lang="en-US"/>
            </a:p>
          </p:txBody>
        </p:sp>
        <p:sp>
          <p:nvSpPr>
            <p:cNvPr id="477276" name="Rectangle 92"/>
            <p:cNvSpPr>
              <a:spLocks noChangeArrowheads="1"/>
            </p:cNvSpPr>
            <p:nvPr/>
          </p:nvSpPr>
          <p:spPr bwMode="auto">
            <a:xfrm>
              <a:off x="834" y="2231"/>
              <a:ext cx="174" cy="125"/>
            </a:xfrm>
            <a:prstGeom prst="rect">
              <a:avLst/>
            </a:prstGeom>
            <a:noFill/>
            <a:ln w="9525">
              <a:noFill/>
              <a:miter lim="800000"/>
              <a:headEnd/>
              <a:tailEnd/>
            </a:ln>
          </p:spPr>
          <p:txBody>
            <a:bodyPr wrap="none" lIns="0" tIns="0" rIns="0" bIns="0">
              <a:spAutoFit/>
            </a:bodyPr>
            <a:lstStyle/>
            <a:p>
              <a:r>
                <a:rPr lang="en-US" sz="1300" b="1">
                  <a:solidFill>
                    <a:srgbClr val="000000"/>
                  </a:solidFill>
                </a:rPr>
                <a:t>150</a:t>
              </a:r>
              <a:endParaRPr lang="en-US"/>
            </a:p>
          </p:txBody>
        </p:sp>
        <p:sp>
          <p:nvSpPr>
            <p:cNvPr id="477277" name="Rectangle 93"/>
            <p:cNvSpPr>
              <a:spLocks noChangeArrowheads="1"/>
            </p:cNvSpPr>
            <p:nvPr/>
          </p:nvSpPr>
          <p:spPr bwMode="auto">
            <a:xfrm>
              <a:off x="834" y="1934"/>
              <a:ext cx="174" cy="125"/>
            </a:xfrm>
            <a:prstGeom prst="rect">
              <a:avLst/>
            </a:prstGeom>
            <a:noFill/>
            <a:ln w="9525">
              <a:noFill/>
              <a:miter lim="800000"/>
              <a:headEnd/>
              <a:tailEnd/>
            </a:ln>
          </p:spPr>
          <p:txBody>
            <a:bodyPr wrap="none" lIns="0" tIns="0" rIns="0" bIns="0">
              <a:spAutoFit/>
            </a:bodyPr>
            <a:lstStyle/>
            <a:p>
              <a:r>
                <a:rPr lang="en-US" sz="1300" b="1">
                  <a:solidFill>
                    <a:srgbClr val="000000"/>
                  </a:solidFill>
                </a:rPr>
                <a:t>200</a:t>
              </a:r>
              <a:endParaRPr lang="en-US"/>
            </a:p>
          </p:txBody>
        </p:sp>
        <p:sp>
          <p:nvSpPr>
            <p:cNvPr id="477278" name="Rectangle 94"/>
            <p:cNvSpPr>
              <a:spLocks noChangeArrowheads="1"/>
            </p:cNvSpPr>
            <p:nvPr/>
          </p:nvSpPr>
          <p:spPr bwMode="auto">
            <a:xfrm>
              <a:off x="834" y="1632"/>
              <a:ext cx="174" cy="125"/>
            </a:xfrm>
            <a:prstGeom prst="rect">
              <a:avLst/>
            </a:prstGeom>
            <a:noFill/>
            <a:ln w="9525">
              <a:noFill/>
              <a:miter lim="800000"/>
              <a:headEnd/>
              <a:tailEnd/>
            </a:ln>
          </p:spPr>
          <p:txBody>
            <a:bodyPr wrap="none" lIns="0" tIns="0" rIns="0" bIns="0">
              <a:spAutoFit/>
            </a:bodyPr>
            <a:lstStyle/>
            <a:p>
              <a:r>
                <a:rPr lang="en-US" sz="1300" b="1">
                  <a:solidFill>
                    <a:srgbClr val="000000"/>
                  </a:solidFill>
                </a:rPr>
                <a:t>250</a:t>
              </a:r>
              <a:endParaRPr lang="en-US"/>
            </a:p>
          </p:txBody>
        </p:sp>
        <p:sp>
          <p:nvSpPr>
            <p:cNvPr id="477279" name="Rectangle 95"/>
            <p:cNvSpPr>
              <a:spLocks noChangeArrowheads="1"/>
            </p:cNvSpPr>
            <p:nvPr/>
          </p:nvSpPr>
          <p:spPr bwMode="auto">
            <a:xfrm rot="18900000">
              <a:off x="1274" y="3213"/>
              <a:ext cx="125" cy="194"/>
            </a:xfrm>
            <a:prstGeom prst="rect">
              <a:avLst/>
            </a:prstGeom>
            <a:noFill/>
            <a:ln w="9525">
              <a:noFill/>
              <a:miter lim="800000"/>
              <a:headEnd/>
              <a:tailEnd/>
            </a:ln>
          </p:spPr>
          <p:txBody>
            <a:bodyPr wrap="none" lIns="0" tIns="0" rIns="0" bIns="0">
              <a:spAutoFit/>
            </a:bodyPr>
            <a:lstStyle/>
            <a:p>
              <a:r>
                <a:rPr lang="en-US" sz="2000" b="1" dirty="0">
                  <a:solidFill>
                    <a:srgbClr val="000000"/>
                  </a:solidFill>
                </a:rPr>
                <a:t>A</a:t>
              </a:r>
              <a:endParaRPr lang="en-US" sz="2000" dirty="0"/>
            </a:p>
          </p:txBody>
        </p:sp>
        <p:sp>
          <p:nvSpPr>
            <p:cNvPr id="477280" name="Rectangle 96"/>
            <p:cNvSpPr>
              <a:spLocks noChangeArrowheads="1"/>
            </p:cNvSpPr>
            <p:nvPr/>
          </p:nvSpPr>
          <p:spPr bwMode="auto">
            <a:xfrm rot="18900000">
              <a:off x="1665" y="3213"/>
              <a:ext cx="123" cy="194"/>
            </a:xfrm>
            <a:prstGeom prst="rect">
              <a:avLst/>
            </a:prstGeom>
            <a:noFill/>
            <a:ln w="9525">
              <a:noFill/>
              <a:miter lim="800000"/>
              <a:headEnd/>
              <a:tailEnd/>
            </a:ln>
          </p:spPr>
          <p:txBody>
            <a:bodyPr wrap="none" lIns="0" tIns="0" rIns="0" bIns="0">
              <a:spAutoFit/>
            </a:bodyPr>
            <a:lstStyle/>
            <a:p>
              <a:r>
                <a:rPr lang="en-US" sz="2000" b="1" dirty="0">
                  <a:solidFill>
                    <a:srgbClr val="000000"/>
                  </a:solidFill>
                </a:rPr>
                <a:t>B</a:t>
              </a:r>
              <a:endParaRPr lang="en-US" sz="2000" dirty="0"/>
            </a:p>
          </p:txBody>
        </p:sp>
        <p:sp>
          <p:nvSpPr>
            <p:cNvPr id="477281" name="Rectangle 97"/>
            <p:cNvSpPr>
              <a:spLocks noChangeArrowheads="1"/>
            </p:cNvSpPr>
            <p:nvPr/>
          </p:nvSpPr>
          <p:spPr bwMode="auto">
            <a:xfrm rot="18900000">
              <a:off x="2266" y="3221"/>
              <a:ext cx="117" cy="194"/>
            </a:xfrm>
            <a:prstGeom prst="rect">
              <a:avLst/>
            </a:prstGeom>
            <a:noFill/>
            <a:ln w="9525">
              <a:noFill/>
              <a:miter lim="800000"/>
              <a:headEnd/>
              <a:tailEnd/>
            </a:ln>
          </p:spPr>
          <p:txBody>
            <a:bodyPr wrap="none" lIns="0" tIns="0" rIns="0" bIns="0">
              <a:spAutoFit/>
            </a:bodyPr>
            <a:lstStyle/>
            <a:p>
              <a:r>
                <a:rPr lang="en-US" sz="2000" b="1" dirty="0">
                  <a:solidFill>
                    <a:srgbClr val="000000"/>
                  </a:solidFill>
                </a:rPr>
                <a:t>C</a:t>
              </a:r>
              <a:endParaRPr lang="en-US" sz="2000" dirty="0"/>
            </a:p>
          </p:txBody>
        </p:sp>
        <p:sp>
          <p:nvSpPr>
            <p:cNvPr id="477282" name="Rectangle 98"/>
            <p:cNvSpPr>
              <a:spLocks noChangeArrowheads="1"/>
            </p:cNvSpPr>
            <p:nvPr/>
          </p:nvSpPr>
          <p:spPr bwMode="auto">
            <a:xfrm rot="18900000">
              <a:off x="2695" y="3221"/>
              <a:ext cx="134" cy="194"/>
            </a:xfrm>
            <a:prstGeom prst="rect">
              <a:avLst/>
            </a:prstGeom>
            <a:noFill/>
            <a:ln w="9525">
              <a:noFill/>
              <a:miter lim="800000"/>
              <a:headEnd/>
              <a:tailEnd/>
            </a:ln>
          </p:spPr>
          <p:txBody>
            <a:bodyPr wrap="none" lIns="0" tIns="0" rIns="0" bIns="0">
              <a:spAutoFit/>
            </a:bodyPr>
            <a:lstStyle/>
            <a:p>
              <a:r>
                <a:rPr lang="en-US" sz="2000" b="1" dirty="0">
                  <a:solidFill>
                    <a:srgbClr val="000000"/>
                  </a:solidFill>
                </a:rPr>
                <a:t>D</a:t>
              </a:r>
              <a:endParaRPr lang="en-US" sz="2000" dirty="0"/>
            </a:p>
          </p:txBody>
        </p:sp>
        <p:sp>
          <p:nvSpPr>
            <p:cNvPr id="477283" name="Rectangle 99"/>
            <p:cNvSpPr>
              <a:spLocks noChangeArrowheads="1"/>
            </p:cNvSpPr>
            <p:nvPr/>
          </p:nvSpPr>
          <p:spPr bwMode="auto">
            <a:xfrm rot="18900000">
              <a:off x="3198" y="3217"/>
              <a:ext cx="110" cy="194"/>
            </a:xfrm>
            <a:prstGeom prst="rect">
              <a:avLst/>
            </a:prstGeom>
            <a:noFill/>
            <a:ln w="9525">
              <a:noFill/>
              <a:miter lim="800000"/>
              <a:headEnd/>
              <a:tailEnd/>
            </a:ln>
          </p:spPr>
          <p:txBody>
            <a:bodyPr wrap="none" lIns="0" tIns="0" rIns="0" bIns="0">
              <a:spAutoFit/>
            </a:bodyPr>
            <a:lstStyle/>
            <a:p>
              <a:r>
                <a:rPr lang="en-US" sz="2000" b="1" dirty="0">
                  <a:solidFill>
                    <a:srgbClr val="000000"/>
                  </a:solidFill>
                </a:rPr>
                <a:t>E</a:t>
              </a:r>
              <a:endParaRPr lang="en-US" sz="2000" dirty="0"/>
            </a:p>
          </p:txBody>
        </p:sp>
        <p:sp>
          <p:nvSpPr>
            <p:cNvPr id="477284" name="Rectangle 100"/>
            <p:cNvSpPr>
              <a:spLocks noChangeArrowheads="1"/>
            </p:cNvSpPr>
            <p:nvPr/>
          </p:nvSpPr>
          <p:spPr bwMode="auto">
            <a:xfrm rot="18900000">
              <a:off x="3673" y="3223"/>
              <a:ext cx="105" cy="194"/>
            </a:xfrm>
            <a:prstGeom prst="rect">
              <a:avLst/>
            </a:prstGeom>
            <a:noFill/>
            <a:ln w="9525">
              <a:noFill/>
              <a:miter lim="800000"/>
              <a:headEnd/>
              <a:tailEnd/>
            </a:ln>
          </p:spPr>
          <p:txBody>
            <a:bodyPr wrap="none" lIns="0" tIns="0" rIns="0" bIns="0">
              <a:spAutoFit/>
            </a:bodyPr>
            <a:lstStyle/>
            <a:p>
              <a:r>
                <a:rPr lang="en-US" sz="2000" b="1" dirty="0">
                  <a:solidFill>
                    <a:srgbClr val="000000"/>
                  </a:solidFill>
                </a:rPr>
                <a:t>F</a:t>
              </a:r>
              <a:endParaRPr lang="en-US" sz="2000" dirty="0"/>
            </a:p>
          </p:txBody>
        </p:sp>
        <p:sp>
          <p:nvSpPr>
            <p:cNvPr id="477285" name="Rectangle 101"/>
            <p:cNvSpPr>
              <a:spLocks noChangeArrowheads="1"/>
            </p:cNvSpPr>
            <p:nvPr/>
          </p:nvSpPr>
          <p:spPr bwMode="auto">
            <a:xfrm rot="18900000">
              <a:off x="4113" y="3220"/>
              <a:ext cx="131" cy="194"/>
            </a:xfrm>
            <a:prstGeom prst="rect">
              <a:avLst/>
            </a:prstGeom>
            <a:noFill/>
            <a:ln w="9525">
              <a:noFill/>
              <a:miter lim="800000"/>
              <a:headEnd/>
              <a:tailEnd/>
            </a:ln>
          </p:spPr>
          <p:txBody>
            <a:bodyPr wrap="none" lIns="0" tIns="0" rIns="0" bIns="0">
              <a:spAutoFit/>
            </a:bodyPr>
            <a:lstStyle/>
            <a:p>
              <a:r>
                <a:rPr lang="en-US" sz="2000" b="1" dirty="0">
                  <a:solidFill>
                    <a:srgbClr val="000000"/>
                  </a:solidFill>
                </a:rPr>
                <a:t>G</a:t>
              </a:r>
              <a:endParaRPr lang="en-US" sz="2000" dirty="0"/>
            </a:p>
          </p:txBody>
        </p:sp>
        <p:sp>
          <p:nvSpPr>
            <p:cNvPr id="477286" name="Rectangle 102"/>
            <p:cNvSpPr>
              <a:spLocks noChangeArrowheads="1"/>
            </p:cNvSpPr>
            <p:nvPr/>
          </p:nvSpPr>
          <p:spPr bwMode="auto">
            <a:xfrm rot="18900000">
              <a:off x="4267" y="3305"/>
              <a:ext cx="488" cy="155"/>
            </a:xfrm>
            <a:prstGeom prst="rect">
              <a:avLst/>
            </a:prstGeom>
            <a:noFill/>
            <a:ln w="9525">
              <a:noFill/>
              <a:miter lim="800000"/>
              <a:headEnd/>
              <a:tailEnd/>
            </a:ln>
          </p:spPr>
          <p:txBody>
            <a:bodyPr wrap="none" lIns="0" tIns="0" rIns="0" bIns="0">
              <a:spAutoFit/>
            </a:bodyPr>
            <a:lstStyle/>
            <a:p>
              <a:r>
                <a:rPr lang="en-US" sz="1600" b="1" dirty="0">
                  <a:solidFill>
                    <a:srgbClr val="000000"/>
                  </a:solidFill>
                </a:rPr>
                <a:t>Others</a:t>
              </a:r>
              <a:endParaRPr lang="en-US" sz="1600" dirty="0"/>
            </a:p>
          </p:txBody>
        </p:sp>
        <p:sp>
          <p:nvSpPr>
            <p:cNvPr id="477287" name="Rectangle 103"/>
            <p:cNvSpPr>
              <a:spLocks noChangeArrowheads="1"/>
            </p:cNvSpPr>
            <p:nvPr/>
          </p:nvSpPr>
          <p:spPr bwMode="auto">
            <a:xfrm rot="16200000">
              <a:off x="161" y="2539"/>
              <a:ext cx="1060" cy="154"/>
            </a:xfrm>
            <a:prstGeom prst="rect">
              <a:avLst/>
            </a:prstGeom>
            <a:noFill/>
            <a:ln w="9525">
              <a:noFill/>
              <a:miter lim="800000"/>
              <a:headEnd/>
              <a:tailEnd/>
            </a:ln>
          </p:spPr>
          <p:txBody>
            <a:bodyPr wrap="none" lIns="0" tIns="0" rIns="0" bIns="0">
              <a:spAutoFit/>
            </a:bodyPr>
            <a:lstStyle/>
            <a:p>
              <a:r>
                <a:rPr lang="en-US" sz="1600" b="1" dirty="0">
                  <a:solidFill>
                    <a:srgbClr val="000000"/>
                  </a:solidFill>
                </a:rPr>
                <a:t>Number of Errors</a:t>
              </a:r>
              <a:endParaRPr lang="en-US" dirty="0"/>
            </a:p>
          </p:txBody>
        </p:sp>
        <p:sp>
          <p:nvSpPr>
            <p:cNvPr id="477288" name="Rectangle 104"/>
            <p:cNvSpPr>
              <a:spLocks noChangeArrowheads="1"/>
            </p:cNvSpPr>
            <p:nvPr/>
          </p:nvSpPr>
          <p:spPr bwMode="auto">
            <a:xfrm>
              <a:off x="5036" y="3132"/>
              <a:ext cx="150" cy="125"/>
            </a:xfrm>
            <a:prstGeom prst="rect">
              <a:avLst/>
            </a:prstGeom>
            <a:noFill/>
            <a:ln w="9525">
              <a:noFill/>
              <a:miter lim="800000"/>
              <a:headEnd/>
              <a:tailEnd/>
            </a:ln>
          </p:spPr>
          <p:txBody>
            <a:bodyPr wrap="none" lIns="0" tIns="0" rIns="0" bIns="0">
              <a:spAutoFit/>
            </a:bodyPr>
            <a:lstStyle/>
            <a:p>
              <a:r>
                <a:rPr lang="en-US" sz="1300" b="1">
                  <a:solidFill>
                    <a:srgbClr val="000000"/>
                  </a:solidFill>
                </a:rPr>
                <a:t>0%</a:t>
              </a:r>
              <a:endParaRPr lang="en-US"/>
            </a:p>
          </p:txBody>
        </p:sp>
        <p:sp>
          <p:nvSpPr>
            <p:cNvPr id="477289" name="Rectangle 105"/>
            <p:cNvSpPr>
              <a:spLocks noChangeArrowheads="1"/>
            </p:cNvSpPr>
            <p:nvPr/>
          </p:nvSpPr>
          <p:spPr bwMode="auto">
            <a:xfrm>
              <a:off x="5049" y="2830"/>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20%</a:t>
              </a:r>
              <a:endParaRPr lang="en-US"/>
            </a:p>
          </p:txBody>
        </p:sp>
        <p:sp>
          <p:nvSpPr>
            <p:cNvPr id="477290" name="Rectangle 106"/>
            <p:cNvSpPr>
              <a:spLocks noChangeArrowheads="1"/>
            </p:cNvSpPr>
            <p:nvPr/>
          </p:nvSpPr>
          <p:spPr bwMode="auto">
            <a:xfrm>
              <a:off x="5049" y="2533"/>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40%</a:t>
              </a:r>
              <a:endParaRPr lang="en-US"/>
            </a:p>
          </p:txBody>
        </p:sp>
        <p:sp>
          <p:nvSpPr>
            <p:cNvPr id="477291" name="Rectangle 107"/>
            <p:cNvSpPr>
              <a:spLocks noChangeArrowheads="1"/>
            </p:cNvSpPr>
            <p:nvPr/>
          </p:nvSpPr>
          <p:spPr bwMode="auto">
            <a:xfrm>
              <a:off x="5049" y="2231"/>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60%</a:t>
              </a:r>
              <a:endParaRPr lang="en-US"/>
            </a:p>
          </p:txBody>
        </p:sp>
        <p:sp>
          <p:nvSpPr>
            <p:cNvPr id="477292" name="Rectangle 108"/>
            <p:cNvSpPr>
              <a:spLocks noChangeArrowheads="1"/>
            </p:cNvSpPr>
            <p:nvPr/>
          </p:nvSpPr>
          <p:spPr bwMode="auto">
            <a:xfrm>
              <a:off x="5049" y="1934"/>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80%</a:t>
              </a:r>
              <a:endParaRPr lang="en-US"/>
            </a:p>
          </p:txBody>
        </p:sp>
        <p:sp>
          <p:nvSpPr>
            <p:cNvPr id="477293" name="Rectangle 109"/>
            <p:cNvSpPr>
              <a:spLocks noChangeArrowheads="1"/>
            </p:cNvSpPr>
            <p:nvPr/>
          </p:nvSpPr>
          <p:spPr bwMode="auto">
            <a:xfrm>
              <a:off x="5065" y="1632"/>
              <a:ext cx="266" cy="125"/>
            </a:xfrm>
            <a:prstGeom prst="rect">
              <a:avLst/>
            </a:prstGeom>
            <a:noFill/>
            <a:ln w="9525">
              <a:noFill/>
              <a:miter lim="800000"/>
              <a:headEnd/>
              <a:tailEnd/>
            </a:ln>
          </p:spPr>
          <p:txBody>
            <a:bodyPr wrap="none" lIns="0" tIns="0" rIns="0" bIns="0">
              <a:spAutoFit/>
            </a:bodyPr>
            <a:lstStyle/>
            <a:p>
              <a:r>
                <a:rPr lang="en-US" sz="1300" b="1">
                  <a:solidFill>
                    <a:srgbClr val="000000"/>
                  </a:solidFill>
                </a:rPr>
                <a:t>100%</a:t>
              </a:r>
              <a:endParaRPr lang="en-US"/>
            </a:p>
          </p:txBody>
        </p:sp>
        <p:sp>
          <p:nvSpPr>
            <p:cNvPr id="477193" name="Oval 9"/>
            <p:cNvSpPr>
              <a:spLocks noChangeArrowheads="1"/>
            </p:cNvSpPr>
            <p:nvPr/>
          </p:nvSpPr>
          <p:spPr bwMode="auto">
            <a:xfrm>
              <a:off x="1296" y="2106"/>
              <a:ext cx="1200" cy="1152"/>
            </a:xfrm>
            <a:prstGeom prst="ellipse">
              <a:avLst/>
            </a:prstGeom>
            <a:solidFill>
              <a:srgbClr val="CC3300">
                <a:alpha val="30000"/>
              </a:srgbClr>
            </a:solidFill>
            <a:ln w="9525" algn="ctr">
              <a:solidFill>
                <a:schemeClr val="bg1"/>
              </a:solidFill>
              <a:round/>
              <a:headEnd/>
              <a:tailEnd/>
            </a:ln>
            <a:effectLst/>
          </p:spPr>
          <p:txBody>
            <a:bodyPr wrap="none" anchor="ctr"/>
            <a:lstStyle/>
            <a:p>
              <a:endParaRPr lang="en-US"/>
            </a:p>
          </p:txBody>
        </p:sp>
        <p:sp>
          <p:nvSpPr>
            <p:cNvPr id="477195" name="AutoShape 11"/>
            <p:cNvSpPr>
              <a:spLocks/>
            </p:cNvSpPr>
            <p:nvPr/>
          </p:nvSpPr>
          <p:spPr bwMode="auto">
            <a:xfrm>
              <a:off x="2256" y="3618"/>
              <a:ext cx="2736" cy="384"/>
            </a:xfrm>
            <a:prstGeom prst="borderCallout1">
              <a:avLst>
                <a:gd name="adj1" fmla="val 18750"/>
                <a:gd name="adj2" fmla="val -1755"/>
                <a:gd name="adj3" fmla="val -101565"/>
                <a:gd name="adj4" fmla="val -16884"/>
              </a:avLst>
            </a:prstGeom>
            <a:solidFill>
              <a:schemeClr val="accent1">
                <a:lumMod val="20000"/>
                <a:lumOff val="80000"/>
              </a:schemeClr>
            </a:solidFill>
            <a:ln w="9525" algn="ctr">
              <a:solidFill>
                <a:srgbClr val="CC3300"/>
              </a:solidFill>
              <a:miter lim="800000"/>
              <a:headEnd/>
              <a:tailEnd/>
            </a:ln>
            <a:effectLst/>
          </p:spPr>
          <p:txBody>
            <a:bodyPr anchor="ctr"/>
            <a:lstStyle/>
            <a:p>
              <a:r>
                <a:rPr lang="en-US" sz="1600" b="1" dirty="0">
                  <a:solidFill>
                    <a:schemeClr val="tx1"/>
                  </a:solidFill>
                </a:rPr>
                <a:t>A, B &amp; C contribute to 80% of the errors</a:t>
              </a:r>
            </a:p>
          </p:txBody>
        </p:sp>
        <p:sp>
          <p:nvSpPr>
            <p:cNvPr id="477210" name="Line 26"/>
            <p:cNvSpPr>
              <a:spLocks noChangeShapeType="1"/>
            </p:cNvSpPr>
            <p:nvPr/>
          </p:nvSpPr>
          <p:spPr bwMode="auto">
            <a:xfrm flipH="1">
              <a:off x="2266" y="1969"/>
              <a:ext cx="2534" cy="0"/>
            </a:xfrm>
            <a:prstGeom prst="line">
              <a:avLst/>
            </a:prstGeom>
            <a:noFill/>
            <a:ln w="12700">
              <a:solidFill>
                <a:schemeClr val="tx1"/>
              </a:solidFill>
              <a:prstDash val="dash"/>
              <a:round/>
              <a:headEnd type="none" w="sm" len="sm"/>
              <a:tailEnd type="none" w="sm" len="sm"/>
            </a:ln>
            <a:effectLst/>
          </p:spPr>
          <p:txBody>
            <a:bodyPr wrap="none" anchor="ctr"/>
            <a:lstStyle/>
            <a:p>
              <a:endParaRPr lang="en-US"/>
            </a:p>
          </p:txBody>
        </p:sp>
        <p:sp>
          <p:nvSpPr>
            <p:cNvPr id="477211" name="Line 27"/>
            <p:cNvSpPr>
              <a:spLocks noChangeShapeType="1"/>
            </p:cNvSpPr>
            <p:nvPr/>
          </p:nvSpPr>
          <p:spPr bwMode="auto">
            <a:xfrm>
              <a:off x="2274" y="1440"/>
              <a:ext cx="0" cy="1098"/>
            </a:xfrm>
            <a:prstGeom prst="line">
              <a:avLst/>
            </a:prstGeom>
            <a:noFill/>
            <a:ln w="12700">
              <a:solidFill>
                <a:schemeClr val="tx1"/>
              </a:solidFill>
              <a:prstDash val="dash"/>
              <a:round/>
              <a:headEnd type="none" w="sm" len="sm"/>
              <a:tailEnd type="none" w="sm" len="sm"/>
            </a:ln>
            <a:effectLst/>
          </p:spPr>
          <p:txBody>
            <a:bodyPr wrap="none" anchor="ctr"/>
            <a:lstStyle/>
            <a:p>
              <a:endParaRPr lang="en-US"/>
            </a:p>
          </p:txBody>
        </p:sp>
        <p:sp>
          <p:nvSpPr>
            <p:cNvPr id="477212" name="Rectangle 28"/>
            <p:cNvSpPr>
              <a:spLocks noChangeArrowheads="1"/>
            </p:cNvSpPr>
            <p:nvPr/>
          </p:nvSpPr>
          <p:spPr bwMode="auto">
            <a:xfrm>
              <a:off x="2791" y="2190"/>
              <a:ext cx="1453" cy="193"/>
            </a:xfrm>
            <a:prstGeom prst="rect">
              <a:avLst/>
            </a:prstGeom>
            <a:noFill/>
            <a:ln w="9525">
              <a:noFill/>
              <a:miter lim="800000"/>
              <a:headEnd/>
              <a:tailEnd/>
            </a:ln>
            <a:effectLst/>
          </p:spPr>
          <p:txBody>
            <a:bodyPr lIns="92075" tIns="46038" rIns="92075" bIns="46038" anchor="ctr" anchorCtr="1"/>
            <a:lstStyle/>
            <a:p>
              <a:pPr algn="l"/>
              <a:r>
                <a:rPr lang="en-US" sz="1400" b="1" i="1">
                  <a:solidFill>
                    <a:srgbClr val="FF9900"/>
                  </a:solidFill>
                </a:rPr>
                <a:t>Trivial Many </a:t>
              </a:r>
            </a:p>
          </p:txBody>
        </p:sp>
        <p:sp>
          <p:nvSpPr>
            <p:cNvPr id="477213" name="Rectangle 29"/>
            <p:cNvSpPr>
              <a:spLocks noChangeArrowheads="1"/>
            </p:cNvSpPr>
            <p:nvPr/>
          </p:nvSpPr>
          <p:spPr bwMode="auto">
            <a:xfrm>
              <a:off x="922" y="1467"/>
              <a:ext cx="1453" cy="193"/>
            </a:xfrm>
            <a:prstGeom prst="rect">
              <a:avLst/>
            </a:prstGeom>
            <a:noFill/>
            <a:ln w="9525">
              <a:noFill/>
              <a:miter lim="800000"/>
              <a:headEnd/>
              <a:tailEnd/>
            </a:ln>
            <a:effectLst/>
          </p:spPr>
          <p:txBody>
            <a:bodyPr lIns="92075" tIns="46038" rIns="92075" bIns="46038" anchor="ctr" anchorCtr="1"/>
            <a:lstStyle/>
            <a:p>
              <a:pPr algn="l"/>
              <a:r>
                <a:rPr lang="en-US" sz="1400" b="1" i="1">
                  <a:solidFill>
                    <a:srgbClr val="FF9900"/>
                  </a:solidFill>
                </a:rPr>
                <a:t>Vital Few</a:t>
              </a:r>
            </a:p>
          </p:txBody>
        </p:sp>
      </p:grpSp>
      <p:pic>
        <p:nvPicPr>
          <p:cNvPr id="91" name="Picture 3"/>
          <p:cNvPicPr>
            <a:picLocks noChangeAspect="1" noChangeArrowheads="1"/>
          </p:cNvPicPr>
          <p:nvPr/>
        </p:nvPicPr>
        <p:blipFill>
          <a:blip r:embed="rId2"/>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3" name="Rectangle 5"/>
          <p:cNvSpPr>
            <a:spLocks noChangeArrowheads="1"/>
          </p:cNvSpPr>
          <p:nvPr/>
        </p:nvSpPr>
        <p:spPr bwMode="auto">
          <a:xfrm>
            <a:off x="177800" y="254000"/>
            <a:ext cx="86868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Poka Yoke</a:t>
            </a:r>
            <a:endParaRPr lang="en-US" sz="2000" b="1">
              <a:solidFill>
                <a:srgbClr val="000000"/>
              </a:solidFill>
            </a:endParaRPr>
          </a:p>
        </p:txBody>
      </p:sp>
      <p:sp>
        <p:nvSpPr>
          <p:cNvPr id="427017" name="Rectangle 9"/>
          <p:cNvSpPr>
            <a:spLocks noChangeArrowheads="1"/>
          </p:cNvSpPr>
          <p:nvPr/>
        </p:nvSpPr>
        <p:spPr bwMode="hidden">
          <a:xfrm>
            <a:off x="0" y="1968500"/>
            <a:ext cx="9144000" cy="736600"/>
          </a:xfrm>
          <a:prstGeom prst="rect">
            <a:avLst/>
          </a:prstGeom>
          <a:solidFill>
            <a:schemeClr val="accent6">
              <a:lumMod val="50000"/>
              <a:alpha val="10001"/>
            </a:schemeClr>
          </a:solidFill>
          <a:ln w="9525">
            <a:noFill/>
            <a:miter lim="800000"/>
            <a:headEnd/>
            <a:tailEnd/>
          </a:ln>
        </p:spPr>
        <p:txBody>
          <a:bodyPr/>
          <a:lstStyle/>
          <a:p>
            <a:r>
              <a:rPr lang="en-US" sz="1700" dirty="0" smtClean="0"/>
              <a:t>Simple, failsafe methods which </a:t>
            </a:r>
            <a:r>
              <a:rPr lang="en-US" sz="1700" b="1" dirty="0" smtClean="0"/>
              <a:t>prevent mistakes</a:t>
            </a:r>
            <a:r>
              <a:rPr lang="en-US" sz="1700" dirty="0" smtClean="0"/>
              <a:t> from being made or from becoming defects.</a:t>
            </a:r>
            <a:endParaRPr lang="en-US" sz="1700" dirty="0">
              <a:solidFill>
                <a:schemeClr val="tx1"/>
              </a:solidFill>
              <a:latin typeface="Times New Roman" pitchFamily="18" charset="0"/>
            </a:endParaRPr>
          </a:p>
        </p:txBody>
      </p:sp>
      <p:sp>
        <p:nvSpPr>
          <p:cNvPr id="427019" name="Rectangle 11"/>
          <p:cNvSpPr>
            <a:spLocks noChangeArrowheads="1"/>
          </p:cNvSpPr>
          <p:nvPr/>
        </p:nvSpPr>
        <p:spPr bwMode="auto">
          <a:xfrm>
            <a:off x="0" y="2717800"/>
            <a:ext cx="9144000" cy="2070100"/>
          </a:xfrm>
          <a:prstGeom prst="rect">
            <a:avLst/>
          </a:prstGeom>
          <a:noFill/>
          <a:ln w="9525">
            <a:noFill/>
            <a:miter lim="800000"/>
            <a:headEnd/>
            <a:tailEnd/>
          </a:ln>
        </p:spPr>
        <p:txBody>
          <a:bodyPr/>
          <a:lstStyle/>
          <a:p>
            <a:pPr marL="342900" indent="-342900" algn="l" eaLnBrk="1" hangingPunct="1">
              <a:spcBef>
                <a:spcPct val="20000"/>
              </a:spcBef>
            </a:pPr>
            <a:r>
              <a:rPr lang="en-US" sz="1800" b="1" dirty="0">
                <a:solidFill>
                  <a:schemeClr val="tx1"/>
                </a:solidFill>
              </a:rPr>
              <a:t>What does a </a:t>
            </a:r>
            <a:r>
              <a:rPr lang="en-US" sz="1800" b="1" dirty="0" err="1">
                <a:solidFill>
                  <a:schemeClr val="tx1"/>
                </a:solidFill>
              </a:rPr>
              <a:t>Poka</a:t>
            </a:r>
            <a:r>
              <a:rPr lang="en-US" sz="1800" b="1" dirty="0">
                <a:solidFill>
                  <a:schemeClr val="tx1"/>
                </a:solidFill>
              </a:rPr>
              <a:t> Yoke do?</a:t>
            </a:r>
          </a:p>
          <a:p>
            <a:pPr marL="342900" indent="-342900" algn="l" eaLnBrk="1" hangingPunct="1">
              <a:spcBef>
                <a:spcPct val="20000"/>
              </a:spcBef>
              <a:buFontTx/>
              <a:buChar char="•"/>
            </a:pPr>
            <a:r>
              <a:rPr lang="en-US" sz="1800" dirty="0">
                <a:solidFill>
                  <a:schemeClr val="tx1"/>
                </a:solidFill>
              </a:rPr>
              <a:t>Eliminates the cause of an error at the source</a:t>
            </a:r>
            <a:r>
              <a:rPr lang="en-US" sz="1800" dirty="0" smtClean="0">
                <a:solidFill>
                  <a:schemeClr val="tx1"/>
                </a:solidFill>
              </a:rPr>
              <a:t>;</a:t>
            </a:r>
            <a:endParaRPr lang="en-US" sz="1800" dirty="0">
              <a:solidFill>
                <a:schemeClr val="tx1"/>
              </a:solidFill>
            </a:endParaRPr>
          </a:p>
          <a:p>
            <a:pPr marL="342900" indent="-342900" algn="l" eaLnBrk="1" hangingPunct="1">
              <a:spcBef>
                <a:spcPct val="20000"/>
              </a:spcBef>
              <a:buFontTx/>
              <a:buChar char="•"/>
            </a:pPr>
            <a:r>
              <a:rPr lang="en-US" sz="1800" dirty="0">
                <a:solidFill>
                  <a:schemeClr val="tx1"/>
                </a:solidFill>
              </a:rPr>
              <a:t>Detects an error as it is being made</a:t>
            </a:r>
            <a:r>
              <a:rPr lang="en-US" sz="1800" dirty="0" smtClean="0">
                <a:solidFill>
                  <a:schemeClr val="tx1"/>
                </a:solidFill>
              </a:rPr>
              <a:t>;</a:t>
            </a:r>
            <a:endParaRPr lang="en-US" sz="1800" dirty="0">
              <a:solidFill>
                <a:schemeClr val="tx1"/>
              </a:solidFill>
            </a:endParaRPr>
          </a:p>
          <a:p>
            <a:pPr marL="342900" indent="-342900" algn="l" eaLnBrk="1" hangingPunct="1">
              <a:spcBef>
                <a:spcPct val="20000"/>
              </a:spcBef>
              <a:buFontTx/>
              <a:buChar char="•"/>
            </a:pPr>
            <a:r>
              <a:rPr lang="en-US" sz="1800" dirty="0">
                <a:solidFill>
                  <a:schemeClr val="tx1"/>
                </a:solidFill>
              </a:rPr>
              <a:t>Detects an error soon after it has been made but before it </a:t>
            </a:r>
            <a:r>
              <a:rPr lang="en-US" sz="1800" dirty="0" smtClean="0">
                <a:solidFill>
                  <a:schemeClr val="tx1"/>
                </a:solidFill>
              </a:rPr>
              <a:t>reaches the </a:t>
            </a:r>
            <a:r>
              <a:rPr lang="en-US" sz="1800" dirty="0">
                <a:solidFill>
                  <a:schemeClr val="tx1"/>
                </a:solidFill>
              </a:rPr>
              <a:t>next operation.</a:t>
            </a:r>
          </a:p>
          <a:p>
            <a:pPr marL="342900" indent="-342900" algn="l" eaLnBrk="1" hangingPunct="1">
              <a:spcBef>
                <a:spcPct val="20000"/>
              </a:spcBef>
            </a:pPr>
            <a:endParaRPr lang="en-US" sz="1800" dirty="0">
              <a:solidFill>
                <a:schemeClr val="tx1"/>
              </a:solidFill>
            </a:endParaRPr>
          </a:p>
        </p:txBody>
      </p:sp>
      <p:sp>
        <p:nvSpPr>
          <p:cNvPr id="427020" name="Rectangle 12"/>
          <p:cNvSpPr>
            <a:spLocks noChangeArrowheads="1"/>
          </p:cNvSpPr>
          <p:nvPr/>
        </p:nvSpPr>
        <p:spPr bwMode="hidden">
          <a:xfrm>
            <a:off x="0" y="990600"/>
            <a:ext cx="9144000" cy="914400"/>
          </a:xfrm>
          <a:prstGeom prst="rect">
            <a:avLst/>
          </a:prstGeom>
          <a:solidFill>
            <a:schemeClr val="accent6">
              <a:lumMod val="50000"/>
              <a:alpha val="10001"/>
            </a:scheme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sp>
        <p:nvSpPr>
          <p:cNvPr id="427022" name="Rectangle 14"/>
          <p:cNvSpPr>
            <a:spLocks noChangeArrowheads="1"/>
          </p:cNvSpPr>
          <p:nvPr/>
        </p:nvSpPr>
        <p:spPr bwMode="auto">
          <a:xfrm>
            <a:off x="152400" y="1054100"/>
            <a:ext cx="4635500" cy="615553"/>
          </a:xfrm>
          <a:prstGeom prst="rect">
            <a:avLst/>
          </a:prstGeom>
          <a:noFill/>
          <a:ln w="9525">
            <a:noFill/>
            <a:miter lim="800000"/>
            <a:headEnd/>
            <a:tailEnd/>
          </a:ln>
          <a:effectLst/>
        </p:spPr>
        <p:txBody>
          <a:bodyPr wrap="square" tIns="0" bIns="0" anchor="ctr">
            <a:spAutoFit/>
          </a:bodyPr>
          <a:lstStyle/>
          <a:p>
            <a:pPr algn="l" eaLnBrk="1" hangingPunct="1"/>
            <a:r>
              <a:rPr lang="en-US" sz="2000" b="1" dirty="0" err="1">
                <a:solidFill>
                  <a:schemeClr val="tx1">
                    <a:lumMod val="95000"/>
                    <a:lumOff val="5000"/>
                  </a:schemeClr>
                </a:solidFill>
              </a:rPr>
              <a:t>Yokeru</a:t>
            </a:r>
            <a:r>
              <a:rPr lang="en-US" sz="2000" b="1" dirty="0">
                <a:solidFill>
                  <a:schemeClr val="tx1">
                    <a:lumMod val="95000"/>
                    <a:lumOff val="5000"/>
                  </a:schemeClr>
                </a:solidFill>
              </a:rPr>
              <a:t> – To prevent</a:t>
            </a:r>
          </a:p>
          <a:p>
            <a:pPr algn="l" eaLnBrk="1" hangingPunct="1"/>
            <a:r>
              <a:rPr lang="en-US" sz="2000" b="1" dirty="0" err="1">
                <a:solidFill>
                  <a:schemeClr val="tx1">
                    <a:lumMod val="95000"/>
                    <a:lumOff val="5000"/>
                  </a:schemeClr>
                </a:solidFill>
              </a:rPr>
              <a:t>Poka</a:t>
            </a:r>
            <a:r>
              <a:rPr lang="en-US" sz="2000" b="1" dirty="0">
                <a:solidFill>
                  <a:schemeClr val="tx1">
                    <a:lumMod val="95000"/>
                    <a:lumOff val="5000"/>
                  </a:schemeClr>
                </a:solidFill>
              </a:rPr>
              <a:t> – Inadvertent errors</a:t>
            </a:r>
          </a:p>
        </p:txBody>
      </p:sp>
      <p:pic>
        <p:nvPicPr>
          <p:cNvPr id="8"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grpSp>
        <p:nvGrpSpPr>
          <p:cNvPr id="19" name="Group 18"/>
          <p:cNvGrpSpPr/>
          <p:nvPr/>
        </p:nvGrpSpPr>
        <p:grpSpPr>
          <a:xfrm>
            <a:off x="2844800" y="4622800"/>
            <a:ext cx="6248400" cy="1816101"/>
            <a:chOff x="144463" y="891550"/>
            <a:chExt cx="8694737" cy="2832878"/>
          </a:xfrm>
        </p:grpSpPr>
        <p:sp>
          <p:nvSpPr>
            <p:cNvPr id="13" name="Rectangle 2"/>
            <p:cNvSpPr>
              <a:spLocks noChangeArrowheads="1"/>
            </p:cNvSpPr>
            <p:nvPr/>
          </p:nvSpPr>
          <p:spPr bwMode="auto">
            <a:xfrm>
              <a:off x="6219825" y="1371600"/>
              <a:ext cx="2619375" cy="9906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r>
                <a:rPr lang="en-GB" sz="1400" b="1" dirty="0">
                  <a:solidFill>
                    <a:schemeClr val="tx1">
                      <a:lumMod val="95000"/>
                      <a:lumOff val="5000"/>
                    </a:schemeClr>
                  </a:solidFill>
                </a:rPr>
                <a:t>“Errors can be </a:t>
              </a:r>
            </a:p>
            <a:p>
              <a:pPr algn="ctr" eaLnBrk="1" hangingPunct="1"/>
              <a:r>
                <a:rPr lang="en-GB" sz="1400" b="1" dirty="0">
                  <a:solidFill>
                    <a:schemeClr val="tx1">
                      <a:lumMod val="95000"/>
                      <a:lumOff val="5000"/>
                    </a:schemeClr>
                  </a:solidFill>
                </a:rPr>
                <a:t>eliminated”</a:t>
              </a:r>
            </a:p>
          </p:txBody>
        </p:sp>
        <p:sp>
          <p:nvSpPr>
            <p:cNvPr id="14" name="Text Box 4"/>
            <p:cNvSpPr txBox="1">
              <a:spLocks noChangeArrowheads="1"/>
            </p:cNvSpPr>
            <p:nvPr/>
          </p:nvSpPr>
          <p:spPr bwMode="auto">
            <a:xfrm>
              <a:off x="144463" y="931170"/>
              <a:ext cx="1082288" cy="480092"/>
            </a:xfrm>
            <a:prstGeom prst="rect">
              <a:avLst/>
            </a:prstGeom>
            <a:noFill/>
            <a:ln w="9525">
              <a:noFill/>
              <a:miter lim="800000"/>
              <a:headEnd/>
              <a:tailEnd/>
            </a:ln>
            <a:effectLst/>
          </p:spPr>
          <p:txBody>
            <a:bodyPr wrap="none" anchor="ctr">
              <a:spAutoFit/>
            </a:bodyPr>
            <a:lstStyle/>
            <a:p>
              <a:pPr eaLnBrk="1" hangingPunct="1"/>
              <a:r>
                <a:rPr lang="en-GB" sz="1400" b="1" dirty="0">
                  <a:solidFill>
                    <a:schemeClr val="tx1"/>
                  </a:solidFill>
                </a:rPr>
                <a:t>From:</a:t>
              </a:r>
            </a:p>
          </p:txBody>
        </p:sp>
        <p:sp>
          <p:nvSpPr>
            <p:cNvPr id="15" name="Text Box 5"/>
            <p:cNvSpPr txBox="1">
              <a:spLocks noChangeArrowheads="1"/>
            </p:cNvSpPr>
            <p:nvPr/>
          </p:nvSpPr>
          <p:spPr bwMode="auto">
            <a:xfrm>
              <a:off x="6078538" y="891550"/>
              <a:ext cx="712009" cy="480092"/>
            </a:xfrm>
            <a:prstGeom prst="rect">
              <a:avLst/>
            </a:prstGeom>
            <a:noFill/>
            <a:ln w="9525">
              <a:noFill/>
              <a:miter lim="800000"/>
              <a:headEnd/>
              <a:tailEnd/>
            </a:ln>
            <a:effectLst/>
          </p:spPr>
          <p:txBody>
            <a:bodyPr wrap="none" anchor="ctr">
              <a:spAutoFit/>
            </a:bodyPr>
            <a:lstStyle/>
            <a:p>
              <a:pPr eaLnBrk="1" hangingPunct="1"/>
              <a:r>
                <a:rPr lang="en-GB" sz="1400" b="1" dirty="0">
                  <a:solidFill>
                    <a:schemeClr val="tx1"/>
                  </a:solidFill>
                </a:rPr>
                <a:t>To</a:t>
              </a:r>
              <a:r>
                <a:rPr lang="en-GB" sz="1400" dirty="0">
                  <a:solidFill>
                    <a:schemeClr val="tx1"/>
                  </a:solidFill>
                </a:rPr>
                <a:t>:</a:t>
              </a:r>
            </a:p>
          </p:txBody>
        </p:sp>
        <p:sp>
          <p:nvSpPr>
            <p:cNvPr id="16" name="Rectangle 58"/>
            <p:cNvSpPr>
              <a:spLocks noChangeArrowheads="1"/>
            </p:cNvSpPr>
            <p:nvPr/>
          </p:nvSpPr>
          <p:spPr bwMode="auto">
            <a:xfrm>
              <a:off x="228600" y="1371600"/>
              <a:ext cx="2667000" cy="97948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r>
                <a:rPr lang="en-GB" sz="1400" dirty="0">
                  <a:solidFill>
                    <a:srgbClr val="CC3300"/>
                  </a:solidFill>
                </a:rPr>
                <a:t>“Errors are </a:t>
              </a:r>
            </a:p>
            <a:p>
              <a:pPr algn="ctr" eaLnBrk="1" hangingPunct="1"/>
              <a:r>
                <a:rPr lang="en-GB" sz="1400" dirty="0">
                  <a:solidFill>
                    <a:srgbClr val="CC3300"/>
                  </a:solidFill>
                </a:rPr>
                <a:t>inevitable!”</a:t>
              </a:r>
            </a:p>
          </p:txBody>
        </p:sp>
        <p:sp>
          <p:nvSpPr>
            <p:cNvPr id="17" name="AutoShape 64"/>
            <p:cNvSpPr>
              <a:spLocks noChangeArrowheads="1"/>
            </p:cNvSpPr>
            <p:nvPr/>
          </p:nvSpPr>
          <p:spPr bwMode="auto">
            <a:xfrm>
              <a:off x="3264439" y="1322857"/>
              <a:ext cx="2514600" cy="6096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bg2"/>
            </a:solidFill>
            <a:ln w="9525" algn="ctr">
              <a:solidFill>
                <a:schemeClr val="bg1"/>
              </a:solidFill>
              <a:miter lim="800000"/>
              <a:headEnd/>
              <a:tailEnd/>
            </a:ln>
            <a:effectLst/>
          </p:spPr>
          <p:txBody>
            <a:bodyPr wrap="none" anchor="ctr"/>
            <a:lstStyle/>
            <a:p>
              <a:endParaRPr lang="en-US" sz="1400"/>
            </a:p>
          </p:txBody>
        </p:sp>
        <p:sp>
          <p:nvSpPr>
            <p:cNvPr id="18" name="AutoShape 63"/>
            <p:cNvSpPr>
              <a:spLocks noChangeArrowheads="1"/>
            </p:cNvSpPr>
            <p:nvPr/>
          </p:nvSpPr>
          <p:spPr bwMode="auto">
            <a:xfrm>
              <a:off x="2371165" y="1584913"/>
              <a:ext cx="4170646" cy="2139515"/>
            </a:xfrm>
            <a:prstGeom prst="irregularSeal2">
              <a:avLst/>
            </a:prstGeom>
            <a:solidFill>
              <a:srgbClr val="FF0000">
                <a:alpha val="39999"/>
              </a:srgbClr>
            </a:solidFill>
            <a:ln w="9525" algn="ctr">
              <a:solidFill>
                <a:schemeClr val="bg1"/>
              </a:solidFill>
              <a:miter lim="800000"/>
              <a:headEnd/>
              <a:tailEnd/>
            </a:ln>
            <a:effectLst/>
          </p:spPr>
          <p:txBody>
            <a:bodyPr wrap="none" anchor="ctr"/>
            <a:lstStyle/>
            <a:p>
              <a:pPr algn="ctr" eaLnBrk="1" hangingPunct="1">
                <a:spcBef>
                  <a:spcPct val="20000"/>
                </a:spcBef>
              </a:pPr>
              <a:r>
                <a:rPr lang="en-GB" sz="1400" b="1" dirty="0">
                  <a:solidFill>
                    <a:schemeClr val="tx1"/>
                  </a:solidFill>
                </a:rPr>
                <a:t>Paradigm shift </a:t>
              </a:r>
            </a:p>
            <a:p>
              <a:pPr algn="ctr" eaLnBrk="1" hangingPunct="1">
                <a:spcBef>
                  <a:spcPct val="20000"/>
                </a:spcBef>
              </a:pPr>
              <a:r>
                <a:rPr lang="en-GB" sz="1400" b="1" dirty="0"/>
                <a:t>i</a:t>
              </a:r>
              <a:r>
                <a:rPr lang="en-GB" sz="1400" b="1" dirty="0" smtClean="0">
                  <a:solidFill>
                    <a:schemeClr val="tx1"/>
                  </a:solidFill>
                </a:rPr>
                <a:t>n </a:t>
              </a:r>
              <a:r>
                <a:rPr lang="en-GB" sz="1400" b="1" dirty="0">
                  <a:solidFill>
                    <a:schemeClr val="tx1"/>
                  </a:solidFill>
                </a:rPr>
                <a:t>thinking </a:t>
              </a:r>
              <a:endParaRPr lang="en-GB" sz="1400" b="1" dirty="0" smtClean="0">
                <a:solidFill>
                  <a:schemeClr val="tx1"/>
                </a:solidFill>
              </a:endParaRPr>
            </a:p>
            <a:p>
              <a:pPr algn="ctr" eaLnBrk="1" hangingPunct="1">
                <a:spcBef>
                  <a:spcPct val="20000"/>
                </a:spcBef>
              </a:pPr>
              <a:r>
                <a:rPr lang="en-GB" sz="1400" b="1" dirty="0" smtClean="0">
                  <a:solidFill>
                    <a:schemeClr val="tx1"/>
                  </a:solidFill>
                </a:rPr>
                <a:t>required</a:t>
              </a:r>
              <a:endParaRPr lang="en-US" sz="1400" b="1" dirty="0">
                <a:solidFill>
                  <a:schemeClr val="tx1"/>
                </a:solidFill>
              </a:endParaRPr>
            </a:p>
          </p:txBody>
        </p:sp>
      </p:grpSp>
      <p:pic>
        <p:nvPicPr>
          <p:cNvPr id="92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329" t="7638" r="31046" b="57571"/>
          <a:stretch/>
        </p:blipFill>
        <p:spPr bwMode="auto">
          <a:xfrm>
            <a:off x="1453305" y="2844980"/>
            <a:ext cx="6066458" cy="254500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4861" t="20335" r="55445" b="45573"/>
          <a:stretch/>
        </p:blipFill>
        <p:spPr bwMode="auto">
          <a:xfrm>
            <a:off x="2628050" y="3064586"/>
            <a:ext cx="4253828" cy="24938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76" y="3142427"/>
            <a:ext cx="2295525"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7000"/>
                                  </p:stCondLst>
                                  <p:childTnLst>
                                    <p:animEffect transition="out" filter="fade">
                                      <p:cBhvr>
                                        <p:cTn id="6" dur="3000" tmFilter="0, 0; .2, .5; .8, .5; 1, 0"/>
                                        <p:tgtEl>
                                          <p:spTgt spid="427019">
                                            <p:txEl>
                                              <p:pRg st="1" end="1"/>
                                            </p:txEl>
                                          </p:spTgt>
                                        </p:tgtEl>
                                      </p:cBhvr>
                                    </p:animEffect>
                                    <p:animScale>
                                      <p:cBhvr>
                                        <p:cTn id="7" dur="1500" autoRev="1" fill="hold"/>
                                        <p:tgtEl>
                                          <p:spTgt spid="427019">
                                            <p:txEl>
                                              <p:pRg st="1" end="1"/>
                                            </p:txEl>
                                          </p:spTgt>
                                        </p:tgtEl>
                                      </p:cBhvr>
                                      <p:by x="105000" y="105000"/>
                                    </p:animScale>
                                  </p:childTnLst>
                                </p:cTn>
                              </p:par>
                            </p:childTnLst>
                          </p:cTn>
                        </p:par>
                        <p:par>
                          <p:cTn id="8" fill="hold">
                            <p:stCondLst>
                              <p:cond delay="10000"/>
                            </p:stCondLst>
                            <p:childTnLst>
                              <p:par>
                                <p:cTn id="9" presetID="10" presetClass="entr" presetSubtype="0" fill="hold" nodeType="afterEffect">
                                  <p:stCondLst>
                                    <p:cond delay="500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9218"/>
                                        </p:tgtEl>
                                      </p:cBhvr>
                                    </p:animEffect>
                                    <p:set>
                                      <p:cBhvr>
                                        <p:cTn id="16" dur="1" fill="hold">
                                          <p:stCondLst>
                                            <p:cond delay="499"/>
                                          </p:stCondLst>
                                        </p:cTn>
                                        <p:tgtEl>
                                          <p:spTgt spid="9218"/>
                                        </p:tgtEl>
                                        <p:attrNameLst>
                                          <p:attrName>style.visibility</p:attrName>
                                        </p:attrNameLst>
                                      </p:cBhvr>
                                      <p:to>
                                        <p:strVal val="hidden"/>
                                      </p:to>
                                    </p:set>
                                  </p:childTnLst>
                                </p:cTn>
                              </p:par>
                            </p:childTnLst>
                          </p:cTn>
                        </p:par>
                        <p:par>
                          <p:cTn id="17" fill="hold">
                            <p:stCondLst>
                              <p:cond delay="500"/>
                            </p:stCondLst>
                            <p:childTnLst>
                              <p:par>
                                <p:cTn id="18" presetID="26" presetClass="emph" presetSubtype="0" fill="hold" nodeType="afterEffect">
                                  <p:stCondLst>
                                    <p:cond delay="5000"/>
                                  </p:stCondLst>
                                  <p:childTnLst>
                                    <p:animEffect transition="out" filter="fade">
                                      <p:cBhvr>
                                        <p:cTn id="19" dur="3000" tmFilter="0, 0; .2, .5; .8, .5; 1, 0"/>
                                        <p:tgtEl>
                                          <p:spTgt spid="427019">
                                            <p:txEl>
                                              <p:pRg st="2" end="2"/>
                                            </p:txEl>
                                          </p:spTgt>
                                        </p:tgtEl>
                                      </p:cBhvr>
                                    </p:animEffect>
                                    <p:animScale>
                                      <p:cBhvr>
                                        <p:cTn id="20" dur="1500" autoRev="1" fill="hold"/>
                                        <p:tgtEl>
                                          <p:spTgt spid="427019">
                                            <p:txEl>
                                              <p:pRg st="2" end="2"/>
                                            </p:txEl>
                                          </p:spTgt>
                                        </p:tgtEl>
                                      </p:cBhvr>
                                      <p:by x="105000" y="105000"/>
                                    </p:animScale>
                                  </p:childTnLst>
                                </p:cTn>
                              </p:par>
                            </p:childTnLst>
                          </p:cTn>
                        </p:par>
                        <p:par>
                          <p:cTn id="21" fill="hold">
                            <p:stCondLst>
                              <p:cond delay="8500"/>
                            </p:stCondLst>
                            <p:childTnLst>
                              <p:par>
                                <p:cTn id="22" presetID="10" presetClass="entr" presetSubtype="0" fill="hold" nodeType="afterEffect">
                                  <p:stCondLst>
                                    <p:cond delay="5000"/>
                                  </p:stCondLst>
                                  <p:childTnLst>
                                    <p:set>
                                      <p:cBhvr>
                                        <p:cTn id="23" dur="1" fill="hold">
                                          <p:stCondLst>
                                            <p:cond delay="0"/>
                                          </p:stCondLst>
                                        </p:cTn>
                                        <p:tgtEl>
                                          <p:spTgt spid="9220"/>
                                        </p:tgtEl>
                                        <p:attrNameLst>
                                          <p:attrName>style.visibility</p:attrName>
                                        </p:attrNameLst>
                                      </p:cBhvr>
                                      <p:to>
                                        <p:strVal val="visible"/>
                                      </p:to>
                                    </p:set>
                                    <p:animEffect transition="in" filter="fade">
                                      <p:cBhvr>
                                        <p:cTn id="24" dur="500"/>
                                        <p:tgtEl>
                                          <p:spTgt spid="92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9220"/>
                                        </p:tgtEl>
                                      </p:cBhvr>
                                    </p:animEffect>
                                    <p:set>
                                      <p:cBhvr>
                                        <p:cTn id="29" dur="1" fill="hold">
                                          <p:stCondLst>
                                            <p:cond delay="499"/>
                                          </p:stCondLst>
                                        </p:cTn>
                                        <p:tgtEl>
                                          <p:spTgt spid="9220"/>
                                        </p:tgtEl>
                                        <p:attrNameLst>
                                          <p:attrName>style.visibility</p:attrName>
                                        </p:attrNameLst>
                                      </p:cBhvr>
                                      <p:to>
                                        <p:strVal val="hidden"/>
                                      </p:to>
                                    </p:set>
                                  </p:childTnLst>
                                </p:cTn>
                              </p:par>
                            </p:childTnLst>
                          </p:cTn>
                        </p:par>
                        <p:par>
                          <p:cTn id="30" fill="hold">
                            <p:stCondLst>
                              <p:cond delay="500"/>
                            </p:stCondLst>
                            <p:childTnLst>
                              <p:par>
                                <p:cTn id="31" presetID="26" presetClass="emph" presetSubtype="0" fill="hold" nodeType="afterEffect">
                                  <p:stCondLst>
                                    <p:cond delay="5000"/>
                                  </p:stCondLst>
                                  <p:childTnLst>
                                    <p:animEffect transition="out" filter="fade">
                                      <p:cBhvr>
                                        <p:cTn id="32" dur="3000" tmFilter="0, 0; .2, .5; .8, .5; 1, 0"/>
                                        <p:tgtEl>
                                          <p:spTgt spid="427019">
                                            <p:txEl>
                                              <p:pRg st="3" end="3"/>
                                            </p:txEl>
                                          </p:spTgt>
                                        </p:tgtEl>
                                      </p:cBhvr>
                                    </p:animEffect>
                                    <p:animScale>
                                      <p:cBhvr>
                                        <p:cTn id="33" dur="1500" autoRev="1" fill="hold"/>
                                        <p:tgtEl>
                                          <p:spTgt spid="427019">
                                            <p:txEl>
                                              <p:pRg st="3" end="3"/>
                                            </p:txEl>
                                          </p:spTgt>
                                        </p:tgtEl>
                                      </p:cBhvr>
                                      <p:by x="105000" y="105000"/>
                                    </p:animScale>
                                  </p:childTnLst>
                                </p:cTn>
                              </p:par>
                            </p:childTnLst>
                          </p:cTn>
                        </p:par>
                        <p:par>
                          <p:cTn id="34" fill="hold">
                            <p:stCondLst>
                              <p:cond delay="8500"/>
                            </p:stCondLst>
                            <p:childTnLst>
                              <p:par>
                                <p:cTn id="35" presetID="10" presetClass="entr" presetSubtype="0" fill="hold" nodeType="afterEffect">
                                  <p:stCondLst>
                                    <p:cond delay="5000"/>
                                  </p:stCondLst>
                                  <p:childTnLst>
                                    <p:set>
                                      <p:cBhvr>
                                        <p:cTn id="36" dur="1" fill="hold">
                                          <p:stCondLst>
                                            <p:cond delay="0"/>
                                          </p:stCondLst>
                                        </p:cTn>
                                        <p:tgtEl>
                                          <p:spTgt spid="9221"/>
                                        </p:tgtEl>
                                        <p:attrNameLst>
                                          <p:attrName>style.visibility</p:attrName>
                                        </p:attrNameLst>
                                      </p:cBhvr>
                                      <p:to>
                                        <p:strVal val="visible"/>
                                      </p:to>
                                    </p:set>
                                    <p:animEffect transition="in" filter="fade">
                                      <p:cBhvr>
                                        <p:cTn id="37"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35" name="Rectangle 11"/>
          <p:cNvSpPr>
            <a:spLocks noChangeArrowheads="1"/>
          </p:cNvSpPr>
          <p:nvPr/>
        </p:nvSpPr>
        <p:spPr bwMode="hidden">
          <a:xfrm>
            <a:off x="0" y="5867400"/>
            <a:ext cx="9144000" cy="533400"/>
          </a:xfrm>
          <a:prstGeom prst="rect">
            <a:avLst/>
          </a:prstGeom>
          <a:solidFill>
            <a:srgbClr val="00007D">
              <a:alpha val="10001"/>
            </a:srgb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sp>
        <p:nvSpPr>
          <p:cNvPr id="615434" name="Text Box 10"/>
          <p:cNvSpPr txBox="1">
            <a:spLocks noChangeArrowheads="1"/>
          </p:cNvSpPr>
          <p:nvPr/>
        </p:nvSpPr>
        <p:spPr bwMode="auto">
          <a:xfrm>
            <a:off x="279400" y="5927725"/>
            <a:ext cx="9347200" cy="369332"/>
          </a:xfrm>
          <a:prstGeom prst="rect">
            <a:avLst/>
          </a:prstGeom>
          <a:noFill/>
          <a:ln w="9525">
            <a:noFill/>
            <a:miter lim="800000"/>
            <a:headEnd/>
            <a:tailEnd/>
          </a:ln>
          <a:effectLst/>
        </p:spPr>
        <p:txBody>
          <a:bodyPr wrap="square">
            <a:spAutoFit/>
          </a:bodyPr>
          <a:lstStyle/>
          <a:p>
            <a:pPr eaLnBrk="1" hangingPunct="1">
              <a:spcBef>
                <a:spcPct val="50000"/>
              </a:spcBef>
            </a:pPr>
            <a:r>
              <a:rPr lang="en-US" sz="1800" b="1" dirty="0">
                <a:solidFill>
                  <a:srgbClr val="CC0000"/>
                </a:solidFill>
              </a:rPr>
              <a:t>TAKT time is often called the </a:t>
            </a:r>
            <a:r>
              <a:rPr lang="en-US" sz="1800" b="1" dirty="0" smtClean="0">
                <a:solidFill>
                  <a:srgbClr val="CC0000"/>
                </a:solidFill>
              </a:rPr>
              <a:t>heartbeat </a:t>
            </a:r>
            <a:r>
              <a:rPr lang="en-US" sz="1800" b="1" dirty="0">
                <a:solidFill>
                  <a:srgbClr val="CC0000"/>
                </a:solidFill>
              </a:rPr>
              <a:t>of production</a:t>
            </a:r>
          </a:p>
        </p:txBody>
      </p:sp>
      <p:sp>
        <p:nvSpPr>
          <p:cNvPr id="615429" name="Rectangle 5"/>
          <p:cNvSpPr>
            <a:spLocks noChangeArrowheads="1"/>
          </p:cNvSpPr>
          <p:nvPr/>
        </p:nvSpPr>
        <p:spPr bwMode="hidden">
          <a:xfrm>
            <a:off x="0" y="990600"/>
            <a:ext cx="9144000" cy="914400"/>
          </a:xfrm>
          <a:prstGeom prst="rect">
            <a:avLst/>
          </a:prstGeom>
          <a:solidFill>
            <a:schemeClr val="accent2">
              <a:lumMod val="40000"/>
              <a:lumOff val="60000"/>
            </a:schemeClr>
          </a:solidFill>
          <a:ln w="9525">
            <a:noFill/>
            <a:miter lim="800000"/>
            <a:headEnd/>
            <a:tailEnd/>
          </a:ln>
        </p:spPr>
        <p:txBody>
          <a:bodyPr/>
          <a:lstStyle/>
          <a:p>
            <a:pPr algn="ctr"/>
            <a:r>
              <a:rPr lang="en-US" sz="2000" b="1" dirty="0" smtClean="0"/>
              <a:t>TAKT time</a:t>
            </a:r>
            <a:r>
              <a:rPr lang="en-US" sz="2000" dirty="0" smtClean="0"/>
              <a:t> is the </a:t>
            </a:r>
            <a:r>
              <a:rPr lang="en-US" sz="2000" b="1" dirty="0" smtClean="0"/>
              <a:t>rate </a:t>
            </a:r>
            <a:r>
              <a:rPr lang="en-US" sz="2000" dirty="0" smtClean="0"/>
              <a:t>at which a process should be producing, in order to meet the customer’s demand. </a:t>
            </a:r>
          </a:p>
          <a:p>
            <a:pPr algn="ctr" eaLnBrk="1" hangingPunct="1"/>
            <a:endParaRPr lang="en-US" sz="2000" dirty="0">
              <a:solidFill>
                <a:schemeClr val="tx1"/>
              </a:solidFill>
              <a:latin typeface="Times New Roman" pitchFamily="18" charset="0"/>
            </a:endParaRPr>
          </a:p>
        </p:txBody>
      </p:sp>
      <p:sp>
        <p:nvSpPr>
          <p:cNvPr id="615428" name="Rectangle 4"/>
          <p:cNvSpPr>
            <a:spLocks noChangeArrowheads="1"/>
          </p:cNvSpPr>
          <p:nvPr/>
        </p:nvSpPr>
        <p:spPr bwMode="auto">
          <a:xfrm>
            <a:off x="177800" y="266700"/>
            <a:ext cx="76962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TAKT Time</a:t>
            </a:r>
          </a:p>
        </p:txBody>
      </p:sp>
      <p:sp>
        <p:nvSpPr>
          <p:cNvPr id="615433" name="Rectangle 9"/>
          <p:cNvSpPr>
            <a:spLocks noChangeArrowheads="1"/>
          </p:cNvSpPr>
          <p:nvPr/>
        </p:nvSpPr>
        <p:spPr bwMode="auto">
          <a:xfrm>
            <a:off x="457200" y="2133600"/>
            <a:ext cx="6045200" cy="1143000"/>
          </a:xfrm>
          <a:prstGeom prst="rect">
            <a:avLst/>
          </a:prstGeom>
          <a:noFill/>
          <a:ln w="9525">
            <a:noFill/>
            <a:miter lim="800000"/>
            <a:headEnd/>
            <a:tailEnd/>
          </a:ln>
        </p:spPr>
        <p:txBody>
          <a:bodyPr/>
          <a:lstStyle/>
          <a:p>
            <a:pPr marL="342900" indent="-342900" eaLnBrk="1" hangingPunct="1">
              <a:spcBef>
                <a:spcPct val="20000"/>
              </a:spcBef>
            </a:pPr>
            <a:r>
              <a:rPr lang="en-US" sz="1600" b="1" i="1" dirty="0">
                <a:solidFill>
                  <a:schemeClr val="tx1"/>
                </a:solidFill>
              </a:rPr>
              <a:t>TAKT time = Available time for production per day    </a:t>
            </a:r>
          </a:p>
          <a:p>
            <a:pPr marL="342900" indent="-342900" eaLnBrk="1" hangingPunct="1">
              <a:spcBef>
                <a:spcPct val="20000"/>
              </a:spcBef>
            </a:pPr>
            <a:r>
              <a:rPr lang="en-US" sz="1600" b="1" i="1" dirty="0">
                <a:solidFill>
                  <a:schemeClr val="tx1"/>
                </a:solidFill>
              </a:rPr>
              <a:t>		      Customer demand per day </a:t>
            </a:r>
          </a:p>
        </p:txBody>
      </p:sp>
      <p:sp>
        <p:nvSpPr>
          <p:cNvPr id="615436" name="Line 12"/>
          <p:cNvSpPr>
            <a:spLocks noChangeShapeType="1"/>
          </p:cNvSpPr>
          <p:nvPr/>
        </p:nvSpPr>
        <p:spPr bwMode="auto">
          <a:xfrm>
            <a:off x="1752600" y="2438399"/>
            <a:ext cx="4610100" cy="45719"/>
          </a:xfrm>
          <a:prstGeom prst="line">
            <a:avLst/>
          </a:prstGeom>
          <a:noFill/>
          <a:ln w="38100">
            <a:solidFill>
              <a:srgbClr val="003399"/>
            </a:solidFill>
            <a:round/>
            <a:headEnd/>
            <a:tailEnd/>
          </a:ln>
          <a:effectLst/>
        </p:spPr>
        <p:txBody>
          <a:bodyPr wrap="none" anchor="ctr"/>
          <a:lstStyle/>
          <a:p>
            <a:endParaRPr lang="en-US"/>
          </a:p>
        </p:txBody>
      </p:sp>
      <p:pic>
        <p:nvPicPr>
          <p:cNvPr id="615437" name="Picture 13"/>
          <p:cNvPicPr>
            <a:picLocks noChangeAspect="1" noChangeArrowheads="1"/>
          </p:cNvPicPr>
          <p:nvPr/>
        </p:nvPicPr>
        <p:blipFill>
          <a:blip r:embed="rId2"/>
          <a:srcRect/>
          <a:stretch>
            <a:fillRect/>
          </a:stretch>
        </p:blipFill>
        <p:spPr bwMode="auto">
          <a:xfrm>
            <a:off x="4151313" y="2743200"/>
            <a:ext cx="4992687" cy="3028950"/>
          </a:xfrm>
          <a:prstGeom prst="rect">
            <a:avLst/>
          </a:prstGeom>
          <a:noFill/>
          <a:ln w="9525" algn="ctr">
            <a:noFill/>
            <a:miter lim="800000"/>
            <a:headEnd/>
            <a:tailEnd/>
          </a:ln>
          <a:effectLst/>
        </p:spPr>
      </p:pic>
      <p:sp>
        <p:nvSpPr>
          <p:cNvPr id="615438" name="Oval 14"/>
          <p:cNvSpPr>
            <a:spLocks noChangeArrowheads="1"/>
          </p:cNvSpPr>
          <p:nvPr/>
        </p:nvSpPr>
        <p:spPr bwMode="auto">
          <a:xfrm>
            <a:off x="4724400" y="3810000"/>
            <a:ext cx="1981200" cy="1828800"/>
          </a:xfrm>
          <a:prstGeom prst="ellipse">
            <a:avLst/>
          </a:prstGeom>
          <a:solidFill>
            <a:srgbClr val="FF0000">
              <a:alpha val="20000"/>
            </a:srgbClr>
          </a:solidFill>
          <a:ln w="9525" algn="ctr">
            <a:solidFill>
              <a:schemeClr val="bg1"/>
            </a:solidFill>
            <a:round/>
            <a:headEnd/>
            <a:tailEnd/>
          </a:ln>
          <a:effectLst/>
        </p:spPr>
        <p:txBody>
          <a:bodyPr wrap="none" anchor="ctr"/>
          <a:lstStyle/>
          <a:p>
            <a:endParaRPr lang="en-US"/>
          </a:p>
        </p:txBody>
      </p:sp>
      <p:sp>
        <p:nvSpPr>
          <p:cNvPr id="615439" name="AutoShape 15"/>
          <p:cNvSpPr>
            <a:spLocks/>
          </p:cNvSpPr>
          <p:nvPr/>
        </p:nvSpPr>
        <p:spPr bwMode="auto">
          <a:xfrm>
            <a:off x="63500" y="4092575"/>
            <a:ext cx="3886200" cy="914400"/>
          </a:xfrm>
          <a:prstGeom prst="borderCallout1">
            <a:avLst>
              <a:gd name="adj1" fmla="val 108333"/>
              <a:gd name="adj2" fmla="val 2940"/>
              <a:gd name="adj3" fmla="val 108333"/>
              <a:gd name="adj4" fmla="val 97957"/>
            </a:avLst>
          </a:prstGeom>
          <a:solidFill>
            <a:schemeClr val="accent2">
              <a:lumMod val="40000"/>
              <a:lumOff val="60000"/>
            </a:schemeClr>
          </a:solidFill>
          <a:ln w="9525" algn="ctr">
            <a:solidFill>
              <a:schemeClr val="tx1"/>
            </a:solidFill>
            <a:miter lim="800000"/>
            <a:headEnd/>
            <a:tailEnd/>
          </a:ln>
          <a:effectLst/>
        </p:spPr>
        <p:txBody>
          <a:bodyPr anchor="ctr"/>
          <a:lstStyle/>
          <a:p>
            <a:r>
              <a:rPr lang="en-US" sz="1500" dirty="0">
                <a:solidFill>
                  <a:schemeClr val="tx1"/>
                </a:solidFill>
              </a:rPr>
              <a:t>The process will not meet customer demand </a:t>
            </a:r>
            <a:r>
              <a:rPr lang="en-US" sz="1500" b="1" dirty="0">
                <a:solidFill>
                  <a:schemeClr val="tx1"/>
                </a:solidFill>
              </a:rPr>
              <a:t>if Cycle Time is greater than TAKT time</a:t>
            </a:r>
            <a:r>
              <a:rPr lang="en-US" sz="1500" dirty="0">
                <a:solidFill>
                  <a:schemeClr val="tx1"/>
                </a:solidFill>
              </a:rPr>
              <a:t>….cause for</a:t>
            </a:r>
            <a:r>
              <a:rPr lang="en-US" sz="1500" b="1" dirty="0">
                <a:solidFill>
                  <a:schemeClr val="tx1"/>
                </a:solidFill>
              </a:rPr>
              <a:t> </a:t>
            </a:r>
            <a:r>
              <a:rPr lang="en-US" sz="1500" b="1" dirty="0">
                <a:solidFill>
                  <a:srgbClr val="FF0000"/>
                </a:solidFill>
              </a:rPr>
              <a:t>ALARM</a:t>
            </a:r>
          </a:p>
        </p:txBody>
      </p:sp>
      <p:pic>
        <p:nvPicPr>
          <p:cNvPr id="1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6" name="Rectangle 4"/>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TAKT Time Calculation Example</a:t>
            </a:r>
          </a:p>
        </p:txBody>
      </p:sp>
      <p:pic>
        <p:nvPicPr>
          <p:cNvPr id="627749" name="Picture 37"/>
          <p:cNvPicPr>
            <a:picLocks noChangeAspect="1" noChangeArrowheads="1"/>
          </p:cNvPicPr>
          <p:nvPr/>
        </p:nvPicPr>
        <p:blipFill>
          <a:blip r:embed="rId2"/>
          <a:srcRect/>
          <a:stretch>
            <a:fillRect/>
          </a:stretch>
        </p:blipFill>
        <p:spPr bwMode="auto">
          <a:xfrm>
            <a:off x="6324600" y="2590800"/>
            <a:ext cx="2819400" cy="2282825"/>
          </a:xfrm>
          <a:prstGeom prst="rect">
            <a:avLst/>
          </a:prstGeom>
          <a:noFill/>
          <a:ln w="9525" algn="ctr">
            <a:noFill/>
            <a:miter lim="800000"/>
            <a:headEnd/>
            <a:tailEnd/>
          </a:ln>
          <a:effectLst/>
        </p:spPr>
      </p:pic>
      <p:sp>
        <p:nvSpPr>
          <p:cNvPr id="627744" name="AutoShape 32"/>
          <p:cNvSpPr>
            <a:spLocks noChangeArrowheads="1"/>
          </p:cNvSpPr>
          <p:nvPr/>
        </p:nvSpPr>
        <p:spPr bwMode="auto">
          <a:xfrm>
            <a:off x="0" y="1143000"/>
            <a:ext cx="9144000" cy="5029200"/>
          </a:xfrm>
          <a:prstGeom prst="foldedCorner">
            <a:avLst>
              <a:gd name="adj" fmla="val 6528"/>
            </a:avLst>
          </a:prstGeom>
          <a:solidFill>
            <a:schemeClr val="accent2">
              <a:alpha val="10001"/>
            </a:schemeClr>
          </a:solidFill>
          <a:ln w="9525">
            <a:solidFill>
              <a:schemeClr val="bg1"/>
            </a:solidFill>
            <a:round/>
            <a:headEnd/>
            <a:tailEnd/>
          </a:ln>
          <a:effectLst/>
        </p:spPr>
        <p:txBody>
          <a:bodyPr wrap="none" anchor="ctr"/>
          <a:lstStyle/>
          <a:p>
            <a:endParaRPr lang="en-US"/>
          </a:p>
        </p:txBody>
      </p:sp>
      <p:sp>
        <p:nvSpPr>
          <p:cNvPr id="627729" name="Rectangle 3"/>
          <p:cNvSpPr>
            <a:spLocks noChangeArrowheads="1"/>
          </p:cNvSpPr>
          <p:nvPr/>
        </p:nvSpPr>
        <p:spPr bwMode="auto">
          <a:xfrm>
            <a:off x="639763" y="2355850"/>
            <a:ext cx="8199437" cy="688975"/>
          </a:xfrm>
          <a:prstGeom prst="rect">
            <a:avLst/>
          </a:prstGeom>
          <a:noFill/>
          <a:ln w="9525">
            <a:noFill/>
            <a:miter lim="800000"/>
            <a:headEnd/>
            <a:tailEnd/>
          </a:ln>
        </p:spPr>
        <p:txBody>
          <a:bodyPr lIns="0" tIns="0" rIns="0" bIns="0"/>
          <a:lstStyle/>
          <a:p>
            <a:pPr marL="2346325" indent="-2346325" algn="l">
              <a:spcBef>
                <a:spcPct val="20000"/>
              </a:spcBef>
              <a:tabLst>
                <a:tab pos="2117725" algn="l"/>
              </a:tabLst>
            </a:pPr>
            <a:r>
              <a:rPr lang="en-US" sz="1800" dirty="0">
                <a:solidFill>
                  <a:srgbClr val="000066"/>
                </a:solidFill>
              </a:rPr>
              <a:t>Available time   =	1 shift x 9 hours – (2) 15-min. breaks – (1)  30 minute </a:t>
            </a:r>
            <a:r>
              <a:rPr lang="en-US" sz="1800" dirty="0" smtClean="0">
                <a:solidFill>
                  <a:srgbClr val="000066"/>
                </a:solidFill>
              </a:rPr>
              <a:t>lunch =  </a:t>
            </a:r>
            <a:r>
              <a:rPr lang="en-US" sz="1800" dirty="0">
                <a:solidFill>
                  <a:srgbClr val="000066"/>
                </a:solidFill>
              </a:rPr>
              <a:t>480 minutes/day</a:t>
            </a:r>
          </a:p>
        </p:txBody>
      </p:sp>
      <p:sp>
        <p:nvSpPr>
          <p:cNvPr id="627731" name="Rectangle 14"/>
          <p:cNvSpPr>
            <a:spLocks noChangeArrowheads="1"/>
          </p:cNvSpPr>
          <p:nvPr/>
        </p:nvSpPr>
        <p:spPr bwMode="auto">
          <a:xfrm>
            <a:off x="2724150" y="1066800"/>
            <a:ext cx="4667250" cy="822325"/>
          </a:xfrm>
          <a:prstGeom prst="rect">
            <a:avLst/>
          </a:prstGeom>
          <a:noFill/>
          <a:ln w="9525">
            <a:noFill/>
            <a:miter lim="800000"/>
            <a:headEnd/>
            <a:tailEnd/>
          </a:ln>
        </p:spPr>
        <p:txBody>
          <a:bodyPr wrap="none" lIns="92075" tIns="46038" rIns="92075" bIns="46038">
            <a:spAutoFit/>
          </a:bodyPr>
          <a:lstStyle/>
          <a:p>
            <a:pPr>
              <a:lnSpc>
                <a:spcPct val="120000"/>
              </a:lnSpc>
            </a:pPr>
            <a:r>
              <a:rPr lang="en-US" sz="2000" b="1">
                <a:solidFill>
                  <a:srgbClr val="A50021"/>
                </a:solidFill>
              </a:rPr>
              <a:t>Available time for production per day</a:t>
            </a:r>
          </a:p>
          <a:p>
            <a:pPr>
              <a:lnSpc>
                <a:spcPct val="120000"/>
              </a:lnSpc>
            </a:pPr>
            <a:r>
              <a:rPr lang="en-US" sz="2000" b="1">
                <a:solidFill>
                  <a:srgbClr val="A50021"/>
                </a:solidFill>
              </a:rPr>
              <a:t>Customer Demand in that Time</a:t>
            </a:r>
          </a:p>
        </p:txBody>
      </p:sp>
      <p:sp>
        <p:nvSpPr>
          <p:cNvPr id="627733" name="Rectangle 16"/>
          <p:cNvSpPr>
            <a:spLocks noChangeArrowheads="1"/>
          </p:cNvSpPr>
          <p:nvPr/>
        </p:nvSpPr>
        <p:spPr bwMode="auto">
          <a:xfrm>
            <a:off x="533400" y="1311275"/>
            <a:ext cx="1952625" cy="396875"/>
          </a:xfrm>
          <a:prstGeom prst="rect">
            <a:avLst/>
          </a:prstGeom>
          <a:noFill/>
          <a:ln w="9525">
            <a:noFill/>
            <a:miter lim="800000"/>
            <a:headEnd/>
            <a:tailEnd/>
          </a:ln>
        </p:spPr>
        <p:txBody>
          <a:bodyPr wrap="none" lIns="92075" tIns="46038" rIns="92075" bIns="46038">
            <a:spAutoFit/>
          </a:bodyPr>
          <a:lstStyle/>
          <a:p>
            <a:pPr algn="l"/>
            <a:r>
              <a:rPr lang="en-US" sz="2000" b="1">
                <a:solidFill>
                  <a:srgbClr val="A50021"/>
                </a:solidFill>
              </a:rPr>
              <a:t>TAKT Time    =</a:t>
            </a:r>
          </a:p>
        </p:txBody>
      </p:sp>
      <p:sp>
        <p:nvSpPr>
          <p:cNvPr id="627735" name="Rectangle 18"/>
          <p:cNvSpPr>
            <a:spLocks noChangeArrowheads="1"/>
          </p:cNvSpPr>
          <p:nvPr/>
        </p:nvSpPr>
        <p:spPr bwMode="auto">
          <a:xfrm>
            <a:off x="685800" y="3170238"/>
            <a:ext cx="6691313" cy="868362"/>
          </a:xfrm>
          <a:prstGeom prst="rect">
            <a:avLst/>
          </a:prstGeom>
          <a:noFill/>
          <a:ln w="9525">
            <a:noFill/>
            <a:miter lim="800000"/>
            <a:headEnd/>
            <a:tailEnd/>
          </a:ln>
        </p:spPr>
        <p:txBody>
          <a:bodyPr lIns="0" tIns="0" rIns="0" bIns="0"/>
          <a:lstStyle/>
          <a:p>
            <a:pPr algn="l">
              <a:tabLst>
                <a:tab pos="1708150" algn="l"/>
                <a:tab pos="3136900" algn="ctr"/>
                <a:tab pos="4565650" algn="l"/>
              </a:tabLst>
            </a:pPr>
            <a:r>
              <a:rPr lang="en-US" sz="1800" dirty="0" smtClean="0">
                <a:solidFill>
                  <a:srgbClr val="000066"/>
                </a:solidFill>
              </a:rPr>
              <a:t>Customer  DD      </a:t>
            </a:r>
            <a:r>
              <a:rPr lang="en-US" sz="1800" dirty="0">
                <a:solidFill>
                  <a:srgbClr val="000066"/>
                </a:solidFill>
              </a:rPr>
              <a:t>	</a:t>
            </a:r>
            <a:r>
              <a:rPr lang="en-US" sz="1800" dirty="0" smtClean="0">
                <a:solidFill>
                  <a:srgbClr val="000066"/>
                </a:solidFill>
              </a:rPr>
              <a:t> 960 </a:t>
            </a:r>
            <a:r>
              <a:rPr lang="en-US" sz="1800" dirty="0">
                <a:solidFill>
                  <a:srgbClr val="000066"/>
                </a:solidFill>
              </a:rPr>
              <a:t>units/month</a:t>
            </a:r>
          </a:p>
          <a:p>
            <a:pPr algn="l">
              <a:lnSpc>
                <a:spcPct val="55000"/>
              </a:lnSpc>
              <a:tabLst>
                <a:tab pos="1708150" algn="l"/>
                <a:tab pos="3136900" algn="ctr"/>
                <a:tab pos="4565650" algn="l"/>
              </a:tabLst>
            </a:pPr>
            <a:r>
              <a:rPr lang="en-US" sz="1800" dirty="0">
                <a:solidFill>
                  <a:srgbClr val="000066"/>
                </a:solidFill>
              </a:rPr>
              <a:t>             </a:t>
            </a:r>
            <a:r>
              <a:rPr lang="en-US" sz="1800" dirty="0" smtClean="0">
                <a:solidFill>
                  <a:srgbClr val="000066"/>
                </a:solidFill>
              </a:rPr>
              <a:t>             = </a:t>
            </a:r>
            <a:r>
              <a:rPr lang="en-US" sz="1800" dirty="0">
                <a:solidFill>
                  <a:srgbClr val="000066"/>
                </a:solidFill>
              </a:rPr>
              <a:t>	                         </a:t>
            </a:r>
            <a:r>
              <a:rPr lang="en-US" sz="1800" dirty="0" smtClean="0">
                <a:solidFill>
                  <a:srgbClr val="000066"/>
                </a:solidFill>
              </a:rPr>
              <a:t>          </a:t>
            </a:r>
            <a:r>
              <a:rPr lang="en-US" sz="1800" dirty="0">
                <a:solidFill>
                  <a:srgbClr val="000066"/>
                </a:solidFill>
              </a:rPr>
              <a:t>=   48 </a:t>
            </a:r>
            <a:r>
              <a:rPr lang="en-US" sz="1800" dirty="0" smtClean="0">
                <a:solidFill>
                  <a:srgbClr val="000066"/>
                </a:solidFill>
              </a:rPr>
              <a:t>units</a:t>
            </a:r>
            <a:endParaRPr lang="en-US" sz="1800" dirty="0">
              <a:solidFill>
                <a:srgbClr val="000066"/>
              </a:solidFill>
            </a:endParaRPr>
          </a:p>
          <a:p>
            <a:pPr algn="l">
              <a:lnSpc>
                <a:spcPct val="55000"/>
              </a:lnSpc>
              <a:tabLst>
                <a:tab pos="1708150" algn="l"/>
                <a:tab pos="3136900" algn="ctr"/>
                <a:tab pos="4565650" algn="l"/>
              </a:tabLst>
            </a:pPr>
            <a:r>
              <a:rPr lang="en-US" sz="1800" dirty="0" smtClean="0">
                <a:solidFill>
                  <a:srgbClr val="000066"/>
                </a:solidFill>
              </a:rPr>
              <a:t>Units/ day</a:t>
            </a:r>
            <a:r>
              <a:rPr lang="en-US" sz="1800" dirty="0">
                <a:solidFill>
                  <a:srgbClr val="000066"/>
                </a:solidFill>
              </a:rPr>
              <a:t>		</a:t>
            </a:r>
            <a:r>
              <a:rPr lang="en-US" sz="1800" dirty="0" smtClean="0">
                <a:solidFill>
                  <a:srgbClr val="000066"/>
                </a:solidFill>
              </a:rPr>
              <a:t>    20 </a:t>
            </a:r>
            <a:r>
              <a:rPr lang="en-US" sz="1800" dirty="0">
                <a:solidFill>
                  <a:srgbClr val="000066"/>
                </a:solidFill>
              </a:rPr>
              <a:t>days/month</a:t>
            </a:r>
          </a:p>
        </p:txBody>
      </p:sp>
      <p:sp>
        <p:nvSpPr>
          <p:cNvPr id="627738" name="Rectangle 21"/>
          <p:cNvSpPr>
            <a:spLocks noChangeArrowheads="1"/>
          </p:cNvSpPr>
          <p:nvPr/>
        </p:nvSpPr>
        <p:spPr bwMode="auto">
          <a:xfrm>
            <a:off x="685800" y="4062413"/>
            <a:ext cx="6724650" cy="738187"/>
          </a:xfrm>
          <a:prstGeom prst="rect">
            <a:avLst/>
          </a:prstGeom>
          <a:noFill/>
          <a:ln w="9525">
            <a:noFill/>
            <a:miter lim="800000"/>
            <a:headEnd/>
            <a:tailEnd/>
          </a:ln>
        </p:spPr>
        <p:txBody>
          <a:bodyPr lIns="0" tIns="0" rIns="0" bIns="0"/>
          <a:lstStyle/>
          <a:p>
            <a:pPr algn="l">
              <a:tabLst>
                <a:tab pos="1600200" algn="l"/>
                <a:tab pos="3543300" algn="ctr"/>
                <a:tab pos="4335463" algn="l"/>
              </a:tabLst>
            </a:pPr>
            <a:r>
              <a:rPr lang="en-US" sz="1800" dirty="0">
                <a:solidFill>
                  <a:srgbClr val="000066"/>
                </a:solidFill>
              </a:rPr>
              <a:t>	         480 minutes/day</a:t>
            </a:r>
          </a:p>
          <a:p>
            <a:pPr algn="l">
              <a:lnSpc>
                <a:spcPct val="55000"/>
              </a:lnSpc>
              <a:tabLst>
                <a:tab pos="1600200" algn="l"/>
                <a:tab pos="3543300" algn="ctr"/>
                <a:tab pos="4335463" algn="l"/>
              </a:tabLst>
            </a:pPr>
            <a:r>
              <a:rPr lang="en-US" sz="1800" dirty="0">
                <a:solidFill>
                  <a:srgbClr val="000066"/>
                </a:solidFill>
              </a:rPr>
              <a:t>TAKT time        = 	                                      =   </a:t>
            </a:r>
            <a:r>
              <a:rPr lang="en-US" sz="1800" dirty="0">
                <a:solidFill>
                  <a:schemeClr val="tx1"/>
                </a:solidFill>
              </a:rPr>
              <a:t>10 </a:t>
            </a:r>
            <a:endParaRPr lang="en-US" sz="1800" dirty="0" smtClean="0">
              <a:solidFill>
                <a:schemeClr val="tx1"/>
              </a:solidFill>
            </a:endParaRPr>
          </a:p>
          <a:p>
            <a:pPr algn="l">
              <a:lnSpc>
                <a:spcPct val="55000"/>
              </a:lnSpc>
              <a:tabLst>
                <a:tab pos="1600200" algn="l"/>
                <a:tab pos="3543300" algn="ctr"/>
                <a:tab pos="4335463" algn="l"/>
              </a:tabLst>
            </a:pPr>
            <a:endParaRPr lang="en-US" sz="1800" dirty="0" smtClean="0"/>
          </a:p>
          <a:p>
            <a:pPr algn="l">
              <a:lnSpc>
                <a:spcPct val="55000"/>
              </a:lnSpc>
              <a:tabLst>
                <a:tab pos="1600200" algn="l"/>
                <a:tab pos="3543300" algn="ctr"/>
                <a:tab pos="4335463" algn="l"/>
              </a:tabLst>
            </a:pPr>
            <a:r>
              <a:rPr lang="en-US" sz="1800" dirty="0" smtClean="0">
                <a:solidFill>
                  <a:srgbClr val="000066"/>
                </a:solidFill>
              </a:rPr>
              <a:t>minutes/unit</a:t>
            </a:r>
            <a:r>
              <a:rPr lang="en-US" sz="1800" dirty="0">
                <a:solidFill>
                  <a:srgbClr val="000066"/>
                </a:solidFill>
              </a:rPr>
              <a:t>	            48 units/day</a:t>
            </a:r>
          </a:p>
        </p:txBody>
      </p:sp>
      <p:sp>
        <p:nvSpPr>
          <p:cNvPr id="627741" name="Line 29"/>
          <p:cNvSpPr>
            <a:spLocks noChangeShapeType="1"/>
          </p:cNvSpPr>
          <p:nvPr/>
        </p:nvSpPr>
        <p:spPr bwMode="auto">
          <a:xfrm>
            <a:off x="2740025" y="1524000"/>
            <a:ext cx="4651375" cy="0"/>
          </a:xfrm>
          <a:prstGeom prst="line">
            <a:avLst/>
          </a:prstGeom>
          <a:noFill/>
          <a:ln w="38100">
            <a:solidFill>
              <a:srgbClr val="003399"/>
            </a:solidFill>
            <a:round/>
            <a:headEnd/>
            <a:tailEnd/>
          </a:ln>
          <a:effectLst/>
        </p:spPr>
        <p:txBody>
          <a:bodyPr wrap="none" anchor="ctr"/>
          <a:lstStyle/>
          <a:p>
            <a:endParaRPr lang="en-US"/>
          </a:p>
        </p:txBody>
      </p:sp>
      <p:sp>
        <p:nvSpPr>
          <p:cNvPr id="627742" name="Line 30"/>
          <p:cNvSpPr>
            <a:spLocks noChangeShapeType="1"/>
          </p:cNvSpPr>
          <p:nvPr/>
        </p:nvSpPr>
        <p:spPr bwMode="auto">
          <a:xfrm>
            <a:off x="2971800" y="3505200"/>
            <a:ext cx="1752600" cy="0"/>
          </a:xfrm>
          <a:prstGeom prst="line">
            <a:avLst/>
          </a:prstGeom>
          <a:noFill/>
          <a:ln w="38100">
            <a:solidFill>
              <a:srgbClr val="003399"/>
            </a:solidFill>
            <a:round/>
            <a:headEnd/>
            <a:tailEnd/>
          </a:ln>
          <a:effectLst/>
        </p:spPr>
        <p:txBody>
          <a:bodyPr wrap="none" anchor="ctr"/>
          <a:lstStyle/>
          <a:p>
            <a:endParaRPr lang="en-US"/>
          </a:p>
        </p:txBody>
      </p:sp>
      <p:sp>
        <p:nvSpPr>
          <p:cNvPr id="627743" name="Line 31"/>
          <p:cNvSpPr>
            <a:spLocks noChangeShapeType="1"/>
          </p:cNvSpPr>
          <p:nvPr/>
        </p:nvSpPr>
        <p:spPr bwMode="auto">
          <a:xfrm>
            <a:off x="2895600" y="4343400"/>
            <a:ext cx="1752600" cy="0"/>
          </a:xfrm>
          <a:prstGeom prst="line">
            <a:avLst/>
          </a:prstGeom>
          <a:noFill/>
          <a:ln w="38100">
            <a:solidFill>
              <a:srgbClr val="003399"/>
            </a:solidFill>
            <a:round/>
            <a:headEnd/>
            <a:tailEnd/>
          </a:ln>
          <a:effectLst/>
        </p:spPr>
        <p:txBody>
          <a:bodyPr wrap="none" anchor="ctr"/>
          <a:lstStyle/>
          <a:p>
            <a:endParaRPr lang="en-US"/>
          </a:p>
        </p:txBody>
      </p:sp>
      <p:sp>
        <p:nvSpPr>
          <p:cNvPr id="627751" name="Rectangle 21"/>
          <p:cNvSpPr>
            <a:spLocks noChangeArrowheads="1"/>
          </p:cNvSpPr>
          <p:nvPr/>
        </p:nvSpPr>
        <p:spPr bwMode="auto">
          <a:xfrm>
            <a:off x="673100" y="4926013"/>
            <a:ext cx="8470900" cy="725487"/>
          </a:xfrm>
          <a:prstGeom prst="rect">
            <a:avLst/>
          </a:prstGeom>
          <a:noFill/>
          <a:ln w="9525">
            <a:noFill/>
            <a:miter lim="800000"/>
            <a:headEnd/>
            <a:tailEnd/>
          </a:ln>
        </p:spPr>
        <p:txBody>
          <a:bodyPr lIns="0" tIns="0" rIns="0" bIns="0"/>
          <a:lstStyle/>
          <a:p>
            <a:pPr algn="l">
              <a:tabLst>
                <a:tab pos="1600200" algn="l"/>
                <a:tab pos="3543300" algn="ctr"/>
                <a:tab pos="4335463" algn="l"/>
              </a:tabLst>
            </a:pPr>
            <a:r>
              <a:rPr lang="en-US" sz="1600" dirty="0">
                <a:solidFill>
                  <a:srgbClr val="000066"/>
                </a:solidFill>
              </a:rPr>
              <a:t>	       </a:t>
            </a:r>
          </a:p>
          <a:p>
            <a:pPr algn="l">
              <a:tabLst>
                <a:tab pos="1600200" algn="l"/>
                <a:tab pos="3543300" algn="ctr"/>
                <a:tab pos="4335463" algn="l"/>
              </a:tabLst>
            </a:pPr>
            <a:r>
              <a:rPr lang="en-US" sz="1600" dirty="0">
                <a:solidFill>
                  <a:schemeClr val="tx1"/>
                </a:solidFill>
              </a:rPr>
              <a:t>Therefore, </a:t>
            </a:r>
            <a:endParaRPr lang="en-US" sz="1600" dirty="0" smtClean="0">
              <a:solidFill>
                <a:schemeClr val="tx1"/>
              </a:solidFill>
            </a:endParaRPr>
          </a:p>
          <a:p>
            <a:pPr algn="l">
              <a:tabLst>
                <a:tab pos="1600200" algn="l"/>
                <a:tab pos="3543300" algn="ctr"/>
                <a:tab pos="4335463" algn="l"/>
              </a:tabLst>
            </a:pPr>
            <a:r>
              <a:rPr lang="en-US" sz="1600" dirty="0" smtClean="0">
                <a:solidFill>
                  <a:schemeClr val="tx1"/>
                </a:solidFill>
              </a:rPr>
              <a:t>Cycle </a:t>
            </a:r>
            <a:r>
              <a:rPr lang="en-US" sz="1600" dirty="0">
                <a:solidFill>
                  <a:schemeClr val="tx1"/>
                </a:solidFill>
              </a:rPr>
              <a:t>Time = 12 minutes, process will </a:t>
            </a:r>
            <a:r>
              <a:rPr lang="en-US" sz="1600" b="1" dirty="0">
                <a:solidFill>
                  <a:schemeClr val="tx1"/>
                </a:solidFill>
              </a:rPr>
              <a:t>not</a:t>
            </a:r>
            <a:r>
              <a:rPr lang="en-US" sz="1600" dirty="0">
                <a:solidFill>
                  <a:schemeClr val="tx1"/>
                </a:solidFill>
              </a:rPr>
              <a:t> meet customers demand</a:t>
            </a:r>
          </a:p>
          <a:p>
            <a:pPr>
              <a:tabLst>
                <a:tab pos="1600200" algn="l"/>
                <a:tab pos="3543300" algn="ctr"/>
                <a:tab pos="4335463" algn="l"/>
              </a:tabLst>
            </a:pPr>
            <a:r>
              <a:rPr lang="en-US" sz="1600" dirty="0" smtClean="0"/>
              <a:t>Cycle Time = 10 minutes, process is </a:t>
            </a:r>
            <a:r>
              <a:rPr lang="en-US" sz="1600" b="1" dirty="0" smtClean="0"/>
              <a:t>on</a:t>
            </a:r>
            <a:r>
              <a:rPr lang="en-US" sz="1600" dirty="0" smtClean="0"/>
              <a:t> schedule to meet customers demand</a:t>
            </a:r>
          </a:p>
          <a:p>
            <a:pPr algn="l">
              <a:tabLst>
                <a:tab pos="1600200" algn="l"/>
                <a:tab pos="3543300" algn="ctr"/>
                <a:tab pos="4335463" algn="l"/>
              </a:tabLst>
            </a:pPr>
            <a:r>
              <a:rPr lang="en-US" sz="1600" dirty="0" smtClean="0">
                <a:solidFill>
                  <a:schemeClr val="tx1"/>
                </a:solidFill>
              </a:rPr>
              <a:t>Cycle </a:t>
            </a:r>
            <a:r>
              <a:rPr lang="en-US" sz="1600" dirty="0">
                <a:solidFill>
                  <a:schemeClr val="tx1"/>
                </a:solidFill>
              </a:rPr>
              <a:t>Time = 8 minutes, process is </a:t>
            </a:r>
            <a:r>
              <a:rPr lang="en-US" sz="1600" b="1" dirty="0" smtClean="0">
                <a:solidFill>
                  <a:schemeClr val="tx1"/>
                </a:solidFill>
              </a:rPr>
              <a:t>before </a:t>
            </a:r>
            <a:r>
              <a:rPr lang="en-US" sz="1600" b="1" dirty="0">
                <a:solidFill>
                  <a:schemeClr val="tx1"/>
                </a:solidFill>
              </a:rPr>
              <a:t>schedule</a:t>
            </a:r>
            <a:r>
              <a:rPr lang="en-US" sz="1600" dirty="0">
                <a:solidFill>
                  <a:schemeClr val="tx1"/>
                </a:solidFill>
              </a:rPr>
              <a:t> to meet customers demand</a:t>
            </a:r>
            <a:r>
              <a:rPr lang="en-US" sz="1600" dirty="0">
                <a:solidFill>
                  <a:srgbClr val="000066"/>
                </a:solidFill>
              </a:rPr>
              <a:t> </a:t>
            </a:r>
          </a:p>
        </p:txBody>
      </p:sp>
      <p:pic>
        <p:nvPicPr>
          <p:cNvPr id="14"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56" name="Rectangle 12"/>
          <p:cNvSpPr>
            <a:spLocks noChangeArrowheads="1"/>
          </p:cNvSpPr>
          <p:nvPr/>
        </p:nvSpPr>
        <p:spPr bwMode="auto">
          <a:xfrm>
            <a:off x="228600" y="4765675"/>
            <a:ext cx="8731250" cy="422275"/>
          </a:xfrm>
          <a:prstGeom prst="rect">
            <a:avLst/>
          </a:prstGeom>
          <a:gradFill rotWithShape="0">
            <a:gsLst>
              <a:gs pos="0">
                <a:schemeClr val="accent6">
                  <a:lumMod val="40000"/>
                  <a:lumOff val="60000"/>
                </a:schemeClr>
              </a:gs>
              <a:gs pos="64999">
                <a:srgbClr val="F0EBD5"/>
              </a:gs>
              <a:gs pos="100000">
                <a:srgbClr val="D1C39F"/>
              </a:gs>
            </a:gsLst>
            <a:lin ang="5400000" scaled="0"/>
          </a:gradFill>
          <a:ln w="9525">
            <a:noFill/>
            <a:miter lim="800000"/>
            <a:headEnd/>
            <a:tailEnd/>
          </a:ln>
        </p:spPr>
        <p:txBody>
          <a:bodyPr/>
          <a:lstStyle/>
          <a:p>
            <a:r>
              <a:rPr lang="en-US" b="1" dirty="0" smtClean="0"/>
              <a:t>PROJECT CHARTER</a:t>
            </a:r>
          </a:p>
          <a:p>
            <a:pPr algn="l" eaLnBrk="1" hangingPunct="1"/>
            <a:endParaRPr lang="en-US" sz="2400" dirty="0">
              <a:solidFill>
                <a:schemeClr val="tx1"/>
              </a:solidFill>
              <a:latin typeface="Times New Roman" pitchFamily="18" charset="0"/>
            </a:endParaRPr>
          </a:p>
        </p:txBody>
      </p:sp>
      <p:sp>
        <p:nvSpPr>
          <p:cNvPr id="569357" name="Rectangle 13"/>
          <p:cNvSpPr>
            <a:spLocks noChangeArrowheads="1"/>
          </p:cNvSpPr>
          <p:nvPr/>
        </p:nvSpPr>
        <p:spPr bwMode="auto">
          <a:xfrm>
            <a:off x="247650" y="2009775"/>
            <a:ext cx="8731250" cy="422275"/>
          </a:xfrm>
          <a:prstGeom prst="rect">
            <a:avLst/>
          </a:prstGeom>
          <a:gradFill>
            <a:gsLst>
              <a:gs pos="0">
                <a:schemeClr val="accent6">
                  <a:lumMod val="40000"/>
                  <a:lumOff val="60000"/>
                </a:schemeClr>
              </a:gs>
              <a:gs pos="64999">
                <a:srgbClr val="F0EBD5"/>
              </a:gs>
              <a:gs pos="100000">
                <a:srgbClr val="D1C39F"/>
              </a:gs>
            </a:gsLst>
            <a:lin ang="5400000" scaled="0"/>
          </a:gradFill>
          <a:ln w="9525">
            <a:noFill/>
            <a:miter lim="800000"/>
            <a:headEnd/>
            <a:tailEnd/>
          </a:ln>
        </p:spPr>
        <p:txBody>
          <a:bodyPr/>
          <a:lstStyle/>
          <a:p>
            <a:r>
              <a:rPr lang="en-US" b="1" dirty="0" smtClean="0"/>
              <a:t>LEAN TOOLS</a:t>
            </a:r>
          </a:p>
          <a:p>
            <a:pPr algn="l" eaLnBrk="1" hangingPunct="1"/>
            <a:endParaRPr lang="en-US" sz="2400" dirty="0">
              <a:solidFill>
                <a:schemeClr val="tx1"/>
              </a:solidFill>
              <a:latin typeface="Times New Roman" pitchFamily="18" charset="0"/>
            </a:endParaRPr>
          </a:p>
        </p:txBody>
      </p:sp>
      <p:sp>
        <p:nvSpPr>
          <p:cNvPr id="569358" name="Rectangle 14"/>
          <p:cNvSpPr>
            <a:spLocks noChangeArrowheads="1"/>
          </p:cNvSpPr>
          <p:nvPr/>
        </p:nvSpPr>
        <p:spPr bwMode="auto">
          <a:xfrm>
            <a:off x="234950" y="1539875"/>
            <a:ext cx="8731250" cy="422275"/>
          </a:xfrm>
          <a:prstGeom prst="rect">
            <a:avLst/>
          </a:prstGeom>
          <a:gradFill>
            <a:gsLst>
              <a:gs pos="0">
                <a:schemeClr val="accent6">
                  <a:lumMod val="40000"/>
                  <a:lumOff val="60000"/>
                </a:schemeClr>
              </a:gs>
              <a:gs pos="64999">
                <a:srgbClr val="F0EBD5"/>
              </a:gs>
              <a:gs pos="100000">
                <a:srgbClr val="D1C39F"/>
              </a:gs>
            </a:gsLst>
            <a:lin ang="5400000" scaled="0"/>
          </a:gradFill>
          <a:ln w="9525">
            <a:noFill/>
            <a:miter lim="800000"/>
            <a:headEnd/>
            <a:tailEnd/>
          </a:ln>
        </p:spPr>
        <p:txBody>
          <a:bodyPr/>
          <a:lstStyle/>
          <a:p>
            <a:r>
              <a:rPr lang="en-US" b="1" dirty="0" smtClean="0"/>
              <a:t>WASTE</a:t>
            </a:r>
          </a:p>
          <a:p>
            <a:pPr algn="l" eaLnBrk="1" hangingPunct="1"/>
            <a:endParaRPr lang="en-US" sz="2400" dirty="0">
              <a:solidFill>
                <a:schemeClr val="tx1"/>
              </a:solidFill>
              <a:latin typeface="Times New Roman" pitchFamily="18" charset="0"/>
            </a:endParaRPr>
          </a:p>
        </p:txBody>
      </p:sp>
      <p:sp>
        <p:nvSpPr>
          <p:cNvPr id="569359" name="Rectangle 15"/>
          <p:cNvSpPr>
            <a:spLocks noChangeArrowheads="1"/>
          </p:cNvSpPr>
          <p:nvPr/>
        </p:nvSpPr>
        <p:spPr bwMode="auto">
          <a:xfrm>
            <a:off x="222250" y="1069975"/>
            <a:ext cx="8731250" cy="422275"/>
          </a:xfrm>
          <a:prstGeom prst="rect">
            <a:avLst/>
          </a:prstGeom>
          <a:gradFill>
            <a:gsLst>
              <a:gs pos="0">
                <a:schemeClr val="accent6">
                  <a:lumMod val="40000"/>
                  <a:lumOff val="60000"/>
                </a:schemeClr>
              </a:gs>
              <a:gs pos="64999">
                <a:srgbClr val="F0EBD5"/>
              </a:gs>
              <a:gs pos="100000">
                <a:srgbClr val="D1C39F"/>
              </a:gs>
            </a:gsLst>
            <a:lin ang="5400000" scaled="0"/>
          </a:gradFill>
          <a:ln w="9525">
            <a:noFill/>
            <a:miter lim="800000"/>
            <a:headEnd/>
            <a:tailEnd/>
          </a:ln>
        </p:spPr>
        <p:txBody>
          <a:bodyPr/>
          <a:lstStyle/>
          <a:p>
            <a:r>
              <a:rPr lang="en-US" b="1" dirty="0" smtClean="0"/>
              <a:t>LEAN at Syntel</a:t>
            </a:r>
          </a:p>
          <a:p>
            <a:pPr algn="l" eaLnBrk="1" hangingPunct="1"/>
            <a:endParaRPr lang="en-US" sz="2400" dirty="0">
              <a:solidFill>
                <a:schemeClr val="tx1"/>
              </a:solidFill>
              <a:latin typeface="Times New Roman" pitchFamily="18" charset="0"/>
            </a:endParaRPr>
          </a:p>
        </p:txBody>
      </p:sp>
      <p:sp>
        <p:nvSpPr>
          <p:cNvPr id="569401" name="Rectangle 57"/>
          <p:cNvSpPr>
            <a:spLocks noChangeArrowheads="1"/>
          </p:cNvSpPr>
          <p:nvPr/>
        </p:nvSpPr>
        <p:spPr bwMode="auto">
          <a:xfrm>
            <a:off x="228600" y="5232400"/>
            <a:ext cx="8731250" cy="422275"/>
          </a:xfrm>
          <a:prstGeom prst="rect">
            <a:avLst/>
          </a:prstGeom>
          <a:gradFill rotWithShape="0">
            <a:gsLst>
              <a:gs pos="0">
                <a:schemeClr val="accent6">
                  <a:lumMod val="40000"/>
                  <a:lumOff val="60000"/>
                </a:schemeClr>
              </a:gs>
              <a:gs pos="64999">
                <a:srgbClr val="F0EBD5"/>
              </a:gs>
              <a:gs pos="100000">
                <a:srgbClr val="D1C39F"/>
              </a:gs>
            </a:gsLst>
            <a:lin ang="5400000" scaled="0"/>
          </a:gradFill>
          <a:ln w="9525">
            <a:noFill/>
            <a:miter lim="800000"/>
            <a:headEnd/>
            <a:tailEnd/>
          </a:ln>
        </p:spPr>
        <p:txBody>
          <a:bodyPr/>
          <a:lstStyle/>
          <a:p>
            <a:r>
              <a:rPr lang="en-US" b="1" dirty="0" smtClean="0"/>
              <a:t>LEAN SUCCESS STORIES</a:t>
            </a:r>
          </a:p>
          <a:p>
            <a:pPr algn="l" eaLnBrk="1" hangingPunct="1"/>
            <a:endParaRPr lang="en-US" sz="2400" dirty="0">
              <a:solidFill>
                <a:schemeClr val="tx1"/>
              </a:solidFill>
              <a:latin typeface="Times New Roman" pitchFamily="18" charset="0"/>
            </a:endParaRPr>
          </a:p>
        </p:txBody>
      </p:sp>
      <p:sp>
        <p:nvSpPr>
          <p:cNvPr id="569414" name="Rectangle 70"/>
          <p:cNvSpPr>
            <a:spLocks noChangeArrowheads="1"/>
          </p:cNvSpPr>
          <p:nvPr/>
        </p:nvSpPr>
        <p:spPr bwMode="auto">
          <a:xfrm>
            <a:off x="1905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Agenda</a:t>
            </a:r>
          </a:p>
        </p:txBody>
      </p:sp>
      <p:grpSp>
        <p:nvGrpSpPr>
          <p:cNvPr id="8" name="Group 71"/>
          <p:cNvGrpSpPr>
            <a:grpSpLocks/>
          </p:cNvGrpSpPr>
          <p:nvPr/>
        </p:nvGrpSpPr>
        <p:grpSpPr bwMode="auto">
          <a:xfrm>
            <a:off x="292100" y="2430463"/>
            <a:ext cx="8585200" cy="1846262"/>
            <a:chOff x="768" y="1467"/>
            <a:chExt cx="4752" cy="1163"/>
          </a:xfrm>
        </p:grpSpPr>
        <p:sp>
          <p:nvSpPr>
            <p:cNvPr id="569416" name="Text Box 72"/>
            <p:cNvSpPr txBox="1">
              <a:spLocks noChangeArrowheads="1"/>
            </p:cNvSpPr>
            <p:nvPr/>
          </p:nvSpPr>
          <p:spPr bwMode="auto">
            <a:xfrm>
              <a:off x="768" y="1467"/>
              <a:ext cx="2400" cy="1163"/>
            </a:xfrm>
            <a:prstGeom prst="rect">
              <a:avLst/>
            </a:prstGeom>
            <a:noFill/>
            <a:ln w="9525" algn="ctr">
              <a:noFill/>
              <a:miter lim="800000"/>
              <a:headEnd/>
              <a:tailEnd/>
            </a:ln>
            <a:effectLst/>
          </p:spPr>
          <p:txBody>
            <a:bodyPr>
              <a:spAutoFit/>
            </a:bodyPr>
            <a:lstStyle/>
            <a:p>
              <a:pPr algn="l">
                <a:buFontTx/>
                <a:buChar char="•"/>
              </a:pPr>
              <a:r>
                <a:rPr lang="en-US" sz="1900" dirty="0">
                  <a:solidFill>
                    <a:schemeClr val="tx1"/>
                  </a:solidFill>
                </a:rPr>
                <a:t> </a:t>
              </a:r>
              <a:r>
                <a:rPr lang="en-US" sz="1900" b="1" dirty="0">
                  <a:solidFill>
                    <a:schemeClr val="tx1"/>
                  </a:solidFill>
                </a:rPr>
                <a:t>6S</a:t>
              </a:r>
            </a:p>
            <a:p>
              <a:pPr algn="l">
                <a:buFontTx/>
                <a:buChar char="•"/>
              </a:pPr>
              <a:r>
                <a:rPr lang="en-US" sz="1900" b="1" dirty="0">
                  <a:solidFill>
                    <a:schemeClr val="tx1"/>
                  </a:solidFill>
                </a:rPr>
                <a:t> VALUE ADD &amp; VALUE</a:t>
              </a:r>
            </a:p>
            <a:p>
              <a:pPr algn="l"/>
              <a:r>
                <a:rPr lang="en-US" sz="1900" b="1" dirty="0">
                  <a:solidFill>
                    <a:schemeClr val="tx1"/>
                  </a:solidFill>
                </a:rPr>
                <a:t>  STREAM MAP</a:t>
              </a:r>
            </a:p>
            <a:p>
              <a:pPr algn="l">
                <a:buFontTx/>
                <a:buChar char="•"/>
              </a:pPr>
              <a:r>
                <a:rPr lang="en-US" sz="1900" b="1" dirty="0">
                  <a:solidFill>
                    <a:schemeClr val="tx1"/>
                  </a:solidFill>
                </a:rPr>
                <a:t> CAUSE &amp; EFFECT DIAGRAM</a:t>
              </a:r>
            </a:p>
            <a:p>
              <a:pPr algn="l">
                <a:buFontTx/>
                <a:buChar char="•"/>
              </a:pPr>
              <a:r>
                <a:rPr lang="en-US" sz="1900" b="1" dirty="0">
                  <a:solidFill>
                    <a:schemeClr val="tx1"/>
                  </a:solidFill>
                </a:rPr>
                <a:t> PARETO</a:t>
              </a:r>
            </a:p>
            <a:p>
              <a:pPr algn="l"/>
              <a:endParaRPr lang="en-US" sz="1900" b="1" dirty="0">
                <a:solidFill>
                  <a:schemeClr val="tx1"/>
                </a:solidFill>
              </a:endParaRPr>
            </a:p>
          </p:txBody>
        </p:sp>
        <p:sp>
          <p:nvSpPr>
            <p:cNvPr id="569417" name="Text Box 73"/>
            <p:cNvSpPr txBox="1">
              <a:spLocks noChangeArrowheads="1"/>
            </p:cNvSpPr>
            <p:nvPr/>
          </p:nvSpPr>
          <p:spPr bwMode="auto">
            <a:xfrm>
              <a:off x="3120" y="1486"/>
              <a:ext cx="2400" cy="979"/>
            </a:xfrm>
            <a:prstGeom prst="rect">
              <a:avLst/>
            </a:prstGeom>
            <a:noFill/>
            <a:ln w="9525" algn="ctr">
              <a:noFill/>
              <a:miter lim="800000"/>
              <a:headEnd/>
              <a:tailEnd/>
            </a:ln>
            <a:effectLst/>
          </p:spPr>
          <p:txBody>
            <a:bodyPr>
              <a:spAutoFit/>
            </a:bodyPr>
            <a:lstStyle/>
            <a:p>
              <a:pPr algn="l">
                <a:buFontTx/>
                <a:buChar char="•"/>
              </a:pPr>
              <a:r>
                <a:rPr lang="en-US" sz="1900" b="1" dirty="0">
                  <a:solidFill>
                    <a:schemeClr val="tx1"/>
                  </a:solidFill>
                </a:rPr>
                <a:t> POKA YOKE</a:t>
              </a:r>
            </a:p>
            <a:p>
              <a:pPr algn="l">
                <a:buFontTx/>
                <a:buChar char="•"/>
              </a:pPr>
              <a:r>
                <a:rPr lang="en-US" sz="1900" b="1" dirty="0">
                  <a:solidFill>
                    <a:schemeClr val="tx1"/>
                  </a:solidFill>
                </a:rPr>
                <a:t> TAKT Time</a:t>
              </a:r>
            </a:p>
            <a:p>
              <a:pPr algn="l">
                <a:buFontTx/>
                <a:buChar char="•"/>
              </a:pPr>
              <a:r>
                <a:rPr lang="en-US" sz="1900" b="1" dirty="0">
                  <a:solidFill>
                    <a:schemeClr val="tx1"/>
                  </a:solidFill>
                </a:rPr>
                <a:t> </a:t>
              </a:r>
              <a:r>
                <a:rPr lang="en-US" sz="1900" b="1" dirty="0" smtClean="0">
                  <a:solidFill>
                    <a:schemeClr val="tx1"/>
                  </a:solidFill>
                </a:rPr>
                <a:t>KANBAN</a:t>
              </a:r>
              <a:endParaRPr lang="en-US" sz="1900" b="1" dirty="0">
                <a:solidFill>
                  <a:schemeClr val="tx1"/>
                </a:solidFill>
              </a:endParaRPr>
            </a:p>
            <a:p>
              <a:pPr algn="l">
                <a:buFontTx/>
                <a:buChar char="•"/>
              </a:pPr>
              <a:r>
                <a:rPr lang="en-US" sz="1900" b="1" dirty="0">
                  <a:solidFill>
                    <a:schemeClr val="tx1"/>
                  </a:solidFill>
                </a:rPr>
                <a:t> HEIJUNKA</a:t>
              </a:r>
            </a:p>
            <a:p>
              <a:pPr algn="l">
                <a:buFontTx/>
                <a:buChar char="•"/>
              </a:pPr>
              <a:r>
                <a:rPr lang="en-US" sz="1900" b="1" dirty="0" smtClean="0">
                  <a:solidFill>
                    <a:schemeClr val="tx1"/>
                  </a:solidFill>
                </a:rPr>
                <a:t>5 </a:t>
              </a:r>
              <a:r>
                <a:rPr lang="en-US" sz="1900" b="1" dirty="0">
                  <a:solidFill>
                    <a:schemeClr val="tx1"/>
                  </a:solidFill>
                </a:rPr>
                <a:t>WHYS</a:t>
              </a:r>
            </a:p>
          </p:txBody>
        </p:sp>
      </p:grpSp>
      <p:pic>
        <p:nvPicPr>
          <p:cNvPr id="7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extLst>
      <p:ext uri="{BB962C8B-B14F-4D97-AF65-F5344CB8AC3E}">
        <p14:creationId xmlns:p14="http://schemas.microsoft.com/office/powerpoint/2010/main" val="41843460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2000"/>
                                        <p:tgtEl>
                                          <p:spTgt spid="569356"/>
                                        </p:tgtEl>
                                      </p:cBhvr>
                                    </p:animEffect>
                                    <p:set>
                                      <p:cBhvr>
                                        <p:cTn id="7" dur="1" fill="hold">
                                          <p:stCondLst>
                                            <p:cond delay="1999"/>
                                          </p:stCondLst>
                                        </p:cTn>
                                        <p:tgtEl>
                                          <p:spTgt spid="56935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569357"/>
                                        </p:tgtEl>
                                      </p:cBhvr>
                                    </p:animEffect>
                                    <p:set>
                                      <p:cBhvr>
                                        <p:cTn id="10" dur="1" fill="hold">
                                          <p:stCondLst>
                                            <p:cond delay="1999"/>
                                          </p:stCondLst>
                                        </p:cTn>
                                        <p:tgtEl>
                                          <p:spTgt spid="56935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569358"/>
                                        </p:tgtEl>
                                      </p:cBhvr>
                                    </p:animEffect>
                                    <p:set>
                                      <p:cBhvr>
                                        <p:cTn id="13" dur="1" fill="hold">
                                          <p:stCondLst>
                                            <p:cond delay="1999"/>
                                          </p:stCondLst>
                                        </p:cTn>
                                        <p:tgtEl>
                                          <p:spTgt spid="56935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2000"/>
                                        <p:tgtEl>
                                          <p:spTgt spid="569401"/>
                                        </p:tgtEl>
                                      </p:cBhvr>
                                    </p:animEffect>
                                    <p:set>
                                      <p:cBhvr>
                                        <p:cTn id="16" dur="1" fill="hold">
                                          <p:stCondLst>
                                            <p:cond delay="1999"/>
                                          </p:stCondLst>
                                        </p:cTn>
                                        <p:tgtEl>
                                          <p:spTgt spid="56940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2000"/>
                                        <p:tgtEl>
                                          <p:spTgt spid="8"/>
                                        </p:tgtEl>
                                      </p:cBhvr>
                                    </p:animEffect>
                                    <p:set>
                                      <p:cBhvr>
                                        <p:cTn id="19"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56" grpId="0" animBg="1"/>
      <p:bldP spid="569357" grpId="0" animBg="1"/>
      <p:bldP spid="569358" grpId="0" animBg="1"/>
      <p:bldP spid="56940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81" name="Rectangle 9"/>
          <p:cNvSpPr>
            <a:spLocks noChangeArrowheads="1"/>
          </p:cNvSpPr>
          <p:nvPr/>
        </p:nvSpPr>
        <p:spPr bwMode="hidden">
          <a:xfrm>
            <a:off x="0" y="5715000"/>
            <a:ext cx="9144000" cy="685800"/>
          </a:xfrm>
          <a:prstGeom prst="rect">
            <a:avLst/>
          </a:prstGeom>
          <a:solidFill>
            <a:schemeClr val="accent2">
              <a:lumMod val="50000"/>
              <a:alpha val="10001"/>
            </a:scheme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sp>
        <p:nvSpPr>
          <p:cNvPr id="617474" name="Rectangle 2"/>
          <p:cNvSpPr>
            <a:spLocks noChangeArrowheads="1"/>
          </p:cNvSpPr>
          <p:nvPr/>
        </p:nvSpPr>
        <p:spPr bwMode="auto">
          <a:xfrm>
            <a:off x="177800" y="266700"/>
            <a:ext cx="7696200" cy="609600"/>
          </a:xfrm>
          <a:prstGeom prst="rect">
            <a:avLst/>
          </a:prstGeom>
          <a:noFill/>
          <a:ln w="9525">
            <a:noFill/>
            <a:miter lim="800000"/>
            <a:headEnd/>
            <a:tailEnd/>
          </a:ln>
          <a:effectLst/>
        </p:spPr>
        <p:txBody>
          <a:bodyPr anchor="ctr"/>
          <a:lstStyle/>
          <a:p>
            <a:pPr algn="l" eaLnBrk="1" hangingPunct="1"/>
            <a:r>
              <a:rPr lang="en-US" sz="2800" b="1" dirty="0" err="1">
                <a:solidFill>
                  <a:srgbClr val="000000"/>
                </a:solidFill>
              </a:rPr>
              <a:t>Kanban</a:t>
            </a:r>
            <a:endParaRPr lang="en-US" sz="2800" b="1" dirty="0">
              <a:solidFill>
                <a:srgbClr val="000000"/>
              </a:solidFill>
            </a:endParaRPr>
          </a:p>
        </p:txBody>
      </p:sp>
      <p:sp>
        <p:nvSpPr>
          <p:cNvPr id="617477" name="Rectangle 5"/>
          <p:cNvSpPr>
            <a:spLocks noChangeArrowheads="1"/>
          </p:cNvSpPr>
          <p:nvPr/>
        </p:nvSpPr>
        <p:spPr bwMode="hidden">
          <a:xfrm>
            <a:off x="0" y="990600"/>
            <a:ext cx="9144000" cy="1143000"/>
          </a:xfrm>
          <a:prstGeom prst="rect">
            <a:avLst/>
          </a:prstGeom>
          <a:solidFill>
            <a:schemeClr val="accent2">
              <a:lumMod val="40000"/>
              <a:lumOff val="60000"/>
              <a:alpha val="10001"/>
            </a:schemeClr>
          </a:solidFill>
          <a:ln w="9525">
            <a:noFill/>
            <a:miter lim="800000"/>
            <a:headEnd/>
            <a:tailEnd/>
          </a:ln>
        </p:spPr>
        <p:txBody>
          <a:bodyPr/>
          <a:lstStyle/>
          <a:p>
            <a:r>
              <a:rPr lang="en-US" sz="2000" b="1" dirty="0" smtClean="0">
                <a:solidFill>
                  <a:srgbClr val="2D5B89"/>
                </a:solidFill>
              </a:rPr>
              <a:t>Kan – Signal</a:t>
            </a:r>
          </a:p>
          <a:p>
            <a:r>
              <a:rPr lang="en-US" sz="2000" b="1" dirty="0" smtClean="0">
                <a:solidFill>
                  <a:srgbClr val="2D5B89"/>
                </a:solidFill>
              </a:rPr>
              <a:t>Ban – Cards</a:t>
            </a:r>
          </a:p>
          <a:p>
            <a:pPr>
              <a:spcBef>
                <a:spcPct val="20000"/>
              </a:spcBef>
            </a:pPr>
            <a:r>
              <a:rPr lang="en-US" sz="1700" b="1" dirty="0" err="1" smtClean="0"/>
              <a:t>Kanban</a:t>
            </a:r>
            <a:r>
              <a:rPr lang="en-US" sz="1700" b="1" dirty="0" smtClean="0"/>
              <a:t> </a:t>
            </a:r>
            <a:r>
              <a:rPr lang="en-US" sz="1700" dirty="0" smtClean="0"/>
              <a:t>is a signaling system. It uses cards to signal the need for an item.</a:t>
            </a:r>
          </a:p>
          <a:p>
            <a:pPr algn="l" eaLnBrk="1" hangingPunct="1"/>
            <a:endParaRPr lang="en-US" sz="2400" dirty="0">
              <a:solidFill>
                <a:schemeClr val="tx1"/>
              </a:solidFill>
              <a:latin typeface="Times New Roman" pitchFamily="18" charset="0"/>
            </a:endParaRPr>
          </a:p>
        </p:txBody>
      </p:sp>
      <p:sp>
        <p:nvSpPr>
          <p:cNvPr id="617480" name="Text Box 8"/>
          <p:cNvSpPr txBox="1">
            <a:spLocks noChangeArrowheads="1"/>
          </p:cNvSpPr>
          <p:nvPr/>
        </p:nvSpPr>
        <p:spPr bwMode="auto">
          <a:xfrm>
            <a:off x="0" y="5715000"/>
            <a:ext cx="9144000" cy="701675"/>
          </a:xfrm>
          <a:prstGeom prst="rect">
            <a:avLst/>
          </a:prstGeom>
          <a:noFill/>
          <a:ln w="9525">
            <a:noFill/>
            <a:miter lim="800000"/>
            <a:headEnd/>
            <a:tailEnd/>
          </a:ln>
          <a:effectLst/>
        </p:spPr>
        <p:txBody>
          <a:bodyPr>
            <a:spAutoFit/>
          </a:bodyPr>
          <a:lstStyle/>
          <a:p>
            <a:pPr eaLnBrk="1" hangingPunct="1">
              <a:spcBef>
                <a:spcPct val="50000"/>
              </a:spcBef>
            </a:pPr>
            <a:r>
              <a:rPr lang="en-US" sz="2000" dirty="0">
                <a:solidFill>
                  <a:schemeClr val="tx1">
                    <a:lumMod val="95000"/>
                    <a:lumOff val="5000"/>
                  </a:schemeClr>
                </a:solidFill>
              </a:rPr>
              <a:t>Different systems can be used instead of cards like</a:t>
            </a:r>
            <a:r>
              <a:rPr lang="en-US" sz="2000" b="1" dirty="0">
                <a:solidFill>
                  <a:schemeClr val="tx1">
                    <a:lumMod val="95000"/>
                    <a:lumOff val="5000"/>
                  </a:schemeClr>
                </a:solidFill>
              </a:rPr>
              <a:t> flags, lights, emails, post its or macros</a:t>
            </a:r>
          </a:p>
        </p:txBody>
      </p:sp>
      <p:sp>
        <p:nvSpPr>
          <p:cNvPr id="617488" name="Rectangle 16"/>
          <p:cNvSpPr>
            <a:spLocks noChangeArrowheads="1"/>
          </p:cNvSpPr>
          <p:nvPr/>
        </p:nvSpPr>
        <p:spPr bwMode="auto">
          <a:xfrm>
            <a:off x="5334000" y="4964942"/>
            <a:ext cx="3657600" cy="685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1600" b="1" dirty="0" smtClean="0">
                <a:solidFill>
                  <a:schemeClr val="tx1"/>
                </a:solidFill>
              </a:rPr>
              <a:t>Flagging mails </a:t>
            </a:r>
            <a:r>
              <a:rPr lang="en-US" sz="1600" b="1" dirty="0">
                <a:solidFill>
                  <a:schemeClr val="tx1"/>
                </a:solidFill>
              </a:rPr>
              <a:t>to </a:t>
            </a:r>
            <a:r>
              <a:rPr lang="en-US" sz="1600" b="1" dirty="0" smtClean="0">
                <a:solidFill>
                  <a:schemeClr val="tx1"/>
                </a:solidFill>
              </a:rPr>
              <a:t>prioritize work </a:t>
            </a:r>
            <a:endParaRPr lang="en-US" sz="1600" b="1" dirty="0">
              <a:solidFill>
                <a:schemeClr val="tx1"/>
              </a:solidFill>
            </a:endParaRPr>
          </a:p>
        </p:txBody>
      </p:sp>
      <p:sp>
        <p:nvSpPr>
          <p:cNvPr id="617489" name="Rectangle 17"/>
          <p:cNvSpPr>
            <a:spLocks noChangeArrowheads="1"/>
          </p:cNvSpPr>
          <p:nvPr/>
        </p:nvSpPr>
        <p:spPr bwMode="auto">
          <a:xfrm>
            <a:off x="533400" y="4648200"/>
            <a:ext cx="3886200" cy="9906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r>
              <a:rPr lang="en-US" sz="1500" b="1" dirty="0" smtClean="0">
                <a:solidFill>
                  <a:schemeClr val="tx1"/>
                </a:solidFill>
              </a:rPr>
              <a:t>Status on </a:t>
            </a:r>
            <a:r>
              <a:rPr lang="en-US" sz="1500" b="1" dirty="0" err="1" smtClean="0">
                <a:solidFill>
                  <a:schemeClr val="tx1"/>
                </a:solidFill>
              </a:rPr>
              <a:t>Lync</a:t>
            </a:r>
            <a:r>
              <a:rPr lang="en-US" sz="1500" b="1" dirty="0" smtClean="0">
                <a:solidFill>
                  <a:schemeClr val="tx1"/>
                </a:solidFill>
              </a:rPr>
              <a:t> uses </a:t>
            </a:r>
            <a:r>
              <a:rPr lang="en-US" sz="1500" b="1" dirty="0" err="1">
                <a:solidFill>
                  <a:schemeClr val="tx1"/>
                </a:solidFill>
              </a:rPr>
              <a:t>kanbans</a:t>
            </a:r>
            <a:r>
              <a:rPr lang="en-US" sz="1500" b="1" dirty="0">
                <a:solidFill>
                  <a:schemeClr val="tx1"/>
                </a:solidFill>
              </a:rPr>
              <a:t> with a color </a:t>
            </a:r>
          </a:p>
          <a:p>
            <a:r>
              <a:rPr lang="en-US" sz="1500" b="1" dirty="0">
                <a:solidFill>
                  <a:schemeClr val="tx1"/>
                </a:solidFill>
              </a:rPr>
              <a:t>coded signaling mechanism</a:t>
            </a:r>
          </a:p>
        </p:txBody>
      </p:sp>
      <p:pic>
        <p:nvPicPr>
          <p:cNvPr id="12" name="Picture 3"/>
          <p:cNvPicPr>
            <a:picLocks noChangeAspect="1" noChangeArrowheads="1"/>
          </p:cNvPicPr>
          <p:nvPr/>
        </p:nvPicPr>
        <p:blipFill>
          <a:blip r:embed="rId2"/>
          <a:srcRect/>
          <a:stretch>
            <a:fillRect/>
          </a:stretch>
        </p:blipFill>
        <p:spPr bwMode="auto">
          <a:xfrm>
            <a:off x="7174230" y="6502400"/>
            <a:ext cx="1969770" cy="304800"/>
          </a:xfrm>
          <a:prstGeom prst="rect">
            <a:avLst/>
          </a:prstGeom>
          <a:noFill/>
          <a:ln w="9525">
            <a:noFill/>
            <a:miter lim="800000"/>
            <a:headEnd/>
            <a:tailEnd/>
          </a:ln>
          <a:effectLst/>
        </p:spPr>
      </p:pic>
      <p:pic>
        <p:nvPicPr>
          <p:cNvPr id="174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5476" b="26979"/>
          <a:stretch/>
        </p:blipFill>
        <p:spPr bwMode="auto">
          <a:xfrm>
            <a:off x="1122855" y="2145249"/>
            <a:ext cx="2298497" cy="23623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9909" t="18442" r="28224" b="51402"/>
          <a:stretch/>
        </p:blipFill>
        <p:spPr bwMode="auto">
          <a:xfrm>
            <a:off x="4123386" y="2133600"/>
            <a:ext cx="4572000" cy="22059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bwMode="auto">
          <a:xfrm>
            <a:off x="1122855" y="2756079"/>
            <a:ext cx="693066" cy="1751527"/>
          </a:xfrm>
          <a:prstGeom prst="roundRect">
            <a:avLst/>
          </a:prstGeom>
          <a:noFill/>
          <a:ln w="28575">
            <a:solidFill>
              <a:srgbClr val="FF33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5" name="Rounded Rectangle 14"/>
          <p:cNvSpPr/>
          <p:nvPr/>
        </p:nvSpPr>
        <p:spPr bwMode="auto">
          <a:xfrm>
            <a:off x="8348852" y="2588038"/>
            <a:ext cx="346533" cy="1751527"/>
          </a:xfrm>
          <a:prstGeom prst="roundRect">
            <a:avLst/>
          </a:prstGeom>
          <a:noFill/>
          <a:ln w="28575">
            <a:solidFill>
              <a:srgbClr val="FF33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pic>
        <p:nvPicPr>
          <p:cNvPr id="174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4411" y="2133599"/>
            <a:ext cx="4224271" cy="2514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nodeType="withEffect">
                                  <p:stCondLst>
                                    <p:cond delay="8000"/>
                                  </p:stCondLst>
                                  <p:childTnLst>
                                    <p:set>
                                      <p:cBhvr>
                                        <p:cTn id="13" dur="1" fill="hold">
                                          <p:stCondLst>
                                            <p:cond delay="0"/>
                                          </p:stCondLst>
                                        </p:cTn>
                                        <p:tgtEl>
                                          <p:spTgt spid="17412"/>
                                        </p:tgtEl>
                                        <p:attrNameLst>
                                          <p:attrName>style.visibility</p:attrName>
                                        </p:attrNameLst>
                                      </p:cBhvr>
                                      <p:to>
                                        <p:strVal val="visible"/>
                                      </p:to>
                                    </p:set>
                                    <p:animEffect transition="in" filter="fade">
                                      <p:cBhvr>
                                        <p:cTn id="14"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3" name="Rectangle 5"/>
          <p:cNvSpPr>
            <a:spLocks noChangeArrowheads="1"/>
          </p:cNvSpPr>
          <p:nvPr/>
        </p:nvSpPr>
        <p:spPr bwMode="hidden">
          <a:xfrm>
            <a:off x="0" y="990600"/>
            <a:ext cx="9144000" cy="762000"/>
          </a:xfrm>
          <a:prstGeom prst="rect">
            <a:avLst/>
          </a:prstGeom>
          <a:solidFill>
            <a:srgbClr val="00007D">
              <a:alpha val="10001"/>
            </a:srgb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sp>
        <p:nvSpPr>
          <p:cNvPr id="621574" name="Rectangle 6"/>
          <p:cNvSpPr>
            <a:spLocks noChangeArrowheads="1"/>
          </p:cNvSpPr>
          <p:nvPr/>
        </p:nvSpPr>
        <p:spPr bwMode="auto">
          <a:xfrm>
            <a:off x="0" y="990600"/>
            <a:ext cx="9309100" cy="685800"/>
          </a:xfrm>
          <a:prstGeom prst="rect">
            <a:avLst/>
          </a:prstGeom>
          <a:noFill/>
          <a:ln w="9525">
            <a:noFill/>
            <a:miter lim="800000"/>
            <a:headEnd/>
            <a:tailEnd/>
          </a:ln>
        </p:spPr>
        <p:txBody>
          <a:bodyPr/>
          <a:lstStyle/>
          <a:p>
            <a:pPr marL="342900" indent="-342900" algn="l" eaLnBrk="1" hangingPunct="1">
              <a:spcBef>
                <a:spcPct val="20000"/>
              </a:spcBef>
            </a:pPr>
            <a:r>
              <a:rPr lang="en-US" sz="2000" b="1" dirty="0" err="1">
                <a:solidFill>
                  <a:schemeClr val="tx1"/>
                </a:solidFill>
              </a:rPr>
              <a:t>Heijunka</a:t>
            </a:r>
            <a:r>
              <a:rPr lang="en-US" sz="2000" b="1" dirty="0">
                <a:solidFill>
                  <a:schemeClr val="tx1"/>
                </a:solidFill>
              </a:rPr>
              <a:t> </a:t>
            </a:r>
            <a:r>
              <a:rPr lang="en-US" sz="2000" dirty="0">
                <a:solidFill>
                  <a:schemeClr val="tx1"/>
                </a:solidFill>
              </a:rPr>
              <a:t>means </a:t>
            </a:r>
            <a:r>
              <a:rPr lang="en-US" sz="2000" b="1" dirty="0">
                <a:solidFill>
                  <a:schemeClr val="tx1"/>
                </a:solidFill>
              </a:rPr>
              <a:t>leveling of workflow – </a:t>
            </a:r>
            <a:r>
              <a:rPr lang="en-US" sz="2000" dirty="0">
                <a:solidFill>
                  <a:schemeClr val="tx1"/>
                </a:solidFill>
              </a:rPr>
              <a:t>produce as per </a:t>
            </a:r>
            <a:r>
              <a:rPr lang="en-US" sz="2000" dirty="0" smtClean="0">
                <a:solidFill>
                  <a:schemeClr val="tx1"/>
                </a:solidFill>
              </a:rPr>
              <a:t>customer </a:t>
            </a:r>
          </a:p>
          <a:p>
            <a:pPr marL="342900" indent="-342900" algn="l" eaLnBrk="1" hangingPunct="1">
              <a:spcBef>
                <a:spcPct val="20000"/>
              </a:spcBef>
            </a:pPr>
            <a:r>
              <a:rPr lang="en-US" sz="2000" dirty="0" smtClean="0">
                <a:solidFill>
                  <a:schemeClr val="tx1"/>
                </a:solidFill>
              </a:rPr>
              <a:t>demand</a:t>
            </a:r>
            <a:r>
              <a:rPr lang="en-US" sz="2000" dirty="0">
                <a:solidFill>
                  <a:schemeClr val="tx1"/>
                </a:solidFill>
              </a:rPr>
              <a:t>, in small batches to result in </a:t>
            </a:r>
            <a:r>
              <a:rPr lang="en-US" sz="2000" b="1" dirty="0">
                <a:solidFill>
                  <a:schemeClr val="tx1"/>
                </a:solidFill>
              </a:rPr>
              <a:t>optimum resource utilization </a:t>
            </a:r>
          </a:p>
        </p:txBody>
      </p:sp>
      <p:sp>
        <p:nvSpPr>
          <p:cNvPr id="621572" name="Rectangle 4"/>
          <p:cNvSpPr>
            <a:spLocks noChangeArrowheads="1"/>
          </p:cNvSpPr>
          <p:nvPr/>
        </p:nvSpPr>
        <p:spPr bwMode="auto">
          <a:xfrm>
            <a:off x="165100" y="266700"/>
            <a:ext cx="76962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Heijunka</a:t>
            </a:r>
          </a:p>
        </p:txBody>
      </p:sp>
      <p:sp>
        <p:nvSpPr>
          <p:cNvPr id="621575" name="Rectangle 7"/>
          <p:cNvSpPr>
            <a:spLocks noChangeArrowheads="1"/>
          </p:cNvSpPr>
          <p:nvPr/>
        </p:nvSpPr>
        <p:spPr bwMode="auto">
          <a:xfrm>
            <a:off x="457200" y="1752600"/>
            <a:ext cx="9144000" cy="533400"/>
          </a:xfrm>
          <a:prstGeom prst="rect">
            <a:avLst/>
          </a:prstGeom>
          <a:noFill/>
          <a:ln w="9525">
            <a:noFill/>
            <a:miter lim="800000"/>
            <a:headEnd/>
            <a:tailEnd/>
          </a:ln>
        </p:spPr>
        <p:txBody>
          <a:bodyPr/>
          <a:lstStyle/>
          <a:p>
            <a:pPr marL="609600" indent="-609600" algn="l" eaLnBrk="1" hangingPunct="1">
              <a:spcBef>
                <a:spcPct val="20000"/>
              </a:spcBef>
            </a:pPr>
            <a:r>
              <a:rPr lang="en-US" sz="2000">
                <a:solidFill>
                  <a:schemeClr val="tx1"/>
                </a:solidFill>
              </a:rPr>
              <a:t>There are 2 types of heijunka:</a:t>
            </a:r>
          </a:p>
          <a:p>
            <a:pPr marL="609600" indent="-609600" algn="l" eaLnBrk="1" hangingPunct="1">
              <a:spcBef>
                <a:spcPct val="20000"/>
              </a:spcBef>
              <a:buFontTx/>
              <a:buAutoNum type="arabicPeriod"/>
            </a:pPr>
            <a:r>
              <a:rPr lang="en-US" sz="2000">
                <a:solidFill>
                  <a:schemeClr val="tx1"/>
                </a:solidFill>
              </a:rPr>
              <a:t>Leveling of production by </a:t>
            </a:r>
            <a:r>
              <a:rPr lang="en-US" sz="2000" b="1">
                <a:solidFill>
                  <a:schemeClr val="tx1"/>
                </a:solidFill>
              </a:rPr>
              <a:t>volume</a:t>
            </a:r>
          </a:p>
          <a:p>
            <a:pPr marL="609600" indent="-609600" algn="l" eaLnBrk="1" hangingPunct="1">
              <a:spcBef>
                <a:spcPct val="20000"/>
              </a:spcBef>
              <a:buFontTx/>
              <a:buAutoNum type="arabicPeriod"/>
            </a:pPr>
            <a:endParaRPr lang="en-US" sz="2000" b="1">
              <a:solidFill>
                <a:schemeClr val="tx1"/>
              </a:solidFill>
            </a:endParaRPr>
          </a:p>
          <a:p>
            <a:pPr marL="609600" indent="-609600" algn="l" eaLnBrk="1" hangingPunct="1">
              <a:spcBef>
                <a:spcPct val="20000"/>
              </a:spcBef>
              <a:buFontTx/>
              <a:buAutoNum type="arabicPeriod"/>
            </a:pPr>
            <a:endParaRPr lang="en-US" sz="2000">
              <a:solidFill>
                <a:schemeClr val="tx1"/>
              </a:solidFill>
            </a:endParaRPr>
          </a:p>
          <a:p>
            <a:pPr marL="609600" indent="-609600" algn="l" eaLnBrk="1" hangingPunct="1">
              <a:spcBef>
                <a:spcPct val="20000"/>
              </a:spcBef>
              <a:buFontTx/>
              <a:buAutoNum type="arabicPeriod"/>
            </a:pPr>
            <a:endParaRPr lang="en-US" sz="2000">
              <a:solidFill>
                <a:schemeClr val="tx1"/>
              </a:solidFill>
            </a:endParaRPr>
          </a:p>
          <a:p>
            <a:pPr marL="609600" indent="-609600" algn="l" eaLnBrk="1" hangingPunct="1">
              <a:spcBef>
                <a:spcPct val="20000"/>
              </a:spcBef>
              <a:buFontTx/>
              <a:buAutoNum type="arabicPeriod"/>
            </a:pPr>
            <a:endParaRPr lang="en-US" sz="2000">
              <a:solidFill>
                <a:schemeClr val="tx1"/>
              </a:solidFill>
            </a:endParaRPr>
          </a:p>
          <a:p>
            <a:pPr marL="609600" indent="-609600" algn="l" eaLnBrk="1" hangingPunct="1">
              <a:spcBef>
                <a:spcPct val="20000"/>
              </a:spcBef>
              <a:buFontTx/>
              <a:buAutoNum type="arabicPeriod"/>
            </a:pPr>
            <a:endParaRPr lang="en-US" sz="2400">
              <a:solidFill>
                <a:schemeClr val="tx1"/>
              </a:solidFill>
            </a:endParaRPr>
          </a:p>
          <a:p>
            <a:pPr marL="609600" indent="-609600" algn="l" eaLnBrk="1" hangingPunct="1">
              <a:spcBef>
                <a:spcPct val="20000"/>
              </a:spcBef>
              <a:buFontTx/>
              <a:buAutoNum type="arabicPeriod"/>
            </a:pPr>
            <a:r>
              <a:rPr lang="en-US" sz="2000">
                <a:solidFill>
                  <a:schemeClr val="tx1"/>
                </a:solidFill>
              </a:rPr>
              <a:t>Leveling of production by </a:t>
            </a:r>
            <a:r>
              <a:rPr lang="en-US" sz="2000" b="1">
                <a:solidFill>
                  <a:schemeClr val="tx1"/>
                </a:solidFill>
              </a:rPr>
              <a:t>product type</a:t>
            </a:r>
          </a:p>
        </p:txBody>
      </p:sp>
      <p:sp>
        <p:nvSpPr>
          <p:cNvPr id="621582" name="AutoShape 14"/>
          <p:cNvSpPr>
            <a:spLocks noChangeArrowheads="1"/>
          </p:cNvSpPr>
          <p:nvPr/>
        </p:nvSpPr>
        <p:spPr bwMode="auto">
          <a:xfrm>
            <a:off x="3854360" y="3276600"/>
            <a:ext cx="11430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algn="ctr">
            <a:solidFill>
              <a:schemeClr val="bg1"/>
            </a:solidFill>
            <a:miter lim="800000"/>
            <a:headEnd/>
            <a:tailEnd/>
          </a:ln>
          <a:effectLst/>
        </p:spPr>
        <p:txBody>
          <a:bodyPr wrap="none" anchor="ctr"/>
          <a:lstStyle/>
          <a:p>
            <a:endParaRPr lang="en-US"/>
          </a:p>
        </p:txBody>
      </p:sp>
      <p:pic>
        <p:nvPicPr>
          <p:cNvPr id="621583" name="Picture 15"/>
          <p:cNvPicPr>
            <a:picLocks noChangeAspect="1" noChangeArrowheads="1"/>
          </p:cNvPicPr>
          <p:nvPr/>
        </p:nvPicPr>
        <p:blipFill>
          <a:blip r:embed="rId2"/>
          <a:srcRect/>
          <a:stretch>
            <a:fillRect/>
          </a:stretch>
        </p:blipFill>
        <p:spPr bwMode="auto">
          <a:xfrm>
            <a:off x="762000" y="4762500"/>
            <a:ext cx="3009730" cy="1552575"/>
          </a:xfrm>
          <a:prstGeom prst="rect">
            <a:avLst/>
          </a:prstGeom>
          <a:noFill/>
          <a:ln w="9525">
            <a:solidFill>
              <a:schemeClr val="tx1"/>
            </a:solidFill>
            <a:miter lim="800000"/>
            <a:headEnd/>
            <a:tailEnd/>
          </a:ln>
          <a:effectLst/>
        </p:spPr>
      </p:pic>
      <p:sp>
        <p:nvSpPr>
          <p:cNvPr id="621584" name="AutoShape 16"/>
          <p:cNvSpPr>
            <a:spLocks noChangeArrowheads="1"/>
          </p:cNvSpPr>
          <p:nvPr/>
        </p:nvSpPr>
        <p:spPr bwMode="auto">
          <a:xfrm>
            <a:off x="3930560" y="5324475"/>
            <a:ext cx="11430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algn="ctr">
            <a:solidFill>
              <a:schemeClr val="bg1"/>
            </a:solidFill>
            <a:miter lim="800000"/>
            <a:headEnd/>
            <a:tailEnd/>
          </a:ln>
          <a:effectLst/>
        </p:spPr>
        <p:txBody>
          <a:bodyPr wrap="none" anchor="ctr"/>
          <a:lstStyle/>
          <a:p>
            <a:endParaRPr lang="en-US"/>
          </a:p>
        </p:txBody>
      </p:sp>
      <p:pic>
        <p:nvPicPr>
          <p:cNvPr id="621585" name="Picture 17"/>
          <p:cNvPicPr>
            <a:picLocks noChangeAspect="1" noChangeArrowheads="1"/>
          </p:cNvPicPr>
          <p:nvPr/>
        </p:nvPicPr>
        <p:blipFill>
          <a:blip r:embed="rId3"/>
          <a:srcRect/>
          <a:stretch>
            <a:fillRect/>
          </a:stretch>
        </p:blipFill>
        <p:spPr bwMode="auto">
          <a:xfrm>
            <a:off x="5149760" y="4791075"/>
            <a:ext cx="3161731" cy="1533525"/>
          </a:xfrm>
          <a:prstGeom prst="rect">
            <a:avLst/>
          </a:prstGeom>
          <a:noFill/>
          <a:ln w="9525">
            <a:solidFill>
              <a:schemeClr val="tx1"/>
            </a:solidFill>
            <a:miter lim="800000"/>
            <a:headEnd/>
            <a:tailEnd/>
          </a:ln>
          <a:effectLst/>
        </p:spPr>
      </p:pic>
      <p:pic>
        <p:nvPicPr>
          <p:cNvPr id="621589" name="Picture 21"/>
          <p:cNvPicPr>
            <a:picLocks noChangeAspect="1" noChangeArrowheads="1"/>
          </p:cNvPicPr>
          <p:nvPr/>
        </p:nvPicPr>
        <p:blipFill>
          <a:blip r:embed="rId4"/>
          <a:srcRect/>
          <a:stretch>
            <a:fillRect/>
          </a:stretch>
        </p:blipFill>
        <p:spPr bwMode="auto">
          <a:xfrm>
            <a:off x="742950" y="2438400"/>
            <a:ext cx="3111410" cy="2028825"/>
          </a:xfrm>
          <a:prstGeom prst="rect">
            <a:avLst/>
          </a:prstGeom>
          <a:noFill/>
          <a:ln w="9525" algn="ctr">
            <a:noFill/>
            <a:miter lim="800000"/>
            <a:headEnd/>
            <a:tailEnd/>
          </a:ln>
          <a:effectLst/>
        </p:spPr>
      </p:pic>
      <p:pic>
        <p:nvPicPr>
          <p:cNvPr id="621590" name="Picture 22"/>
          <p:cNvPicPr>
            <a:picLocks noChangeAspect="1" noChangeArrowheads="1"/>
          </p:cNvPicPr>
          <p:nvPr/>
        </p:nvPicPr>
        <p:blipFill>
          <a:blip r:embed="rId5"/>
          <a:srcRect/>
          <a:stretch>
            <a:fillRect/>
          </a:stretch>
        </p:blipFill>
        <p:spPr bwMode="auto">
          <a:xfrm>
            <a:off x="5073559" y="2438400"/>
            <a:ext cx="3358515" cy="2057400"/>
          </a:xfrm>
          <a:prstGeom prst="rect">
            <a:avLst/>
          </a:prstGeom>
          <a:noFill/>
          <a:ln w="9525" algn="ctr">
            <a:noFill/>
            <a:miter lim="800000"/>
            <a:headEnd/>
            <a:tailEnd/>
          </a:ln>
          <a:effectLst/>
        </p:spPr>
      </p:pic>
      <p:pic>
        <p:nvPicPr>
          <p:cNvPr id="12" name="Picture 3"/>
          <p:cNvPicPr>
            <a:picLocks noChangeAspect="1" noChangeArrowheads="1"/>
          </p:cNvPicPr>
          <p:nvPr/>
        </p:nvPicPr>
        <p:blipFill>
          <a:blip r:embed="rId6"/>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94" name="Picture 10" descr="http://t2.gstatic.com/images?q=tbn:ANd9GcSgsWH1smGgazpMzxn8W3nZstc0Uw2tvq_0vof8gMHldeBNIL-hnG_GoQb9wA">
            <a:hlinkClick r:id="rId2"/>
          </p:cNvPr>
          <p:cNvPicPr>
            <a:picLocks noChangeAspect="1" noChangeArrowheads="1"/>
          </p:cNvPicPr>
          <p:nvPr/>
        </p:nvPicPr>
        <p:blipFill>
          <a:blip r:embed="rId3" cstate="email"/>
          <a:srcRect/>
          <a:stretch>
            <a:fillRect/>
          </a:stretch>
        </p:blipFill>
        <p:spPr bwMode="auto">
          <a:xfrm>
            <a:off x="523875" y="4457700"/>
            <a:ext cx="835025" cy="83502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7592" name="Picture 8" descr="http://t3.gstatic.com/images?q=tbn:ANd9GcToQssCIJmVuOWmJAxluPNjj2ZbsaezN4-UF_qcQaDDquyz1LLLUxSdaHjW">
            <a:hlinkClick r:id="rId4"/>
          </p:cNvPr>
          <p:cNvPicPr>
            <a:picLocks noChangeAspect="1" noChangeArrowheads="1"/>
          </p:cNvPicPr>
          <p:nvPr/>
        </p:nvPicPr>
        <p:blipFill>
          <a:blip r:embed="rId5" cstate="email"/>
          <a:srcRect/>
          <a:stretch>
            <a:fillRect/>
          </a:stretch>
        </p:blipFill>
        <p:spPr bwMode="auto">
          <a:xfrm>
            <a:off x="1358900" y="3239520"/>
            <a:ext cx="1270000" cy="103095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7590" name="Picture 6" descr="http://t2.gstatic.com/images?q=tbn:ANd9GcT5I9IoAIvYcFenljrW2OWcDpeNCermuGdzoWsp4rI-EWfuE52MUFJLYF0">
            <a:hlinkClick r:id="rId6"/>
          </p:cNvPr>
          <p:cNvPicPr>
            <a:picLocks noChangeAspect="1" noChangeArrowheads="1"/>
          </p:cNvPicPr>
          <p:nvPr/>
        </p:nvPicPr>
        <p:blipFill>
          <a:blip r:embed="rId7"/>
          <a:srcRect/>
          <a:stretch>
            <a:fillRect/>
          </a:stretch>
        </p:blipFill>
        <p:spPr bwMode="auto">
          <a:xfrm>
            <a:off x="2742618" y="2391991"/>
            <a:ext cx="1309266" cy="87620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7586" name="Picture 2" descr="http://t0.gstatic.com/images?q=tbn:ANd9GcTn2lod7vyVeuDrhLGTWB_VYhyTvjo2mn4M3XUvF7JxhuAK9dechxrwrAw">
            <a:hlinkClick r:id="rId8"/>
          </p:cNvPr>
          <p:cNvPicPr>
            <a:picLocks noChangeAspect="1" noChangeArrowheads="1"/>
          </p:cNvPicPr>
          <p:nvPr/>
        </p:nvPicPr>
        <p:blipFill>
          <a:blip r:embed="rId9" cstate="email"/>
          <a:srcRect/>
          <a:stretch>
            <a:fillRect/>
          </a:stretch>
        </p:blipFill>
        <p:spPr bwMode="auto">
          <a:xfrm>
            <a:off x="6351829" y="1456517"/>
            <a:ext cx="1289681" cy="8715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7588" name="Picture 4" descr="http://t3.gstatic.com/images?q=tbn:ANd9GcQTxu1insriv6POe8HpyTkM68Nwq66nhZ45cb8KbRxwqK12CVU7EKVf9z2l1A">
            <a:hlinkClick r:id="rId10"/>
          </p:cNvPr>
          <p:cNvPicPr>
            <a:picLocks noChangeAspect="1" noChangeArrowheads="1"/>
          </p:cNvPicPr>
          <p:nvPr/>
        </p:nvPicPr>
        <p:blipFill>
          <a:blip r:embed="rId11" cstate="email"/>
          <a:srcRect/>
          <a:stretch>
            <a:fillRect/>
          </a:stretch>
        </p:blipFill>
        <p:spPr bwMode="auto">
          <a:xfrm>
            <a:off x="4616137" y="1869277"/>
            <a:ext cx="1127125" cy="9017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aphicFrame>
        <p:nvGraphicFramePr>
          <p:cNvPr id="2" name="Diagram 1"/>
          <p:cNvGraphicFramePr/>
          <p:nvPr>
            <p:extLst>
              <p:ext uri="{D42A27DB-BD31-4B8C-83A1-F6EECF244321}">
                <p14:modId xmlns:p14="http://schemas.microsoft.com/office/powerpoint/2010/main" val="1406414683"/>
              </p:ext>
            </p:extLst>
          </p:nvPr>
        </p:nvGraphicFramePr>
        <p:xfrm>
          <a:off x="-516228" y="1418385"/>
          <a:ext cx="9440840" cy="400481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4" name="TextBox 3"/>
          <p:cNvSpPr txBox="1"/>
          <p:nvPr/>
        </p:nvSpPr>
        <p:spPr>
          <a:xfrm>
            <a:off x="7493000" y="4457700"/>
            <a:ext cx="184731" cy="307777"/>
          </a:xfrm>
          <a:prstGeom prst="rect">
            <a:avLst/>
          </a:prstGeom>
          <a:noFill/>
          <a:ln>
            <a:noFill/>
          </a:ln>
          <a:effectLst>
            <a:glow rad="2286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none" rtlCol="0">
            <a:spAutoFit/>
            <a:scene3d>
              <a:camera prst="isometricLeftDown"/>
              <a:lightRig rig="threePt" dir="t"/>
            </a:scene3d>
          </a:bodyPr>
          <a:lstStyle/>
          <a:p>
            <a:endParaRPr lang="en-US" sz="1400" dirty="0" smtClean="0"/>
          </a:p>
        </p:txBody>
      </p:sp>
      <p:sp>
        <p:nvSpPr>
          <p:cNvPr id="6" name="Rectangle 9"/>
          <p:cNvSpPr>
            <a:spLocks noChangeArrowheads="1"/>
          </p:cNvSpPr>
          <p:nvPr/>
        </p:nvSpPr>
        <p:spPr bwMode="auto">
          <a:xfrm>
            <a:off x="6778312" y="2459827"/>
            <a:ext cx="2146300" cy="622300"/>
          </a:xfrm>
          <a:prstGeom prst="rect">
            <a:avLst/>
          </a:prstGeom>
          <a:noFill/>
          <a:ln w="9525">
            <a:noFill/>
            <a:miter lim="800000"/>
            <a:headEnd/>
            <a:tailEnd/>
          </a:ln>
        </p:spPr>
        <p:txBody>
          <a:bodyPr/>
          <a:lstStyle/>
          <a:p>
            <a:pPr marL="342900" indent="-342900" algn="ctr">
              <a:spcBef>
                <a:spcPct val="20000"/>
              </a:spcBef>
            </a:pPr>
            <a:r>
              <a:rPr lang="en-US" sz="1000" i="1" dirty="0" smtClean="0">
                <a:solidFill>
                  <a:srgbClr val="C00000"/>
                </a:solidFill>
              </a:rPr>
              <a:t>Top line $s generated</a:t>
            </a:r>
            <a:endParaRPr lang="en-US" sz="1000" i="1" dirty="0">
              <a:solidFill>
                <a:srgbClr val="C00000"/>
              </a:solidFill>
            </a:endParaRPr>
          </a:p>
        </p:txBody>
      </p:sp>
      <p:sp>
        <p:nvSpPr>
          <p:cNvPr id="8" name="Rectangle 9"/>
          <p:cNvSpPr>
            <a:spLocks noChangeArrowheads="1"/>
          </p:cNvSpPr>
          <p:nvPr/>
        </p:nvSpPr>
        <p:spPr bwMode="auto">
          <a:xfrm>
            <a:off x="5791200" y="3022600"/>
            <a:ext cx="1727200" cy="723900"/>
          </a:xfrm>
          <a:prstGeom prst="rect">
            <a:avLst/>
          </a:prstGeom>
          <a:noFill/>
          <a:ln w="9525">
            <a:noFill/>
            <a:miter lim="800000"/>
            <a:headEnd/>
            <a:tailEnd/>
          </a:ln>
        </p:spPr>
        <p:txBody>
          <a:bodyPr/>
          <a:lstStyle/>
          <a:p>
            <a:pPr marL="342900" indent="-342900" algn="ctr">
              <a:spcBef>
                <a:spcPct val="20000"/>
              </a:spcBef>
            </a:pPr>
            <a:r>
              <a:rPr lang="en-US" sz="1000" i="1" dirty="0" smtClean="0">
                <a:solidFill>
                  <a:srgbClr val="C00000"/>
                </a:solidFill>
              </a:rPr>
              <a:t>$s saved in the current </a:t>
            </a:r>
          </a:p>
          <a:p>
            <a:pPr marL="342900" indent="-342900" algn="ctr">
              <a:spcBef>
                <a:spcPct val="20000"/>
              </a:spcBef>
            </a:pPr>
            <a:r>
              <a:rPr lang="en-US" sz="1000" i="1" dirty="0" smtClean="0">
                <a:solidFill>
                  <a:srgbClr val="C00000"/>
                </a:solidFill>
              </a:rPr>
              <a:t>calendar year</a:t>
            </a:r>
            <a:endParaRPr lang="en-US" sz="1000" i="1" dirty="0">
              <a:solidFill>
                <a:srgbClr val="C00000"/>
              </a:solidFill>
            </a:endParaRPr>
          </a:p>
        </p:txBody>
      </p:sp>
      <p:sp>
        <p:nvSpPr>
          <p:cNvPr id="10" name="Rectangle 9"/>
          <p:cNvSpPr>
            <a:spLocks noChangeArrowheads="1"/>
          </p:cNvSpPr>
          <p:nvPr/>
        </p:nvSpPr>
        <p:spPr bwMode="auto">
          <a:xfrm>
            <a:off x="3683000" y="3467100"/>
            <a:ext cx="2387600" cy="723900"/>
          </a:xfrm>
          <a:prstGeom prst="rect">
            <a:avLst/>
          </a:prstGeom>
          <a:noFill/>
          <a:ln w="9525">
            <a:noFill/>
            <a:miter lim="800000"/>
            <a:headEnd/>
            <a:tailEnd/>
          </a:ln>
        </p:spPr>
        <p:txBody>
          <a:bodyPr/>
          <a:lstStyle/>
          <a:p>
            <a:pPr marL="342900" indent="-342900" algn="ctr">
              <a:spcBef>
                <a:spcPct val="20000"/>
              </a:spcBef>
            </a:pPr>
            <a:r>
              <a:rPr lang="en-US" sz="1000" i="1" dirty="0" smtClean="0">
                <a:solidFill>
                  <a:srgbClr val="C00000"/>
                </a:solidFill>
              </a:rPr>
              <a:t>CSAT &amp; SEEQ score </a:t>
            </a:r>
          </a:p>
          <a:p>
            <a:pPr marL="342900" indent="-342900" algn="ctr">
              <a:spcBef>
                <a:spcPct val="20000"/>
              </a:spcBef>
            </a:pPr>
            <a:r>
              <a:rPr lang="en-US" sz="1000" i="1" dirty="0" smtClean="0">
                <a:solidFill>
                  <a:srgbClr val="C00000"/>
                </a:solidFill>
              </a:rPr>
              <a:t>improvements</a:t>
            </a:r>
            <a:endParaRPr lang="en-US" sz="1000" i="1" dirty="0">
              <a:solidFill>
                <a:srgbClr val="C00000"/>
              </a:solidFill>
            </a:endParaRPr>
          </a:p>
        </p:txBody>
      </p:sp>
      <p:sp>
        <p:nvSpPr>
          <p:cNvPr id="12" name="Rectangle 11"/>
          <p:cNvSpPr>
            <a:spLocks noChangeArrowheads="1"/>
          </p:cNvSpPr>
          <p:nvPr/>
        </p:nvSpPr>
        <p:spPr bwMode="auto">
          <a:xfrm>
            <a:off x="2120900" y="4241800"/>
            <a:ext cx="2743200" cy="723900"/>
          </a:xfrm>
          <a:prstGeom prst="rect">
            <a:avLst/>
          </a:prstGeom>
          <a:noFill/>
          <a:ln w="9525">
            <a:noFill/>
            <a:miter lim="800000"/>
            <a:headEnd/>
            <a:tailEnd/>
          </a:ln>
        </p:spPr>
        <p:txBody>
          <a:bodyPr/>
          <a:lstStyle/>
          <a:p>
            <a:pPr marL="342900" indent="-342900" algn="ctr">
              <a:spcBef>
                <a:spcPct val="20000"/>
              </a:spcBef>
            </a:pPr>
            <a:r>
              <a:rPr lang="en-US" sz="1000" i="1" dirty="0" smtClean="0">
                <a:solidFill>
                  <a:srgbClr val="C00000"/>
                </a:solidFill>
              </a:rPr>
              <a:t>New service offerings </a:t>
            </a:r>
          </a:p>
          <a:p>
            <a:pPr marL="342900" indent="-342900" algn="ctr">
              <a:spcBef>
                <a:spcPct val="20000"/>
              </a:spcBef>
            </a:pPr>
            <a:r>
              <a:rPr lang="en-US" sz="1000" i="1" dirty="0" smtClean="0">
                <a:solidFill>
                  <a:srgbClr val="C00000"/>
                </a:solidFill>
              </a:rPr>
              <a:t>or new SLA</a:t>
            </a:r>
            <a:endParaRPr lang="en-US" sz="1000" i="1" dirty="0">
              <a:solidFill>
                <a:srgbClr val="C00000"/>
              </a:solidFill>
            </a:endParaRPr>
          </a:p>
        </p:txBody>
      </p:sp>
      <p:sp>
        <p:nvSpPr>
          <p:cNvPr id="14" name="Rectangle 13"/>
          <p:cNvSpPr>
            <a:spLocks noChangeArrowheads="1"/>
          </p:cNvSpPr>
          <p:nvPr/>
        </p:nvSpPr>
        <p:spPr bwMode="auto">
          <a:xfrm>
            <a:off x="1168400" y="5194300"/>
            <a:ext cx="2794000" cy="723900"/>
          </a:xfrm>
          <a:prstGeom prst="rect">
            <a:avLst/>
          </a:prstGeom>
          <a:noFill/>
          <a:ln w="9525">
            <a:noFill/>
            <a:miter lim="800000"/>
            <a:headEnd/>
            <a:tailEnd/>
          </a:ln>
        </p:spPr>
        <p:txBody>
          <a:bodyPr/>
          <a:lstStyle/>
          <a:p>
            <a:pPr marL="342900" indent="-342900" algn="ctr">
              <a:spcBef>
                <a:spcPct val="20000"/>
              </a:spcBef>
            </a:pPr>
            <a:r>
              <a:rPr lang="en-US" sz="1000" i="1" dirty="0" smtClean="0">
                <a:solidFill>
                  <a:srgbClr val="C00000"/>
                </a:solidFill>
              </a:rPr>
              <a:t># Training days per employee, Employees released to other units</a:t>
            </a:r>
            <a:endParaRPr lang="en-US" sz="1000" i="1" dirty="0">
              <a:solidFill>
                <a:srgbClr val="C00000"/>
              </a:solidFill>
            </a:endParaRPr>
          </a:p>
        </p:txBody>
      </p:sp>
      <p:pic>
        <p:nvPicPr>
          <p:cNvPr id="15" name="Picture 3"/>
          <p:cNvPicPr>
            <a:picLocks noChangeAspect="1" noChangeArrowheads="1"/>
          </p:cNvPicPr>
          <p:nvPr/>
        </p:nvPicPr>
        <p:blipFill>
          <a:blip r:embed="rId17"/>
          <a:srcRect/>
          <a:stretch>
            <a:fillRect/>
          </a:stretch>
        </p:blipFill>
        <p:spPr bwMode="auto">
          <a:xfrm>
            <a:off x="7174230" y="6553200"/>
            <a:ext cx="1969770" cy="304800"/>
          </a:xfrm>
          <a:prstGeom prst="rect">
            <a:avLst/>
          </a:prstGeom>
          <a:noFill/>
          <a:ln w="9525">
            <a:noFill/>
            <a:miter lim="800000"/>
            <a:headEnd/>
            <a:tailEnd/>
          </a:ln>
          <a:effectLst/>
        </p:spPr>
      </p:pic>
      <p:sp>
        <p:nvSpPr>
          <p:cNvPr id="16" name="Rectangle 15"/>
          <p:cNvSpPr/>
          <p:nvPr/>
        </p:nvSpPr>
        <p:spPr>
          <a:xfrm>
            <a:off x="346075" y="485170"/>
            <a:ext cx="6510115" cy="584775"/>
          </a:xfrm>
          <a:prstGeom prst="rect">
            <a:avLst/>
          </a:prstGeom>
        </p:spPr>
        <p:txBody>
          <a:bodyPr wrap="none">
            <a:spAutoFit/>
          </a:bodyPr>
          <a:lstStyle/>
          <a:p>
            <a:r>
              <a:rPr lang="en-US" sz="3200" b="1" dirty="0" smtClean="0">
                <a:solidFill>
                  <a:srgbClr val="000000"/>
                </a:solidFill>
                <a:latin typeface="+mj-lt"/>
              </a:rPr>
              <a:t>LEAN Results Measurement</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
        <p:nvSpPr>
          <p:cNvPr id="14" name="Rectangle 13"/>
          <p:cNvSpPr/>
          <p:nvPr/>
        </p:nvSpPr>
        <p:spPr>
          <a:xfrm>
            <a:off x="1727596" y="4198513"/>
            <a:ext cx="4840629" cy="923330"/>
          </a:xfrm>
          <a:prstGeom prst="rect">
            <a:avLst/>
          </a:prstGeom>
          <a:noFill/>
        </p:spPr>
        <p:txBody>
          <a:bodyPr wrap="square" lIns="91440" tIns="45720" rIns="91440" bIns="45720">
            <a:spAutoFit/>
          </a:bodyPr>
          <a:lstStyle/>
          <a:p>
            <a:pPr algn="ctr"/>
            <a:r>
              <a:rPr lang="en-US" sz="54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Question ?</a:t>
            </a:r>
            <a:endParaRPr lang="en-US" sz="5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5660" y="1819207"/>
            <a:ext cx="2367406" cy="251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80561" y="495393"/>
            <a:ext cx="1737976" cy="523220"/>
          </a:xfrm>
          <a:prstGeom prst="rect">
            <a:avLst/>
          </a:prstGeom>
        </p:spPr>
        <p:txBody>
          <a:bodyPr wrap="none">
            <a:spAutoFit/>
          </a:bodyPr>
          <a:lstStyle/>
          <a:p>
            <a:r>
              <a:rPr lang="en-US" sz="2800" b="1" dirty="0" smtClean="0">
                <a:solidFill>
                  <a:srgbClr val="000000"/>
                </a:solidFill>
              </a:rPr>
              <a:t>Queries</a:t>
            </a:r>
            <a:endParaRPr lang="en-US" sz="2800" b="1" dirty="0" smtClean="0">
              <a:solidFill>
                <a:srgbClr val="000000"/>
              </a:solidFill>
            </a:endParaRPr>
          </a:p>
        </p:txBody>
      </p:sp>
    </p:spTree>
    <p:extLst>
      <p:ext uri="{BB962C8B-B14F-4D97-AF65-F5344CB8AC3E}">
        <p14:creationId xmlns:p14="http://schemas.microsoft.com/office/powerpoint/2010/main" val="23681065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repeatCount="indefinite" fill="hold" nodeType="afterEffect">
                                  <p:stCondLst>
                                    <p:cond delay="5000"/>
                                  </p:stCondLst>
                                  <p:endCondLst>
                                    <p:cond evt="onNext" delay="0">
                                      <p:tgtEl>
                                        <p:sldTgt/>
                                      </p:tgtEl>
                                    </p:cond>
                                  </p:end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0"/>
                                        <p:tgtEl>
                                          <p:spTgt spid="10242"/>
                                        </p:tgtEl>
                                      </p:cBhvr>
                                    </p:animEffect>
                                    <p:anim calcmode="lin" valueType="num">
                                      <p:cBhvr>
                                        <p:cTn id="8" dur="5000" fill="hold"/>
                                        <p:tgtEl>
                                          <p:spTgt spid="10242"/>
                                        </p:tgtEl>
                                        <p:attrNameLst>
                                          <p:attrName>ppt_w</p:attrName>
                                        </p:attrNameLst>
                                      </p:cBhvr>
                                      <p:tavLst>
                                        <p:tav tm="0" fmla="#ppt_w*sin(2.5*pi*$)">
                                          <p:val>
                                            <p:fltVal val="0"/>
                                          </p:val>
                                        </p:tav>
                                        <p:tav tm="100000">
                                          <p:val>
                                            <p:fltVal val="1"/>
                                          </p:val>
                                        </p:tav>
                                      </p:tavLst>
                                    </p:anim>
                                    <p:anim calcmode="lin" valueType="num">
                                      <p:cBhvr>
                                        <p:cTn id="9" dur="5000" fill="hold"/>
                                        <p:tgtEl>
                                          <p:spTgt spid="102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6546" y="3566628"/>
            <a:ext cx="2878417" cy="923330"/>
          </a:xfrm>
          <a:prstGeom prst="rect">
            <a:avLst/>
          </a:prstGeom>
        </p:spPr>
        <p:txBody>
          <a:bodyPr wrap="none" lIns="0" tIns="0" rIns="0" bIns="0">
            <a:spAutoFit/>
          </a:bodyPr>
          <a:lstStyle/>
          <a:p>
            <a:pPr fontAlgn="auto">
              <a:spcBef>
                <a:spcPts val="0"/>
              </a:spcBef>
              <a:spcAft>
                <a:spcPts val="0"/>
              </a:spcAft>
            </a:pPr>
            <a:r>
              <a:rPr lang="en-US" sz="1200" dirty="0">
                <a:solidFill>
                  <a:prstClr val="white"/>
                </a:solidFill>
                <a:ea typeface="Verdana" pitchFamily="34" charset="0"/>
                <a:cs typeface="Verdana" pitchFamily="34" charset="0"/>
              </a:rPr>
              <a:t>For more information please contact:</a:t>
            </a:r>
            <a:br>
              <a:rPr lang="en-US" sz="1200" dirty="0">
                <a:solidFill>
                  <a:prstClr val="white"/>
                </a:solidFill>
                <a:ea typeface="Verdana" pitchFamily="34" charset="0"/>
                <a:cs typeface="Verdana" pitchFamily="34" charset="0"/>
              </a:rPr>
            </a:br>
            <a:r>
              <a:rPr lang="en-US" sz="1200" dirty="0">
                <a:solidFill>
                  <a:prstClr val="white"/>
                </a:solidFill>
                <a:ea typeface="Verdana" pitchFamily="34" charset="0"/>
                <a:cs typeface="Verdana" pitchFamily="34" charset="0"/>
              </a:rPr>
              <a:t>T+ 33 1 98765432</a:t>
            </a:r>
            <a:br>
              <a:rPr lang="en-US" sz="1200" dirty="0">
                <a:solidFill>
                  <a:prstClr val="white"/>
                </a:solidFill>
                <a:ea typeface="Verdana" pitchFamily="34" charset="0"/>
                <a:cs typeface="Verdana" pitchFamily="34" charset="0"/>
              </a:rPr>
            </a:br>
            <a:r>
              <a:rPr lang="en-US" sz="1200" dirty="0">
                <a:solidFill>
                  <a:prstClr val="white"/>
                </a:solidFill>
                <a:ea typeface="Verdana" pitchFamily="34" charset="0"/>
                <a:cs typeface="Verdana" pitchFamily="34" charset="0"/>
              </a:rPr>
              <a:t>F+ 33 1 88888888</a:t>
            </a:r>
            <a:br>
              <a:rPr lang="en-US" sz="1200" dirty="0">
                <a:solidFill>
                  <a:prstClr val="white"/>
                </a:solidFill>
                <a:ea typeface="Verdana" pitchFamily="34" charset="0"/>
                <a:cs typeface="Verdana" pitchFamily="34" charset="0"/>
              </a:rPr>
            </a:br>
            <a:r>
              <a:rPr lang="en-US" sz="1200" dirty="0">
                <a:solidFill>
                  <a:prstClr val="white"/>
                </a:solidFill>
                <a:ea typeface="Verdana" pitchFamily="34" charset="0"/>
                <a:cs typeface="Verdana" pitchFamily="34" charset="0"/>
              </a:rPr>
              <a:t>M+ 33 6 44445678</a:t>
            </a:r>
            <a:br>
              <a:rPr lang="en-US" sz="1200" dirty="0">
                <a:solidFill>
                  <a:prstClr val="white"/>
                </a:solidFill>
                <a:ea typeface="Verdana" pitchFamily="34" charset="0"/>
                <a:cs typeface="Verdana" pitchFamily="34" charset="0"/>
              </a:rPr>
            </a:br>
            <a:r>
              <a:rPr lang="en-US" sz="1200" dirty="0">
                <a:solidFill>
                  <a:prstClr val="white"/>
                </a:solidFill>
                <a:ea typeface="Verdana" pitchFamily="34" charset="0"/>
                <a:cs typeface="Verdana" pitchFamily="34" charset="0"/>
              </a:rPr>
              <a:t>firstname.lastname@atos.net</a:t>
            </a:r>
            <a:endParaRPr lang="en-GB" sz="1800" dirty="0">
              <a:solidFill>
                <a:prstClr val="black"/>
              </a:solidFill>
              <a:latin typeface="Verdana"/>
            </a:endParaRPr>
          </a:p>
        </p:txBody>
      </p:sp>
    </p:spTree>
    <p:extLst>
      <p:ext uri="{BB962C8B-B14F-4D97-AF65-F5344CB8AC3E}">
        <p14:creationId xmlns:p14="http://schemas.microsoft.com/office/powerpoint/2010/main" val="2219520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9" name="Rectangle 9"/>
          <p:cNvSpPr>
            <a:spLocks noChangeArrowheads="1"/>
          </p:cNvSpPr>
          <p:nvPr/>
        </p:nvSpPr>
        <p:spPr bwMode="auto">
          <a:xfrm>
            <a:off x="927100" y="1524000"/>
            <a:ext cx="7823200" cy="1447800"/>
          </a:xfrm>
          <a:prstGeom prst="rect">
            <a:avLst/>
          </a:prstGeom>
          <a:solidFill>
            <a:schemeClr val="bg1"/>
          </a:solidFill>
          <a:ln w="9525" algn="ctr">
            <a:solidFill>
              <a:schemeClr val="bg1"/>
            </a:solidFill>
            <a:miter lim="800000"/>
            <a:headEnd/>
            <a:tailEnd/>
          </a:ln>
          <a:effectLst/>
        </p:spPr>
        <p:txBody>
          <a:bodyPr wrap="none" anchor="ctr"/>
          <a:lstStyle/>
          <a:p>
            <a:pPr algn="l"/>
            <a:r>
              <a:rPr lang="en-US" sz="2000" b="1" dirty="0" smtClean="0">
                <a:solidFill>
                  <a:schemeClr val="tx1"/>
                </a:solidFill>
              </a:rPr>
              <a:t>LEAN </a:t>
            </a:r>
            <a:r>
              <a:rPr lang="en-US" sz="2000" dirty="0">
                <a:solidFill>
                  <a:schemeClr val="tx1"/>
                </a:solidFill>
              </a:rPr>
              <a:t>is a philosophy that focuses on continuous </a:t>
            </a:r>
            <a:r>
              <a:rPr lang="en-US" sz="2000" dirty="0" smtClean="0">
                <a:solidFill>
                  <a:schemeClr val="tx1"/>
                </a:solidFill>
              </a:rPr>
              <a:t>elimination</a:t>
            </a:r>
          </a:p>
          <a:p>
            <a:pPr algn="l"/>
            <a:r>
              <a:rPr lang="en-US" sz="2000" dirty="0" smtClean="0">
                <a:solidFill>
                  <a:schemeClr val="tx1"/>
                </a:solidFill>
              </a:rPr>
              <a:t>of </a:t>
            </a:r>
            <a:r>
              <a:rPr lang="en-US" sz="2000" b="1" dirty="0" smtClean="0">
                <a:solidFill>
                  <a:schemeClr val="tx1"/>
                </a:solidFill>
              </a:rPr>
              <a:t>waste</a:t>
            </a:r>
            <a:r>
              <a:rPr lang="en-US" sz="2000" b="1" dirty="0">
                <a:solidFill>
                  <a:schemeClr val="tx1"/>
                </a:solidFill>
              </a:rPr>
              <a:t>, inconsistency and unreasonableness</a:t>
            </a:r>
            <a:r>
              <a:rPr lang="en-US" sz="2000" dirty="0">
                <a:solidFill>
                  <a:schemeClr val="tx1"/>
                </a:solidFill>
              </a:rPr>
              <a:t> </a:t>
            </a:r>
            <a:endParaRPr lang="en-US" sz="2000" dirty="0" smtClean="0">
              <a:solidFill>
                <a:schemeClr val="tx1"/>
              </a:solidFill>
            </a:endParaRPr>
          </a:p>
          <a:p>
            <a:pPr algn="l"/>
            <a:r>
              <a:rPr lang="en-US" sz="2000" dirty="0" smtClean="0">
                <a:solidFill>
                  <a:schemeClr val="tx1"/>
                </a:solidFill>
              </a:rPr>
              <a:t>within </a:t>
            </a:r>
            <a:r>
              <a:rPr lang="en-US" sz="2000" dirty="0">
                <a:solidFill>
                  <a:schemeClr val="tx1"/>
                </a:solidFill>
              </a:rPr>
              <a:t>our </a:t>
            </a:r>
            <a:r>
              <a:rPr lang="en-US" sz="2000" dirty="0" smtClean="0">
                <a:solidFill>
                  <a:schemeClr val="tx1"/>
                </a:solidFill>
              </a:rPr>
              <a:t>organization</a:t>
            </a:r>
            <a:r>
              <a:rPr lang="en-US" sz="2000" dirty="0">
                <a:solidFill>
                  <a:schemeClr val="tx1"/>
                </a:solidFill>
              </a:rPr>
              <a:t>, using a set of tools and guidelines.</a:t>
            </a:r>
          </a:p>
        </p:txBody>
      </p:sp>
      <p:sp>
        <p:nvSpPr>
          <p:cNvPr id="261144" name="Rectangle 24"/>
          <p:cNvSpPr>
            <a:spLocks noChangeArrowheads="1"/>
          </p:cNvSpPr>
          <p:nvPr/>
        </p:nvSpPr>
        <p:spPr bwMode="auto">
          <a:xfrm>
            <a:off x="660400" y="4025900"/>
            <a:ext cx="7772400" cy="990600"/>
          </a:xfrm>
          <a:prstGeom prst="rect">
            <a:avLst/>
          </a:prstGeom>
          <a:solidFill>
            <a:schemeClr val="bg1"/>
          </a:solidFill>
          <a:ln w="9525" algn="ctr">
            <a:solidFill>
              <a:schemeClr val="bg1"/>
            </a:solidFill>
            <a:miter lim="800000"/>
            <a:headEnd/>
            <a:tailEnd/>
          </a:ln>
          <a:effectLst/>
        </p:spPr>
        <p:txBody>
          <a:bodyPr wrap="none" anchor="ctr"/>
          <a:lstStyle/>
          <a:p>
            <a:pPr algn="l"/>
            <a:r>
              <a:rPr lang="en-US" sz="1800" b="1" i="1" dirty="0">
                <a:solidFill>
                  <a:schemeClr val="tx1"/>
                </a:solidFill>
              </a:rPr>
              <a:t>    Waste: </a:t>
            </a:r>
            <a:r>
              <a:rPr lang="en-US" sz="1800" i="1" dirty="0">
                <a:solidFill>
                  <a:schemeClr val="tx1"/>
                </a:solidFill>
              </a:rPr>
              <a:t>Any activity </a:t>
            </a:r>
            <a:r>
              <a:rPr lang="en-US" sz="1800" i="1" dirty="0" smtClean="0">
                <a:solidFill>
                  <a:schemeClr val="tx1"/>
                </a:solidFill>
              </a:rPr>
              <a:t>that </a:t>
            </a:r>
            <a:r>
              <a:rPr lang="en-US" sz="1800" i="1" dirty="0">
                <a:solidFill>
                  <a:schemeClr val="tx1"/>
                </a:solidFill>
              </a:rPr>
              <a:t>consumes resources </a:t>
            </a:r>
            <a:r>
              <a:rPr lang="en-US" sz="1800" i="1" dirty="0" smtClean="0"/>
              <a:t> </a:t>
            </a:r>
            <a:r>
              <a:rPr lang="en-US" sz="1800" i="1" dirty="0" smtClean="0">
                <a:solidFill>
                  <a:schemeClr val="tx1"/>
                </a:solidFill>
              </a:rPr>
              <a:t>for </a:t>
            </a:r>
            <a:r>
              <a:rPr lang="en-US" sz="1800" i="1" dirty="0">
                <a:solidFill>
                  <a:schemeClr val="tx1"/>
                </a:solidFill>
              </a:rPr>
              <a:t>which </a:t>
            </a:r>
            <a:endParaRPr lang="en-US" sz="1800" i="1" dirty="0" smtClean="0">
              <a:solidFill>
                <a:schemeClr val="tx1"/>
              </a:solidFill>
            </a:endParaRPr>
          </a:p>
          <a:p>
            <a:pPr algn="l"/>
            <a:r>
              <a:rPr lang="en-US" sz="1800" i="1" dirty="0" smtClean="0"/>
              <a:t>    </a:t>
            </a:r>
            <a:r>
              <a:rPr lang="en-US" sz="1800" i="1" dirty="0" smtClean="0">
                <a:solidFill>
                  <a:schemeClr val="tx1"/>
                </a:solidFill>
              </a:rPr>
              <a:t>the</a:t>
            </a:r>
            <a:r>
              <a:rPr lang="en-US" sz="1800" b="1" i="1" dirty="0" smtClean="0">
                <a:solidFill>
                  <a:schemeClr val="tx1"/>
                </a:solidFill>
              </a:rPr>
              <a:t> customer </a:t>
            </a:r>
            <a:r>
              <a:rPr lang="en-US" sz="1800" b="1" i="1" dirty="0">
                <a:solidFill>
                  <a:schemeClr val="tx1"/>
                </a:solidFill>
              </a:rPr>
              <a:t>is not willing to pay</a:t>
            </a:r>
            <a:r>
              <a:rPr lang="en-US" sz="1800" b="1" i="1" dirty="0" smtClean="0">
                <a:solidFill>
                  <a:schemeClr val="tx1"/>
                </a:solidFill>
              </a:rPr>
              <a:t>.</a:t>
            </a:r>
          </a:p>
          <a:p>
            <a:pPr algn="l"/>
            <a:endParaRPr lang="en-US" sz="1800" b="1" i="1" dirty="0" smtClean="0"/>
          </a:p>
          <a:p>
            <a:pPr algn="l"/>
            <a:r>
              <a:rPr lang="en-US" sz="1800" b="1" i="1" dirty="0" smtClean="0">
                <a:solidFill>
                  <a:schemeClr val="tx1"/>
                </a:solidFill>
              </a:rPr>
              <a:t> </a:t>
            </a:r>
          </a:p>
          <a:p>
            <a:endParaRPr lang="en-US" sz="1800" b="1" i="1" dirty="0" smtClean="0"/>
          </a:p>
          <a:p>
            <a:r>
              <a:rPr lang="en-US" sz="1800" b="1" i="1" dirty="0" smtClean="0"/>
              <a:t>    Customer: </a:t>
            </a:r>
            <a:r>
              <a:rPr lang="en-US" sz="1800" i="1" dirty="0" smtClean="0"/>
              <a:t>Internal &amp; External Customers</a:t>
            </a:r>
            <a:r>
              <a:rPr lang="en-US" sz="1800" b="1" i="1" dirty="0" smtClean="0"/>
              <a:t> </a:t>
            </a:r>
          </a:p>
          <a:p>
            <a:pPr algn="l"/>
            <a:endParaRPr lang="en-US" sz="1800" i="1" dirty="0">
              <a:solidFill>
                <a:schemeClr val="tx1"/>
              </a:solidFill>
            </a:endParaRPr>
          </a:p>
        </p:txBody>
      </p:sp>
      <p:sp>
        <p:nvSpPr>
          <p:cNvPr id="261128" name="Rectangle 8"/>
          <p:cNvSpPr>
            <a:spLocks noChangeArrowheads="1"/>
          </p:cNvSpPr>
          <p:nvPr/>
        </p:nvSpPr>
        <p:spPr bwMode="auto">
          <a:xfrm>
            <a:off x="1905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Introduction To </a:t>
            </a:r>
            <a:r>
              <a:rPr lang="en-US" sz="2800" b="1" dirty="0" smtClean="0">
                <a:solidFill>
                  <a:srgbClr val="000000"/>
                </a:solidFill>
              </a:rPr>
              <a:t>LEAN</a:t>
            </a:r>
            <a:endParaRPr lang="en-US" sz="2800" b="1" dirty="0">
              <a:solidFill>
                <a:srgbClr val="000000"/>
              </a:solidFill>
            </a:endParaRPr>
          </a:p>
        </p:txBody>
      </p:sp>
      <p:pic>
        <p:nvPicPr>
          <p:cNvPr id="29"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9" name="AutoShape 5" descr="image001"/>
          <p:cNvSpPr>
            <a:spLocks noChangeAspect="1" noChangeArrowheads="1"/>
          </p:cNvSpPr>
          <p:nvPr/>
        </p:nvSpPr>
        <p:spPr bwMode="auto">
          <a:xfrm>
            <a:off x="3840163" y="2336800"/>
            <a:ext cx="1463675" cy="1143000"/>
          </a:xfrm>
          <a:prstGeom prst="rect">
            <a:avLst/>
          </a:prstGeom>
          <a:noFill/>
        </p:spPr>
        <p:txBody>
          <a:bodyPr/>
          <a:lstStyle/>
          <a:p>
            <a:endParaRPr lang="en-US"/>
          </a:p>
        </p:txBody>
      </p:sp>
      <p:sp>
        <p:nvSpPr>
          <p:cNvPr id="272390" name="Text Box 6"/>
          <p:cNvSpPr txBox="1">
            <a:spLocks noChangeArrowheads="1"/>
          </p:cNvSpPr>
          <p:nvPr/>
        </p:nvSpPr>
        <p:spPr bwMode="auto">
          <a:xfrm>
            <a:off x="74613" y="1828800"/>
            <a:ext cx="3276600" cy="396875"/>
          </a:xfrm>
          <a:prstGeom prst="rect">
            <a:avLst/>
          </a:prstGeom>
          <a:noFill/>
          <a:ln w="9525">
            <a:noFill/>
            <a:miter lim="800000"/>
            <a:headEnd/>
            <a:tailEnd/>
          </a:ln>
          <a:effectLst/>
        </p:spPr>
        <p:txBody>
          <a:bodyPr>
            <a:spAutoFit/>
          </a:bodyPr>
          <a:lstStyle/>
          <a:p>
            <a:pPr eaLnBrk="1" hangingPunct="1"/>
            <a:r>
              <a:rPr lang="en-GB" sz="2000" b="1" dirty="0" err="1">
                <a:solidFill>
                  <a:schemeClr val="tx1"/>
                </a:solidFill>
              </a:rPr>
              <a:t>Muda</a:t>
            </a:r>
            <a:r>
              <a:rPr lang="en-GB" sz="2000" b="1" dirty="0">
                <a:solidFill>
                  <a:schemeClr val="tx1"/>
                </a:solidFill>
              </a:rPr>
              <a:t> </a:t>
            </a:r>
            <a:r>
              <a:rPr lang="en-GB" sz="2000" dirty="0">
                <a:solidFill>
                  <a:schemeClr val="tx1"/>
                </a:solidFill>
              </a:rPr>
              <a:t>-</a:t>
            </a:r>
            <a:r>
              <a:rPr lang="en-GB" sz="2000" b="1" dirty="0">
                <a:solidFill>
                  <a:schemeClr val="tx1"/>
                </a:solidFill>
              </a:rPr>
              <a:t> </a:t>
            </a:r>
            <a:r>
              <a:rPr lang="en-GB" sz="2000" dirty="0">
                <a:solidFill>
                  <a:schemeClr val="tx1"/>
                </a:solidFill>
              </a:rPr>
              <a:t> </a:t>
            </a:r>
            <a:r>
              <a:rPr lang="en-GB" sz="2000" b="1" dirty="0">
                <a:solidFill>
                  <a:schemeClr val="tx1"/>
                </a:solidFill>
              </a:rPr>
              <a:t>W</a:t>
            </a:r>
            <a:r>
              <a:rPr lang="en-GB" sz="2000" dirty="0">
                <a:solidFill>
                  <a:schemeClr val="tx1"/>
                </a:solidFill>
              </a:rPr>
              <a:t>aste   </a:t>
            </a:r>
            <a:endParaRPr lang="en-US" sz="2000" dirty="0">
              <a:solidFill>
                <a:schemeClr val="tx1"/>
              </a:solidFill>
            </a:endParaRPr>
          </a:p>
        </p:txBody>
      </p:sp>
      <p:sp>
        <p:nvSpPr>
          <p:cNvPr id="272391" name="Text Box 7"/>
          <p:cNvSpPr txBox="1">
            <a:spLocks noChangeArrowheads="1"/>
          </p:cNvSpPr>
          <p:nvPr/>
        </p:nvSpPr>
        <p:spPr bwMode="auto">
          <a:xfrm>
            <a:off x="74613" y="3289300"/>
            <a:ext cx="3276600" cy="396875"/>
          </a:xfrm>
          <a:prstGeom prst="rect">
            <a:avLst/>
          </a:prstGeom>
          <a:noFill/>
          <a:ln w="9525">
            <a:noFill/>
            <a:miter lim="800000"/>
            <a:headEnd/>
            <a:tailEnd/>
          </a:ln>
          <a:effectLst/>
        </p:spPr>
        <p:txBody>
          <a:bodyPr>
            <a:spAutoFit/>
          </a:bodyPr>
          <a:lstStyle/>
          <a:p>
            <a:pPr eaLnBrk="1" hangingPunct="1"/>
            <a:r>
              <a:rPr lang="en-GB" sz="2000" b="1" dirty="0">
                <a:solidFill>
                  <a:schemeClr val="tx1"/>
                </a:solidFill>
              </a:rPr>
              <a:t>Mura</a:t>
            </a:r>
            <a:r>
              <a:rPr lang="en-GB" sz="2000" dirty="0">
                <a:solidFill>
                  <a:schemeClr val="tx1"/>
                </a:solidFill>
              </a:rPr>
              <a:t> -   </a:t>
            </a:r>
            <a:r>
              <a:rPr lang="en-GB" sz="2000" b="1" dirty="0">
                <a:solidFill>
                  <a:schemeClr val="tx1"/>
                </a:solidFill>
              </a:rPr>
              <a:t>I</a:t>
            </a:r>
            <a:r>
              <a:rPr lang="en-GB" sz="2000" dirty="0">
                <a:solidFill>
                  <a:schemeClr val="tx1"/>
                </a:solidFill>
              </a:rPr>
              <a:t>nconsistency </a:t>
            </a:r>
            <a:endParaRPr lang="en-US" sz="2000" dirty="0">
              <a:solidFill>
                <a:schemeClr val="tx1"/>
              </a:solidFill>
            </a:endParaRPr>
          </a:p>
        </p:txBody>
      </p:sp>
      <p:sp>
        <p:nvSpPr>
          <p:cNvPr id="272392" name="Text Box 8"/>
          <p:cNvSpPr txBox="1">
            <a:spLocks noChangeArrowheads="1"/>
          </p:cNvSpPr>
          <p:nvPr/>
        </p:nvSpPr>
        <p:spPr bwMode="auto">
          <a:xfrm>
            <a:off x="74613" y="4916488"/>
            <a:ext cx="4019550" cy="396875"/>
          </a:xfrm>
          <a:prstGeom prst="rect">
            <a:avLst/>
          </a:prstGeom>
          <a:noFill/>
          <a:ln w="9525">
            <a:noFill/>
            <a:miter lim="800000"/>
            <a:headEnd/>
            <a:tailEnd/>
          </a:ln>
          <a:effectLst/>
        </p:spPr>
        <p:txBody>
          <a:bodyPr>
            <a:spAutoFit/>
          </a:bodyPr>
          <a:lstStyle/>
          <a:p>
            <a:pPr eaLnBrk="1" hangingPunct="1"/>
            <a:r>
              <a:rPr lang="en-GB" sz="2000" b="1" dirty="0" err="1">
                <a:solidFill>
                  <a:schemeClr val="tx1"/>
                </a:solidFill>
              </a:rPr>
              <a:t>Muri</a:t>
            </a:r>
            <a:r>
              <a:rPr lang="en-GB" sz="2000" b="1" dirty="0">
                <a:solidFill>
                  <a:schemeClr val="tx1"/>
                </a:solidFill>
              </a:rPr>
              <a:t>  </a:t>
            </a:r>
            <a:r>
              <a:rPr lang="en-GB" sz="2000" dirty="0">
                <a:solidFill>
                  <a:schemeClr val="tx1"/>
                </a:solidFill>
              </a:rPr>
              <a:t>- </a:t>
            </a:r>
            <a:r>
              <a:rPr lang="en-GB" sz="2000" b="1" dirty="0">
                <a:solidFill>
                  <a:schemeClr val="tx1"/>
                </a:solidFill>
              </a:rPr>
              <a:t>  U</a:t>
            </a:r>
            <a:r>
              <a:rPr lang="en-GB" sz="2000" dirty="0">
                <a:solidFill>
                  <a:schemeClr val="tx1"/>
                </a:solidFill>
              </a:rPr>
              <a:t>nreasonableness</a:t>
            </a:r>
            <a:endParaRPr lang="en-US" sz="2000" dirty="0">
              <a:solidFill>
                <a:schemeClr val="tx1"/>
              </a:solidFill>
            </a:endParaRPr>
          </a:p>
        </p:txBody>
      </p:sp>
      <p:sp>
        <p:nvSpPr>
          <p:cNvPr id="272405" name="Rectangle 21"/>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The 3 Ms Of </a:t>
            </a:r>
            <a:r>
              <a:rPr lang="en-US" sz="2800" b="1" dirty="0" smtClean="0">
                <a:solidFill>
                  <a:srgbClr val="000000"/>
                </a:solidFill>
              </a:rPr>
              <a:t>LEAN</a:t>
            </a:r>
            <a:endParaRPr lang="en-US" sz="2800" b="1" dirty="0">
              <a:solidFill>
                <a:srgbClr val="000000"/>
              </a:solidFill>
            </a:endParaRPr>
          </a:p>
        </p:txBody>
      </p:sp>
      <p:pic>
        <p:nvPicPr>
          <p:cNvPr id="14"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2059" name="Picture 11" descr="http://www.excellence.mdina.com.mt/img/uploads/competencies/Lean_1341777076.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164" y="983190"/>
            <a:ext cx="2674936" cy="169122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http://www.allpm.com/allpmnewsletter/November2009/images/clip_image004_0005.gif">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5000" y="2856905"/>
            <a:ext cx="2532062" cy="13789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65"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5000" y="4475163"/>
            <a:ext cx="2514600" cy="1676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2390"/>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059"/>
                                        </p:tgtEl>
                                        <p:attrNameLst>
                                          <p:attrName>style.visibility</p:attrName>
                                        </p:attrNameLst>
                                      </p:cBhvr>
                                      <p:to>
                                        <p:strVal val="visible"/>
                                      </p:to>
                                    </p:set>
                                    <p:animEffect transition="in" filter="fade">
                                      <p:cBhvr>
                                        <p:cTn id="9" dur="500"/>
                                        <p:tgtEl>
                                          <p:spTgt spid="2059"/>
                                        </p:tgtEl>
                                      </p:cBhvr>
                                    </p:animEffect>
                                  </p:childTnLst>
                                </p:cTn>
                              </p:par>
                            </p:childTnLst>
                          </p:cTn>
                        </p:par>
                        <p:par>
                          <p:cTn id="10" fill="hold">
                            <p:stCondLst>
                              <p:cond delay="500"/>
                            </p:stCondLst>
                            <p:childTnLst>
                              <p:par>
                                <p:cTn id="11" presetID="1" presetClass="entr" presetSubtype="0" fill="hold" grpId="0" nodeType="afterEffect">
                                  <p:stCondLst>
                                    <p:cond delay="2000"/>
                                  </p:stCondLst>
                                  <p:childTnLst>
                                    <p:set>
                                      <p:cBhvr>
                                        <p:cTn id="12" dur="1" fill="hold">
                                          <p:stCondLst>
                                            <p:cond delay="0"/>
                                          </p:stCondLst>
                                        </p:cTn>
                                        <p:tgtEl>
                                          <p:spTgt spid="272391"/>
                                        </p:tgtEl>
                                        <p:attrNameLst>
                                          <p:attrName>style.visibility</p:attrName>
                                        </p:attrNameLst>
                                      </p:cBhvr>
                                      <p:to>
                                        <p:strVal val="visible"/>
                                      </p:to>
                                    </p:set>
                                  </p:childTnLst>
                                </p:cTn>
                              </p:par>
                              <p:par>
                                <p:cTn id="13" presetID="10" presetClass="entr" presetSubtype="0" fill="hold" nodeType="withEffect">
                                  <p:stCondLst>
                                    <p:cond delay="2000"/>
                                  </p:stCondLst>
                                  <p:childTnLst>
                                    <p:set>
                                      <p:cBhvr>
                                        <p:cTn id="14" dur="1" fill="hold">
                                          <p:stCondLst>
                                            <p:cond delay="0"/>
                                          </p:stCondLst>
                                        </p:cTn>
                                        <p:tgtEl>
                                          <p:spTgt spid="2063"/>
                                        </p:tgtEl>
                                        <p:attrNameLst>
                                          <p:attrName>style.visibility</p:attrName>
                                        </p:attrNameLst>
                                      </p:cBhvr>
                                      <p:to>
                                        <p:strVal val="visible"/>
                                      </p:to>
                                    </p:set>
                                    <p:animEffect transition="in" filter="fade">
                                      <p:cBhvr>
                                        <p:cTn id="15" dur="500"/>
                                        <p:tgtEl>
                                          <p:spTgt spid="2063"/>
                                        </p:tgtEl>
                                      </p:cBhvr>
                                    </p:animEffect>
                                  </p:childTnLst>
                                </p:cTn>
                              </p:par>
                            </p:childTnLst>
                          </p:cTn>
                        </p:par>
                        <p:par>
                          <p:cTn id="16" fill="hold">
                            <p:stCondLst>
                              <p:cond delay="3000"/>
                            </p:stCondLst>
                            <p:childTnLst>
                              <p:par>
                                <p:cTn id="17" presetID="1" presetClass="entr" presetSubtype="0" fill="hold" grpId="0" nodeType="afterEffect">
                                  <p:stCondLst>
                                    <p:cond delay="2000"/>
                                  </p:stCondLst>
                                  <p:childTnLst>
                                    <p:set>
                                      <p:cBhvr>
                                        <p:cTn id="18" dur="1" fill="hold">
                                          <p:stCondLst>
                                            <p:cond delay="0"/>
                                          </p:stCondLst>
                                        </p:cTn>
                                        <p:tgtEl>
                                          <p:spTgt spid="272392"/>
                                        </p:tgtEl>
                                        <p:attrNameLst>
                                          <p:attrName>style.visibility</p:attrName>
                                        </p:attrNameLst>
                                      </p:cBhvr>
                                      <p:to>
                                        <p:strVal val="visible"/>
                                      </p:to>
                                    </p:set>
                                  </p:childTnLst>
                                </p:cTn>
                              </p:par>
                              <p:par>
                                <p:cTn id="19" presetID="10" presetClass="entr" presetSubtype="0" fill="hold" nodeType="withEffect">
                                  <p:stCondLst>
                                    <p:cond delay="2000"/>
                                  </p:stCondLst>
                                  <p:childTnLst>
                                    <p:set>
                                      <p:cBhvr>
                                        <p:cTn id="20" dur="1" fill="hold">
                                          <p:stCondLst>
                                            <p:cond delay="0"/>
                                          </p:stCondLst>
                                        </p:cTn>
                                        <p:tgtEl>
                                          <p:spTgt spid="2065"/>
                                        </p:tgtEl>
                                        <p:attrNameLst>
                                          <p:attrName>style.visibility</p:attrName>
                                        </p:attrNameLst>
                                      </p:cBhvr>
                                      <p:to>
                                        <p:strVal val="visible"/>
                                      </p:to>
                                    </p:set>
                                    <p:animEffect transition="in" filter="fade">
                                      <p:cBhvr>
                                        <p:cTn id="21" dur="500"/>
                                        <p:tgtEl>
                                          <p:spTgt spid="2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90" grpId="0"/>
      <p:bldP spid="272391" grpId="0"/>
      <p:bldP spid="272392" grpId="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2660" name="Text Box 4"/>
          <p:cNvSpPr txBox="1">
            <a:spLocks noChangeArrowheads="1"/>
          </p:cNvSpPr>
          <p:nvPr/>
        </p:nvSpPr>
        <p:spPr bwMode="auto">
          <a:xfrm>
            <a:off x="5346700" y="1770003"/>
            <a:ext cx="3657600" cy="3554819"/>
          </a:xfrm>
          <a:prstGeom prst="rect">
            <a:avLst/>
          </a:prstGeom>
          <a:noFill/>
          <a:ln w="9525">
            <a:noFill/>
            <a:miter lim="800000"/>
            <a:headEnd/>
            <a:tailEnd/>
          </a:ln>
          <a:effectLst/>
        </p:spPr>
        <p:txBody>
          <a:bodyPr wrap="square">
            <a:spAutoFit/>
          </a:bodyPr>
          <a:lstStyle/>
          <a:p>
            <a:pPr marL="228600" indent="-228600" algn="l" eaLnBrk="1" hangingPunct="1">
              <a:spcBef>
                <a:spcPct val="50000"/>
              </a:spcBef>
              <a:buClr>
                <a:srgbClr val="006600"/>
              </a:buClr>
              <a:buFont typeface="Wingdings" pitchFamily="2" charset="2"/>
              <a:buChar char="ü"/>
            </a:pPr>
            <a:r>
              <a:rPr lang="en-GB" sz="1800" b="1" dirty="0">
                <a:solidFill>
                  <a:schemeClr val="tx1"/>
                </a:solidFill>
              </a:rPr>
              <a:t>Productivity</a:t>
            </a:r>
          </a:p>
          <a:p>
            <a:pPr marL="228600" indent="-228600" algn="l" eaLnBrk="1" hangingPunct="1">
              <a:spcBef>
                <a:spcPct val="50000"/>
              </a:spcBef>
              <a:buClr>
                <a:srgbClr val="006600"/>
              </a:buClr>
              <a:buFont typeface="Wingdings" pitchFamily="2" charset="2"/>
              <a:buChar char="ü"/>
            </a:pPr>
            <a:r>
              <a:rPr lang="en-GB" sz="1800" b="1" dirty="0" smtClean="0">
                <a:solidFill>
                  <a:schemeClr val="tx1"/>
                </a:solidFill>
              </a:rPr>
              <a:t>Customer </a:t>
            </a:r>
            <a:r>
              <a:rPr lang="en-GB" sz="1800" b="1" dirty="0">
                <a:solidFill>
                  <a:schemeClr val="tx1"/>
                </a:solidFill>
              </a:rPr>
              <a:t>satisfaction</a:t>
            </a:r>
          </a:p>
          <a:p>
            <a:pPr marL="228600" indent="-228600" algn="l" eaLnBrk="1" hangingPunct="1">
              <a:spcBef>
                <a:spcPct val="50000"/>
              </a:spcBef>
              <a:buClr>
                <a:srgbClr val="006600"/>
              </a:buClr>
              <a:buFont typeface="Wingdings" pitchFamily="2" charset="2"/>
              <a:buChar char="ü"/>
            </a:pPr>
            <a:r>
              <a:rPr lang="en-GB" sz="1800" b="1" dirty="0">
                <a:solidFill>
                  <a:schemeClr val="tx1"/>
                </a:solidFill>
              </a:rPr>
              <a:t>Profit</a:t>
            </a:r>
          </a:p>
          <a:p>
            <a:pPr marL="228600" indent="-228600" algn="l" eaLnBrk="1" hangingPunct="1">
              <a:spcBef>
                <a:spcPct val="50000"/>
              </a:spcBef>
              <a:buClr>
                <a:srgbClr val="006600"/>
              </a:buClr>
              <a:buFont typeface="Wingdings" pitchFamily="2" charset="2"/>
              <a:buChar char="ü"/>
            </a:pPr>
            <a:r>
              <a:rPr lang="en-GB" sz="1800" b="1" dirty="0" smtClean="0"/>
              <a:t>R</a:t>
            </a:r>
            <a:r>
              <a:rPr lang="en-GB" sz="1800" b="1" dirty="0" smtClean="0">
                <a:solidFill>
                  <a:schemeClr val="tx1"/>
                </a:solidFill>
              </a:rPr>
              <a:t>esponsiveness to Customer</a:t>
            </a:r>
            <a:endParaRPr lang="en-GB" sz="1800" b="1" dirty="0">
              <a:solidFill>
                <a:schemeClr val="tx1"/>
              </a:solidFill>
            </a:endParaRPr>
          </a:p>
          <a:p>
            <a:pPr marL="228600" indent="-228600" algn="l" eaLnBrk="1" hangingPunct="1">
              <a:spcBef>
                <a:spcPct val="50000"/>
              </a:spcBef>
              <a:buClr>
                <a:srgbClr val="006600"/>
              </a:buClr>
              <a:buFont typeface="Wingdings" pitchFamily="2" charset="2"/>
              <a:buChar char="ü"/>
            </a:pPr>
            <a:r>
              <a:rPr lang="en-GB" sz="1800" b="1" dirty="0">
                <a:solidFill>
                  <a:schemeClr val="tx1"/>
                </a:solidFill>
              </a:rPr>
              <a:t>Capacity</a:t>
            </a:r>
          </a:p>
          <a:p>
            <a:pPr marL="228600" indent="-228600" algn="l" eaLnBrk="1" hangingPunct="1">
              <a:spcBef>
                <a:spcPct val="50000"/>
              </a:spcBef>
              <a:buClr>
                <a:srgbClr val="006600"/>
              </a:buClr>
              <a:buFont typeface="Wingdings" pitchFamily="2" charset="2"/>
              <a:buChar char="ü"/>
            </a:pPr>
            <a:r>
              <a:rPr lang="en-GB" sz="1800" b="1" dirty="0">
                <a:solidFill>
                  <a:schemeClr val="tx1"/>
                </a:solidFill>
              </a:rPr>
              <a:t>Quality</a:t>
            </a:r>
          </a:p>
          <a:p>
            <a:pPr marL="228600" indent="-228600" algn="l" eaLnBrk="1" hangingPunct="1">
              <a:spcBef>
                <a:spcPct val="50000"/>
              </a:spcBef>
              <a:buClr>
                <a:srgbClr val="006600"/>
              </a:buClr>
              <a:buFont typeface="Wingdings" pitchFamily="2" charset="2"/>
              <a:buChar char="ü"/>
            </a:pPr>
            <a:r>
              <a:rPr lang="en-GB" sz="1800" b="1" dirty="0">
                <a:solidFill>
                  <a:schemeClr val="tx1"/>
                </a:solidFill>
              </a:rPr>
              <a:t>Cash flow</a:t>
            </a:r>
          </a:p>
          <a:p>
            <a:pPr marL="228600" indent="-228600" algn="l" eaLnBrk="1" hangingPunct="1">
              <a:spcBef>
                <a:spcPct val="50000"/>
              </a:spcBef>
              <a:buClr>
                <a:srgbClr val="006600"/>
              </a:buClr>
              <a:buFont typeface="Wingdings" pitchFamily="2" charset="2"/>
              <a:buChar char="ü"/>
            </a:pPr>
            <a:r>
              <a:rPr lang="en-GB" sz="1800" b="1" dirty="0">
                <a:solidFill>
                  <a:schemeClr val="tx1"/>
                </a:solidFill>
              </a:rPr>
              <a:t>On time delivery</a:t>
            </a:r>
            <a:endParaRPr lang="en-US" sz="1800" b="1" dirty="0">
              <a:solidFill>
                <a:schemeClr val="tx1"/>
              </a:solidFill>
            </a:endParaRPr>
          </a:p>
        </p:txBody>
      </p:sp>
      <p:sp>
        <p:nvSpPr>
          <p:cNvPr id="582661" name="Text Box 5"/>
          <p:cNvSpPr txBox="1">
            <a:spLocks noChangeArrowheads="1"/>
          </p:cNvSpPr>
          <p:nvPr/>
        </p:nvSpPr>
        <p:spPr bwMode="auto">
          <a:xfrm>
            <a:off x="793750" y="2211388"/>
            <a:ext cx="1781175" cy="2477601"/>
          </a:xfrm>
          <a:prstGeom prst="rect">
            <a:avLst/>
          </a:prstGeom>
          <a:noFill/>
          <a:ln w="9525">
            <a:noFill/>
            <a:miter lim="800000"/>
            <a:headEnd/>
            <a:tailEnd/>
          </a:ln>
          <a:effectLst/>
        </p:spPr>
        <p:txBody>
          <a:bodyPr>
            <a:spAutoFit/>
          </a:bodyPr>
          <a:lstStyle/>
          <a:p>
            <a:pPr algn="l" eaLnBrk="1" hangingPunct="1">
              <a:spcBef>
                <a:spcPct val="50000"/>
              </a:spcBef>
              <a:buClr>
                <a:srgbClr val="006600"/>
              </a:buClr>
              <a:buFont typeface="Wingdings" pitchFamily="2" charset="2"/>
              <a:buChar char="ü"/>
            </a:pPr>
            <a:r>
              <a:rPr lang="en-GB" sz="2000" dirty="0">
                <a:solidFill>
                  <a:schemeClr val="tx1"/>
                </a:solidFill>
                <a:latin typeface="Trebuchet MS" pitchFamily="34" charset="0"/>
              </a:rPr>
              <a:t> </a:t>
            </a:r>
            <a:r>
              <a:rPr lang="en-GB" sz="1800" b="1" dirty="0">
                <a:solidFill>
                  <a:schemeClr val="tx1"/>
                </a:solidFill>
              </a:rPr>
              <a:t>Cost</a:t>
            </a:r>
          </a:p>
          <a:p>
            <a:pPr algn="l" eaLnBrk="1" hangingPunct="1">
              <a:spcBef>
                <a:spcPct val="50000"/>
              </a:spcBef>
              <a:buClr>
                <a:srgbClr val="006600"/>
              </a:buClr>
              <a:buFont typeface="Wingdings" pitchFamily="2" charset="2"/>
              <a:buChar char="ü"/>
            </a:pPr>
            <a:r>
              <a:rPr lang="en-GB" sz="1800" b="1" dirty="0">
                <a:solidFill>
                  <a:schemeClr val="tx1"/>
                </a:solidFill>
              </a:rPr>
              <a:t> Defects</a:t>
            </a:r>
          </a:p>
          <a:p>
            <a:pPr algn="l" eaLnBrk="1" hangingPunct="1">
              <a:spcBef>
                <a:spcPct val="50000"/>
              </a:spcBef>
              <a:buClr>
                <a:srgbClr val="006600"/>
              </a:buClr>
              <a:buFont typeface="Wingdings" pitchFamily="2" charset="2"/>
              <a:buChar char="ü"/>
            </a:pPr>
            <a:r>
              <a:rPr lang="en-GB" sz="1800" b="1" dirty="0">
                <a:solidFill>
                  <a:schemeClr val="tx1"/>
                </a:solidFill>
              </a:rPr>
              <a:t> Lead time</a:t>
            </a:r>
          </a:p>
          <a:p>
            <a:pPr algn="l" eaLnBrk="1" hangingPunct="1">
              <a:spcBef>
                <a:spcPct val="50000"/>
              </a:spcBef>
              <a:buClr>
                <a:srgbClr val="006600"/>
              </a:buClr>
              <a:buFont typeface="Wingdings" pitchFamily="2" charset="2"/>
              <a:buChar char="ü"/>
            </a:pPr>
            <a:r>
              <a:rPr lang="en-GB" sz="1800" b="1" dirty="0">
                <a:solidFill>
                  <a:schemeClr val="tx1"/>
                </a:solidFill>
              </a:rPr>
              <a:t> Inventory</a:t>
            </a:r>
          </a:p>
          <a:p>
            <a:pPr algn="l" eaLnBrk="1" hangingPunct="1">
              <a:spcBef>
                <a:spcPct val="50000"/>
              </a:spcBef>
              <a:buClr>
                <a:srgbClr val="006600"/>
              </a:buClr>
              <a:buFont typeface="Wingdings" pitchFamily="2" charset="2"/>
              <a:buChar char="ü"/>
            </a:pPr>
            <a:r>
              <a:rPr lang="en-GB" sz="1800" b="1" dirty="0">
                <a:solidFill>
                  <a:schemeClr val="tx1"/>
                </a:solidFill>
              </a:rPr>
              <a:t> Space</a:t>
            </a:r>
          </a:p>
          <a:p>
            <a:pPr algn="l" eaLnBrk="1" hangingPunct="1">
              <a:spcBef>
                <a:spcPct val="50000"/>
              </a:spcBef>
              <a:buClr>
                <a:srgbClr val="006600"/>
              </a:buClr>
              <a:buFont typeface="Wingdings" pitchFamily="2" charset="2"/>
              <a:buChar char="ü"/>
            </a:pPr>
            <a:r>
              <a:rPr lang="en-GB" sz="1800" b="1" dirty="0">
                <a:solidFill>
                  <a:schemeClr val="tx1"/>
                </a:solidFill>
              </a:rPr>
              <a:t> Waste!</a:t>
            </a:r>
            <a:endParaRPr lang="en-US" sz="1800" b="1" dirty="0">
              <a:solidFill>
                <a:schemeClr val="tx1"/>
              </a:solidFill>
            </a:endParaRPr>
          </a:p>
        </p:txBody>
      </p:sp>
      <p:sp>
        <p:nvSpPr>
          <p:cNvPr id="582662" name="AutoShape 6"/>
          <p:cNvSpPr>
            <a:spLocks noChangeArrowheads="1"/>
          </p:cNvSpPr>
          <p:nvPr/>
        </p:nvSpPr>
        <p:spPr bwMode="auto">
          <a:xfrm rot="5400000" flipV="1">
            <a:off x="2263225" y="3116816"/>
            <a:ext cx="2477600" cy="66675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p:spPr>
        <p:txBody>
          <a:bodyPr wrap="none" anchor="ctr"/>
          <a:lstStyle/>
          <a:p>
            <a:endParaRPr lang="en-US"/>
          </a:p>
        </p:txBody>
      </p:sp>
      <p:sp>
        <p:nvSpPr>
          <p:cNvPr id="582663" name="AutoShape 7"/>
          <p:cNvSpPr>
            <a:spLocks noChangeArrowheads="1"/>
          </p:cNvSpPr>
          <p:nvPr/>
        </p:nvSpPr>
        <p:spPr bwMode="auto">
          <a:xfrm rot="-5400000">
            <a:off x="2613027" y="3006724"/>
            <a:ext cx="3597274" cy="7270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4F7C26">
                  <a:gamma/>
                  <a:shade val="46275"/>
                  <a:invGamma/>
                </a:srgbClr>
              </a:gs>
              <a:gs pos="50000">
                <a:srgbClr val="4F7C26"/>
              </a:gs>
              <a:gs pos="100000">
                <a:srgbClr val="4F7C26">
                  <a:gamma/>
                  <a:shade val="46275"/>
                  <a:invGamma/>
                </a:srgbClr>
              </a:gs>
            </a:gsLst>
            <a:lin ang="5400000" scaled="1"/>
          </a:gradFill>
          <a:ln w="9525">
            <a:solidFill>
              <a:schemeClr val="accent1"/>
            </a:solidFill>
            <a:miter lim="800000"/>
            <a:headEnd/>
            <a:tailEnd/>
          </a:ln>
          <a:effectLst/>
        </p:spPr>
        <p:txBody>
          <a:bodyPr wrap="none" anchor="ctr"/>
          <a:lstStyle/>
          <a:p>
            <a:endParaRPr lang="en-US"/>
          </a:p>
        </p:txBody>
      </p:sp>
      <p:sp>
        <p:nvSpPr>
          <p:cNvPr id="582666" name="Rectangle 10"/>
          <p:cNvSpPr>
            <a:spLocks noChangeArrowheads="1"/>
          </p:cNvSpPr>
          <p:nvPr/>
        </p:nvSpPr>
        <p:spPr bwMode="auto">
          <a:xfrm>
            <a:off x="114300" y="5829300"/>
            <a:ext cx="8693150" cy="396875"/>
          </a:xfrm>
          <a:prstGeom prst="rect">
            <a:avLst/>
          </a:prstGeom>
          <a:noFill/>
          <a:ln w="25400">
            <a:noFill/>
            <a:miter lim="800000"/>
            <a:headEnd/>
            <a:tailEnd/>
          </a:ln>
          <a:effectLst/>
        </p:spPr>
        <p:txBody>
          <a:bodyPr lIns="411162" tIns="46038" rIns="411162" bIns="46038" anchor="b" anchorCtr="1">
            <a:spAutoFit/>
          </a:bodyPr>
          <a:lstStyle/>
          <a:p>
            <a:pPr defTabSz="1023938"/>
            <a:r>
              <a:rPr lang="en-US" sz="2000" b="1">
                <a:solidFill>
                  <a:schemeClr val="tx1"/>
                </a:solidFill>
              </a:rPr>
              <a:t>Relentless Focus on Reducing Waste</a:t>
            </a:r>
          </a:p>
        </p:txBody>
      </p:sp>
      <p:sp>
        <p:nvSpPr>
          <p:cNvPr id="582669" name="Text Box 13"/>
          <p:cNvSpPr txBox="1">
            <a:spLocks noChangeArrowheads="1"/>
          </p:cNvSpPr>
          <p:nvPr/>
        </p:nvSpPr>
        <p:spPr bwMode="auto">
          <a:xfrm>
            <a:off x="3140075" y="925293"/>
            <a:ext cx="2641600" cy="646331"/>
          </a:xfrm>
          <a:prstGeom prst="rect">
            <a:avLst/>
          </a:prstGeom>
          <a:noFill/>
          <a:ln w="9525">
            <a:noFill/>
            <a:miter lim="800000"/>
            <a:headEnd/>
            <a:tailEnd/>
          </a:ln>
          <a:effectLst/>
        </p:spPr>
        <p:txBody>
          <a:bodyPr wrap="square">
            <a:spAutoFit/>
          </a:bodyPr>
          <a:lstStyle/>
          <a:p>
            <a:pPr eaLnBrk="1" hangingPunct="1">
              <a:spcBef>
                <a:spcPct val="50000"/>
              </a:spcBef>
            </a:pPr>
            <a:r>
              <a:rPr lang="en-US" sz="3600" b="1" u="sng" dirty="0">
                <a:solidFill>
                  <a:schemeClr val="tx1"/>
                </a:solidFill>
              </a:rPr>
              <a:t>Benefits</a:t>
            </a:r>
          </a:p>
        </p:txBody>
      </p:sp>
      <p:sp>
        <p:nvSpPr>
          <p:cNvPr id="582671" name="Rectangle 15"/>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smtClean="0">
                <a:solidFill>
                  <a:srgbClr val="000000"/>
                </a:solidFill>
              </a:rPr>
              <a:t>LEAN </a:t>
            </a:r>
            <a:r>
              <a:rPr lang="en-US" sz="2800" b="1" dirty="0">
                <a:solidFill>
                  <a:srgbClr val="000000"/>
                </a:solidFill>
              </a:rPr>
              <a:t>– Why Is It Required?</a:t>
            </a:r>
          </a:p>
        </p:txBody>
      </p:sp>
      <p:pic>
        <p:nvPicPr>
          <p:cNvPr id="16"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55300" name="Picture 4" descr="http://www.iconshock.com/img_jpg/SIGMA/project_managment/jpg/128/defect_icon.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008" y="2514600"/>
            <a:ext cx="568333" cy="673099"/>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http://tjsthings.files.wordpress.com/2011/12/hglass.jpg">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28873" y="2942821"/>
            <a:ext cx="642035" cy="51389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12" descr="data:image/jpeg;base64,/9j/4AAQSkZJRgABAQAAAQABAAD/2wCEAAkGBhISEBUUExQQEhQWFRcYGBYTFhsfGRoVFxYXFhgaHBoZHSYeGB8mGRoUHy8gJCcpLiwsFR4xNTAqNSYrLSkBCQoKDgwOGg8PFDUlHyEsKTUvNSoyKTAsLy8vNTU1LyktNTIsKTUsKSwsKS0pKSksLCwsKSwpKSopLCwwKSwsLP/AABEIAGYAZgMBIgACEQEDEQH/xAAcAAACAwEBAQEAAAAAAAAAAAAABgQFBwMBAgj/xABBEAACAQMABwQGBwYFBQAAAAABAgMABBEFBhIhMVFhE0GRoQciMnFygRRCUqKxs8EzNkNistEkgqPC8CMlNDVz/8QAGQEAAgMBAAAAAAAAAAAAAAAAAAQBAgMF/8QAKhEAAgECBAUDBQEAAAAAAAAAAAECAxEEEiExIkFhccEygbETUZHR8EL/2gAMAwEAAhEDEQA/ANC1316Wy2Yok7e7k9iLJ3D7TY3gdO+qaLWnS6gForCXmiu6MOm0SQaqItFi40/eKcg7SDa7wgjyQPAU1X+hYYWADzru+1kfeyKTqTrOTVNKy+/MYiqaSzvcotYdeb+a3MMFldW87MoMqkOqoT6xDLvB+XOqiUXejo3uY7y6mMLL2sU52o3BYBhxyp3g/PjT9bTRDADZXvBxknnkGumlIYZ4WRlVww9lt4ON+KZjmy8W/Qydr6bF5YXizRrIm8MobcwPEZxuNSMdD41mej9SLQHbjE0LnOBBM6DPXZO6rCaO7hyLe8mdwPYuQsiA8i2A48Saj6iy5padycrvZaj5jofGjHQ+NZ5Lr7f2q7d5ZxvEMbctrIfVH2ijb/MU+2V2k0aSR+sjqGU54qwyKtGSkrplWmtztjofGjHQ+NGOh8aMdD41YgMdD40Y6Hxox0PjRjofGgAx0PjRRjofGigDMNBfvFe/Ev5VaD9KQkrlSRxXaGfDNZ5oT94r34l/Kp6uLiInZfZ90g3fItuPyrOktZ9/CLVHpHt5Z7PoqFuMS+8bj5VAm1aT6jSp/myPP+9SzbRgZXaX/wCbnHhnFRneX6r5H84BPipH60xluYuViqu9V5eIdGPMko3ipr3RerwEZ7baEm02GRztbO7GSNzHOePSp5kkHGMN8D/o2K6ocjOyR0PH8arKjCStJXIVWS2Yh6w6ekjjeFjtD11z3kYxvp49GZzoi03H9kO/kSKyrWt8sT1etT9GH/qLTd/D5/zNXNwStmXX9j+I5MacdD40Y6Hxox086MdPOugLBjofGjHQ+NGOnnRjp50AGOh8aKMdPOigDLND/vFefEv5VPNxe7OQY5Mcxgg/IHPlSHos41ivPiH5VOE075OYyR3bLA7vccVWitZd/CK1XZR7eWcCYGPBFb37DeG410+iH6ryD3kMPvb/ADrx7tMYcFRykUgeJGz514lrEd6ADrG+P6Timhc+sSjujf5lT/uFdlzjeuDyzXH6M44O3ucBvwwfOlzWHW2FFeBZ41nAIco42kPQNn1vHFZ1KipxzSLwg5uyFTTlg8hOyM4Ld/OrzVL0kx2FnBbXVtdKUGwHXZZWJJO4bWe/hS1o+yvXY9ncIyKMs1xGMKvNmTBzVfbLc/SGlkhS5I3J2cmyI179lXHE8yc1xaM3SvJWs/7nY6lSKnZfY2Oy9KejJN3biI8plZPMjHnTDZ6Yt5v2UsMmfsSKfwNYS+scJOzNBOnxRbYz70zVNafRLq42g0NvGhIVQwSSRvtHONleQG+mo4ltXlCxi6PJSP03jp50Y6edYUqzwj/D3l6h7lEu0u7o3dWr6i6TkudHW80uGkdPWYbskMVzj3AVtSrRq+kznCUNy+x086KNnp50VsZmS2P7w3nxD8qnJhIDuEbD3kH9RSRBOqaw3ZbABdRv5mIYp4eF85DY6MoI8Rg+ZqKG8u/hFa3+e3lnz9II4xyD4SG/A58q5M0DH1ggP8w2T5gGuuZBxRG+FiPIj9aDc/ajkA6jaH3c0yYFbpqXskBjZhtHHtkjGORzSBrLDAsZklhWZiQqjAyzucAZPM99OmsXZFU2Amdo52cZ4d4rOdarhtlRncLmPykriYpuWIy30VjqYdJUbnuj9SNlCXeWN2OSsLkIvJQO/HM10vdHTwRsy3ZEYGW7dVP3hg1eWdyWzuxjlVNrFcq09qjDKic7QIyDhDjI799KRqSnLiYy4xitDhoTS1+kRdbaIlxhXDFZAnNVOQuR868jnjLrHcWjh5Dsr2ioyE4z7QJ600RSq3DB9xpb1ibZltx9btxlv8j7hyFSqmd2tbfYhxyq9znoiJYbm5ijAC5i3DgMoSQB3b62T0YD/tFru/hn+tqx6xi/xl2xIAXsiSfgNaz6KL+KTRcCIyO0alXUNvUl2IBHdup/C6uXaPwK19l7jhs9POijZ6edFPCxj3pH1Ru4757u3iaaKYLtqm9lZRjhxxuzkZ76WLfXeaE4Y3EJHc2SPBv7Vv8AeWIkGCPOqC91LV+IDdG3/jWE6EZPNs+hpGrJK3LqZ/o/0mMeJhk+63/PlV/a6+QN7aOnUYYeW+uWkvRXC38FR1QlT5Uu3foudP2Us0fQ7x+lRkrR9NT8henLeH4GnS+kYrlU7J42IJOC2yeHJsUia36Mwi7mDfSIsjjjL7zurjd6Ju7VozKY5I2kVOBzvP8AbNMjyqOOBy34rn4hzjUUprXpsN0VFwyxen91OFpalM5wcnupe1jgYXNucHBnbHX1DU/VTMkPbu7s8pYkE+qoVioVV4AYFTdJ2SHYlckCAtJuPJSDkYyd2eFLrgnZ9TZ8UbnmihvPyqs1ggzcW+dwNwB/ptVtom8aaMSmMxht65OSU7mOOGeVQtPwy+3HLsMiswQxqwOASSSd43bsjnUR0nZkvWJFivlS5dWhnVrhlVdsL2Z2FwN4J7snfTt6KbcLe3gAH7KA7twyS+cAVnt7d7a2MnFnkDMRzMR3DkN9OPo+0qILu4JGdqGDyLU9hlap7fGgtWfD7mwbPTzoqFY6REoyBRXTEybs9BRs9BRs9BRs9BQQGz0FfDQA8VFfez0FGz0FAGe+ly0Vbe3IUA/TIv8AdSdpUez7j+Nahr3qs99bKkTJHJHKkql8lSVzuON/fSFd6u6UhB27RZ1528gb7jYakMVRnNpxQ1QqRimmxR1OP/Qi97f1NVrrJKVgcDvikz4GoOiJEtYkjuI5YJELZMkbqN7EjfjHA1L0xNFNbSFJEbEUnskH6pNJVISVW7XMZjJOFkzzV2+PYQLj+GgyD/KKlafOIHI3EowJ78YaoegbFhBA24js0PHf7IqfpxAYG2iFARuJ6MB51k/X7l16RXjA7DR5YgKHGST3dkT+lPeo+gZLiaS47NkhdUWPa3FgmfWA7gc7q5+jzUF7uG3lvE2beJF7OE8ZGCgbb8k5Dv8Adx19IQBgKoA5V16NHK8z31+Tn1Kl9EcLOwWNcBRRUnZ6CimjE8x0FGOgooqCQx0FGOgoooAMdBRjoKKKAPmWFWGGVWHJhkeBFL+kvR3o6fJe1hDH60eUPimKKKAKC49ECL/413cw8lciRPdggHFGhfRhJ2yvfSxXEce9I0UqrNnIaQH2scuFFFV+nG+a2pOeVrXNBCjkKMdBRRViAx0FFFFAH//Z"/>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5309"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747" y="3370261"/>
            <a:ext cx="714605" cy="714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11" name="Picture 15" descr="http://www.designboom.com/weblog/images/thonet_icon.jp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02760" y="3829310"/>
            <a:ext cx="638890" cy="5111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www.bu.edu/dining/files/2011/05/Zero-Waste-logo.png">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9789" y="4224110"/>
            <a:ext cx="606520" cy="64384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7" descr="data:image/jpeg;base64,/9j/4AAQSkZJRgABAQAAAQABAAD/2wCEAAkGBhQSEBUUEhQUEhQUFBQVFRQUFRgWFxcXFBUVFBQUFBcXHCYeGBkjGRUUHy8gJCcpLC0sFR4yNTAqNSYrLCkBCQoKDgwOGg8PGiwiHSQpLC8qNC01KSosKSksLCktKTUvKiksLC8qLSspLCwtKS8sLCksLCwsKSk0LC8vLCkpKf/AABEIAMIBAwMBIgACEQEDEQH/xAAcAAABBQEBAQAAAAAAAAAAAAAAAQIDBAUHBgj/xAA+EAABAgMEBgULBAICAwAAAAABAAIDESEEEjFBBVFhcYGRBgcTIqEUIzJCUnKSscHR8DNiguGi8bLCQ4PS/8QAGwEBAAIDAQEAAAAAAAAAAAAAAAECAwQFBgf/xAAzEQACAQMCAwUHBAIDAAAAAAAAAQIDBBEhMQUSQRNhcYGRBiJRobHB0RRC4fAyUiNisv/aAAwDAQACEQMRAD8A7ihCEAIQhACEIQAhCEAIQhACEIQAhCEAIQhACEIQAhCEAIQhACEIQAhCEAIQhACEjnACZoNZWLpLplZYIJdED7oJIhi/hjUUB3lVclHdmWnRqVXinFt9xtoUVmtLYjGvYbzXtDmkZhwmDyUqsY2mnhghCEIBCEIAQhCAEIQgBCEIAQhCAEIQgBCEIAQhCAEIQgBCEIAQhCAELN0l0js9n/VjMaZTuzm87mNm48l5u39Z8MUgQnxP3PPZt4CruBAWOVWEd2btCwuK+tODa+Oy9Xoe2UNqtrIQvRHtYNbnBo8Vyy3dObXFmO0EIVpCbdptcZuntBCxnPLjNxLne04lzuJNSteV2v2o7FH2fqPWrNLw1/H3OmW7rAszJhl+McO62TfidKY2iawLb1gR30htZCHxu5mn+K8o1PasEq85dTq0uE2tL9uX36/Lb5Fu16QiRT52I+JscSRwbgOAWF0gtl1gYMXVO4fc/Jak5YpvQTRHlukb7hOFBlEOqh823iRP+JWB5m1Fbs6lN07eEq0liMFnz6I6l0L0W+z2GDDiEl4bMg+rfJdc/jOXBbaELsRjypJHzatVdWpKpLdtt+YIQhWMQIQhACEIQAhCEAIQhACEIQAhCEAIQhACEIQAhCEAKrpPSAgQzELYjwPVhML3fCFaQoZaLSabWUc20h1sPdMWeCG/uiumfgZT/Jea0h0ptUf9SO+XssPZt3SZIkbyV1LTnQ2zWqZey5EP/lh91/HJ38gV4DTXV7aIE3Qx5RDGbBJ4G2Hn/EncFzq0K3V5Xd+D2fDbnhrwowUJf9tfST/jwPNsbLBSBRtOOsGRGYIxBGR2KQLTPSMeFIFGE8KxiZI1PCjCeCpMTKOnLXdh3Ri+nDP7LqvV10f8lsTbwlEi+cfrEx3Gnc2VNZK5r0S0P5fpFocJwYfffPAtYaNwkbzpU1F2pdyW1aQy3Ufgjg+0Nz2dOFpHd+9L7L7+gIQhdE8cCEIQDZovJJomgFmi8kmhALNE0hKrxNIwm+lEhje9o+qZJUW9kWZovKlZNMwIriyFGhRHAElrIjXOAFCSAZymRzVxQmnsTKEoPElgWaJpEKSot5E0iEAt5E0iEAs0Xkk0IBbyJpEIBZomkQgFvImkUVptTYbHPiODGNE3OcZAAa0JSbeEZmnujVmtAL4zA1wH6zTcc0CeLswNTphcltsJjYjhCeYkMGTXubdLhrl9aT1BbPSrpi61uuMmyzg0bgYhGD4mzU3iayl5q1WxsJhc8yA5k6gMyuVXnGcvdX8nveFWta2pZryfh0j/AD4afawE9pUECKHNDhgQCOImpQVrnXZKCqmlbVchyGLqDdmfzWrIKb0e0V5dpBkM1hs7z/cYRe+IkN4qdXot2QnGCdSf+MVl+R0fqz6P+TWMPcJRI8ojp4hv/jbyM97ivXXk0BKuzCChFRR8zuriVzWlWnvJ5/vgLeReSHxRmNx+iua4t5CbXZzQgBCT8ql/MUATQsPpl0hNisjorQC+bWw2vwLnHOVTJoccclzON1s212HYs92H/wDRK16txCm8SOxY8Gub2HaUsYzjV4Og9ZFu7PRsaRkX3YY/k4Xh8IcuFra0v0wtNqhCHaIgiNDw8G61pBDS2XdAEpOOSwocQOExrI5GS5VzVVWXMtj33BbCVhQdKo1zNt6fDRdxrdGtLeTWuDGwDHi97h7r8P2kr6HB1L5lXeOr/S3lGj4RJm6GOyfWZnDoCZ5lt08Vs2E9XDzOJ7V2uYwuF091/Vff1PRoSfn5JE/yq6h4QVIie784Jfz8qgI48drGue4hrWtLnE4ANEyTwXhbV1wWds7kGM+tCbrQduJPgp+tXTfZWQQWnvxzIyJEobCC7mbo2glcjXPubmUJcsD2HBOC0bmj21wm8vTpouvr9DojOug3hOzANmL0os3SzI7oE9i6RYrayNDbEhm8x7Q5p1g78DsXzY9sl7fq16ZeTxPJ4zvMxD3ScIbzSexrqT1GR1rFb3cubFR7m7xf2fpKh2lpHDjutXleedV/eh2NCSf5ilC6p4IEIVDTWm4VlhGLGJDRQD1nOyaxuZ/2aKG0lll4QlUkoxWW9ibSOkYcCG6JFcGMbiT4ADEk5ALknSbpXEtj6zZBaZshz1YPiSxd4DLWavSHpNEtkS8/usb+nCBo0az7T9Z5LJaXOe2HCaYkV5k1jRMz2rl17h1Pdjt9T3nC+DxtF2tbWfyj/Pxfp8WWu3CGJmpODRiV6/od1YOjObatIjUYVmNABiDFHI3eepb3Qrq5bZiI9pIi2jEZthbG63bcstZ9sDqWxQt8e9I5HFeMdo3SoPTq/wAfn0+JyXpvYxCt0QCge1kQCUgARcMv5McsUFe360rGQYEX34R3mT2eDYnNeGBWpWjy1Gjv8Nq9raU5d2PTT7EVvtNxh1mg45rpHVX0f7Cyds4SfaJOrlDE+zHGZd/IalzzQ2ijbbdDg+oDOIdTGyLzxo3eQu6tAADWiQAA2ADALNaQ5pOb6bHO9obrsqMbaO8tZeHReuvkOnzShAEkx9TLid2rj910jxI5pz5bkE94bj82pUw+kNzvm1ASISIQCV1cpfVNvDdzCzWdI4RNQ5u0ifymVdg29j/Re07iJ8RigOYdcmlpxIUAEyY0xXapu7rdswGu+Nc3hPmJrU6WaU8ptcaLOYfEN2XsN7rP8QFl2WCSZNBcTMyAmaCZMhsB5LgVpdpNyPrnDaH6S3p0n0Wvi9WK90gTvVTR7pTHEfX6KxH9FQwGd4SqTSW9Uj/izYqtqrF/D7lte96rekbbP5QyKZQ+zMYb4dHADMkEfCvAkpGPmlKbpy5kL22hd0XQn1+zydUtnXKwfpWdx2xIgb4NB+ap6J63IrrSwR2QmQXOuuLQ680EyDi5zjOVJ0wmucoWZ3VXOcmguAWEYOKhut8tv6n00DPAzRd2BeO6vulbY9ja2K8CJBlDdPFzQO47OdKb2lWOmfSlkCxxDDLi947OGZEAOfQuE8w28cMl11Vi4c/TB84lY1Y3X6X93Nj+fDGvgcy6c6b8qt0R4M2M81D91hMzjgXFx3ELy4tsol04YT2/lFO90gq+j9GmNFZDbi9wbPVM1J2DHguInzybfU+oOCtqUacNFFfJf3UuObMKAhet6X9EfJbr4Qe6AQ1pe4ESfLbk6U98xqXmIjJqtSm4PlZntLqnc01VpvKfyOsdWfTPtofk0Z3nYY7jj67Bkdbm+I3Fe18uZeu37x1AE8yMOK+b4EdzHBzTdc0zBGRC65YesizMsIiADt/RMAekXgekTj2ec66sQulbXKccTex4rjfA5xrKpbRypvVLo/sn6L0PT9IOkkKxwr8SpNGMbRzzqGzWcAuOac09FtcXtIp2MYPRY3U36nE8gKulNLRLTFdFjOvPdwDW5MYMmj+zMq70Z6LRre8iH3ITTKJFIoP2t9p0suclr1a0q0uWOx1rDhtHhlJ1qzXNjV9F3L+5fyKmjdHRbTFEKztvOOLvVYM3OOQ/BM0XX+ifQyFYWd0X4zh34zh3jra32W/PNaGhNBwbHBEOC26BVzj6Tjm55zPgMkWrT0NlGm+dQlLmt2hbKnq9/oeZ4rxmd23Tp+7T+cvH8GgAN/FKX8d31WRo3Sr4sS66TQQSAJzprM961w3YFtnnzznT+xF9giHOGWxBsDXC/wD4Fy5HaY91hOeW9d4t0Br4T2Pox7HNdM0k4EGddq4bYuj8W0xGsukMY67EfgCQZPDKVNDKi513BuS5d2ez9nrmnChNVZYUXnX4Nfx8z2nVZYWQYDo0Rwa+MZCeIhtJlKnrGZnqDV7oaVhD1xwB+ywYuji1l4MbCY0NDWTwFAJDLwRo6wmK+Xqirjs1byt2nBU4qKPL3t1K6ryrS6v0XReSPSstDS28Kt1yxypxT4bZCuJqceX0UbW1kBJrKSGuVBwHidim5rIagT/JqM+mPddq1sUk9/L+lE899tR6L/mxASoRd3IQHzvY+k1oh4PLhqf3h418Vqv6cl0JzXQ5PLSGuaaAkSnI4cyr2lerJ7ZmA+8PZeJH4hQ8l5O36IjQD52G5u0inAii4nNXp6a/U+oRpcLvWppRzv8A6vz2z8yi8r2PVnCayO6O9l8MaWNqB3niTiJ/tmP5rxcKDEiGUOFEedjTL4jJviug9GbA+HCDCGsOLp1MzuxpIcFktaL5030NLjvEoK2lCm8uTxp0XX5aeYRur2BFjOItPYwi6bWGGSQCZ3L167TAGa9Lojq9sFnc2IXGI5rmva6JFAALSCCGskCJjAzT7PZW+s5xOoU+5V+DZoQwhjeSuhG3pxeUjx9Xi95VjyyqPGMaYXzRyLppYRCtcYMM2FxewjC6/vSGwEkcFjQqNrvK6L1n6OmyFGEqEw3SaBQzcycsgb3xLnMc0kuRXhyVHE+i8Luf1FpCs91HD8Vp89yKxxSSQczMfUK0tHoZ0eFqtTWOJDGgveRQgCglvcWjmq2kLE6DFfDf6THFp1GWBGwivFUnF45uhtWtxFydBv3ks+T/AL9DX6EaeFltjHu/Tf3ImxrvW4GR3T1rX6z9PGNaRBFGQBhPF75EkyMqNujZVeF7SslMXzqanWVZVZKn2fQxuxpTu1d/uSa8+j8llefcMi1ove9V2jWML7VExbOHBbKZmR331FKSaDPNy8TYrE6NFbDYJve4NaNpOexdn0X0YEGGyGXCTRKTMTrOGJMzxWezp80uZ7L6nH9pbzsKHYxfvT/89fXb1HaSjeUsdDi3WwnCThUk5jWZg1GAouTaY0U6zxSx05VLHESvsnR2/XtXb4NkYyty7L1nd478w1eX6awGWyHdZK/DmWRDiTm3Y0/ORyW9c0O0jlbo8vwTif6OryTf/HLfufx/Pd4HJnwJnUM1MJAagrELRsVzzDEN5eMWylLeTQDavXdH+r1ziHxpPlW6P0xL2nH0t3zXLp0Z1HhI93ecTtrSPNUlr0S1b/vxehT6KdCHWmUa0nsbNiJ0fF2MGTdvLWOlwLe2GwQrLDAa0SAuyaOA17cUWfQoNXOLzrrd4Tq7wC1IUANwlylylQcl2KNGNJabnzniPE619PM9IrZdF+X3me3RsWJWM4y9lp/AEulrO1kCTW3ZublMnHE4nitS+dXI/eSqaUgGIy6DI3ge9MDPOW1ZjmGBo+0NZFa40AJnuII+q1IumnOpBYTlM18MPFLA0Qxsrx7VxwaKD/W0rRg2YDIT2CQGxupAZrNDxIhvR4hOYYKgfSe4LSs1jbDHca0bc+dVLd2nn90sjr5j7ICvpGEXwnNAmTKVdoOajs1nEKGGgTec5YuOe4DwCuTOxQwX3jfkZYN3ZnifABASQ2gCQPjXaTtUktvyTe0G7fT5oAB1IB1fwf2oXk9o33X/APRS3d/NQxP1GV9V/wD1QE3D5IRXWOX9oQGZHiD/AGs+K1rqETnsp4q8YQ/v+1E5io4pmzGrKOqM86KGQA8VDaNHAVlOWqtN3+1sDBNJ1VWNLlZuTqOrDDMiE0ZS+28ZKYOknxrNM1kNRGPA5KE2cioM/eryOXisxy3FrQg0pY22iC6E6Za4YjIgzBB2EBYGjurqAysUuinV6LeQrzK9G+NLEEbcRzGHGSTtuIVJUoSfM1qbdG+uKFN0qc2ot50+PjuTWOxQoTbsOGxg1BoC8X1kaHE22hgxkyJ/0cf+PBq9abUBjRQW+EI8J8Nw7rwQSctRA1gyNdSrWpKcHH0M3Dr6VpdRrt5/2709/wA+JxtsPvE8vqnlTWuzOhvcxwk5pIPDMbFo6J6LR7RItbdZ7b6DhmeC4ajKTwlqfVp16NGn2k5JR3y+89N1XaDm91pfgybIfvEd93AGVPaK6U6O1jSTJoGP5rWHoqwMgwWQ2ijGymKEnEmY1mZ4qCJZY0Y943GjBp70uWJ2kruUKfZwUT5RxS9d7cyq9Nl4Lb8+ZLpHTJiUFGasztP2TbLox8T1ZDW6g4a1astmZDPo33a53jvkZBv5VXmx73pGX7ajmTIn5b1mOcRWbRLG64jv8RwqOFVpNhnMgywEpAbpJjXyThEQEwinMcjP7Je3GuW+nzUQenByAnDlG+PWTauz1N2n7f7VUuvGTKa3j5NlifAKZkO6JNPOvPM80BKyEBjUnEnE/mpPu7xxUV52oHcZeH9pe21gjhP5TQglkdfMfaSW8dQ5qNkQHAg7kr4oaCTQATKAjtEScmVF70tjc8NeHPUp2xBgCN39KGytMi53pOqdg9VvAeM1OgHJC0agmdmNUt1Pklu7T4H+0A67v5lQRR51lcn4y/bqU1dh5j7qvFf52HMHCJhXJqAs11jl/aEnajb8J+yEJMwRw4Tb3t2HM0TXMJ1DdU8z9lLFsgJmCWu9oZ+8MDxURjFv6gp7bfR4jFvy2qplEZCkde+v+lI5ieK1CXLcoaMsJY0K0WFNVnQ1eLp4Ce3Ac/sozA1+FP7Vcl5Q5nkzYtKVJ1DH+lUfZpmfobsTvy+a2YkGlMk3yQb1bmKOll4MTyYtqBe24O54HwTHRRuOo05ZHgt90FU4tjyNUUslalHl2Z5+0WKG6IIj4bXPGDiJ4Yctauw7Wpo1gAEwboHw8jhwko4dgecpD2pGu5pr+ZqdFqVfaVMRbbxt3fgsC1AZ/wB7hmpWxHO/aP8AL7D8wVaBZgCZGbhjP0v6CuMarGFrG5LCph+b9alDlG0KRoQCiGMpt3H6YeCkDnDMHfTxH2TQh8UNEzQICTyiXpAjbiPDLemsi9pgZMzli77DxPzia0vq6gyZ9Xfb8FgsBxAO3PmgLDJASFAMk8OVUMOTiNh7w8a+KcHuGIB90yPI/dAWZpbyri0jPu+8JeJoVMCgHloOIB3qs5l990TDWSLq4uxa2RpTHknWmPdbSpJk0aycPzYn2aFdaBicSdZNSeaAlF7WDvEvEfZOEQ5t5EH7HwSTSzQgO3GuW+nzUgKZNN7IapbqfJCSaarxj52HuifJqfdOTjxAI+h8VWjuPaw6A0iYUyGv7oQX0KPtf2u8PuhCSIhMiRAMTuGZ3DEpS1xxN0am1PEn6DilZBAwG84k7yalVMhRNmdOcPzesH0T/DLfMHYkhRQCBEmHZFxm0+6cByBWgQmPYCJEAg5HBCUKWppYoTBc0ebIkPUdhuacvEJ9ntYJumbXey7HhkRuUYMnML2acWKS6ookWRkKnUPqclBdNsjLVVjGfoie3LnnwVt8CdXV2DDjr/KJzWKC7aaKkLRwxd3nazgNwy+e1OuK4VHFh1RoQljQz7VZQ6RIB+m45KEWcj0XcHV8cec1pObNQXVeLNetHXJWESXpNI2jvDmKjiApWEETBBGsKSSrWhonJo84fZMpbXEZb1YwEsWMG7ScAMSdiSFBJN59TkBg3drO1Mh2dzTOYiE4k907gcJbJBSi0D1psP7qcjgeaAmATgEAJwQgAnBACUBCRwKZ2Dchd92nyxTwFWtryZQ2+k/PU31nfTigGwAXuvgza2bWXs8nOmOU5K32xGLTvHeHhXwRDhhoAFABIcE8IAhxgcCJ6s+WKkCjcwHEA7xNN7CWBcOMxydPwQE6cFXDnjJrt02nkZjxCXykD0gW7xT4hMeKAsKpaD56F/7P+IVlrwRMGY2KraT56D/7P+IQguzQkSoSMkgpyRQZBqSScmRIgaJuIA2qAElBaiygcJnISmf4yrxS3nOw7jdZHeO5uXHknw4AbhicSak7yUJyQ3HgZlvsz78ve/N6khRGmjaSxGBG8KdhUEeAHbDk4UI3FVwZudPckaZ0Tg2SzxGfDPeHaN9po7w95ue8K220teJsIcNY+qtgxqQkQqSV5qiIUkA1kmBzakV1RRGK1EbIqpEnEBDSQ3NwxOxv3VdmZWuaJWfFLjdZiPSdk37u2c1JBs4aJDOpJxJ1kqaHBDRICQGSdJXNUYGpbqdJEkIwQeSAegSzdh8JpyReeMWh41tofhP0KsSSgKSMEUK0NcZA19k0PI1UwCbEghwk4A7x8lH5M4eg47nd4c8RzQEz3hoJJkAJlV7AwmcR3pPwGpvqj68VWtEcvcGOEmtIMS7Nw1tFBMDWtKFFDhNpBGwzQgelSJUJBKhKgBOSBKgI3WdpM5SOsUPMVVS0sIjQpOJ9OV6su7skVfVK1/rwf5/8UBavv9lvxn/5QpEIByRxkon2ut1gvuzl6I952W6pTRZJ1iG9+3Bo4Z7yoLjfKC79MTHtn0eAxd8tqfDswBmSXO9o5e6MG8FOkQCFNTkSQkbJNKcUIBklVjWEE3mksf7Tc/eGBVshIgKPlbmUiiQ9ttW8Ri1WDGAF6Yu4znRLaY7WCbs6AYknUBms9ui3HvCTDO8IeLB723dghGTSLDFAJmGYgYF3vahsTwFFY7fW5EFx2U6tO4qy5siq4Myk2sFd7UklM5qYGKTHJakckslKGJXNTI5CGSUBLJElJjCShtdouMJxOAGsnAKdUIXnYt71IdG7XZu4KQWLDZrja1cTecdZOKfEsrXGZEj7QoeYqpUIQQXIjcCHjU6h+IfZKLaB6YLPew+IUU6JIBQU4KsbEMWEsP7cOLTTwQHxG4gRBrb3XfCaHmgLSFBCtjSZTk72XC6eRxVhACo2z9eD/P5K8qFt/Xg73/IIDQQhCAIbAAAAAJYBOKEKC41CEIAQUiEAiRCEJEKEIQGdCraXzrJglPKcpy1LQKEIVEuzxrj8lXsDjI7MEIVXubFP/B+RbSsxCEIQx8cVUaEKSsdiN6AhClGN7kNsPm3+675FR6LHmWbvqUiFJUtoCEIBUqVCECJwQhAMjww5pmAaZiaz9BxCbwJJANJnDchCA1Vn239eDvd8ghCA0kIQhB//2Q=="/>
          <p:cNvSpPr>
            <a:spLocks noChangeAspect="1" noChangeArrowheads="1"/>
          </p:cNvSpPr>
          <p:nvPr/>
        </p:nvSpPr>
        <p:spPr bwMode="auto">
          <a:xfrm>
            <a:off x="21590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5314" name="Picture 1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827962" y="1477717"/>
            <a:ext cx="979488" cy="73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16" name="Picture 20" descr="http://t2.gstatic.com/images?q=tbn:ANd9GcQEHARLU2mqcKq-NkiymU45t0iuH7COLiNWsc222lntvG4If1y3ww"/>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75201" y="2038982"/>
            <a:ext cx="691517" cy="691517"/>
          </a:xfrm>
          <a:prstGeom prst="rect">
            <a:avLst/>
          </a:prstGeom>
          <a:noFill/>
          <a:extLst>
            <a:ext uri="{909E8E84-426E-40DD-AFC4-6F175D3DCCD1}">
              <a14:hiddenFill xmlns:a14="http://schemas.microsoft.com/office/drawing/2010/main">
                <a:solidFill>
                  <a:srgbClr val="FFFFFF"/>
                </a:solidFill>
              </a14:hiddenFill>
            </a:ext>
          </a:extLst>
        </p:spPr>
      </p:pic>
      <p:pic>
        <p:nvPicPr>
          <p:cNvPr id="55317" name="Picture 2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051800" y="2504129"/>
            <a:ext cx="651200" cy="6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18" name="Picture 2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739960" y="2990272"/>
            <a:ext cx="672987" cy="67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20" name="Picture 24" descr="http://t3.gstatic.com/images?q=tbn:ANd9GcSjmlKIJGHcV4eP7E4iqtiJ6Obd84D2sT78D7pjnWVNdgiKNzvJ"/>
          <p:cNvPicPr>
            <a:picLocks noChangeAspect="1" noChangeArrowheads="1"/>
          </p:cNvPicPr>
          <p:nvPr/>
        </p:nvPicPr>
        <p:blipFill rotWithShape="1">
          <a:blip r:embed="rId17">
            <a:extLst>
              <a:ext uri="{28A0092B-C50C-407E-A947-70E740481C1C}">
                <a14:useLocalDpi xmlns:a14="http://schemas.microsoft.com/office/drawing/2010/main" val="0"/>
              </a:ext>
            </a:extLst>
          </a:blip>
          <a:srcRect t="5341" b="14069"/>
          <a:stretch/>
        </p:blipFill>
        <p:spPr bwMode="auto">
          <a:xfrm>
            <a:off x="7008243" y="3962400"/>
            <a:ext cx="2135757" cy="73201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8" descr="data:image/jpeg;base64,/9j/4AAQSkZJRgABAQAAAQABAAD/2wCEAAkGBhISERASEBQSFBUWFxoWFRgWFxUVFRcVFxIWFBQWFhgYHCchGCAoHBQXHzAhLycpODgtFR4xNTArOSYsLCwBCQoKDgwOGA8PGikkHCIpKSwuMS81LC8zNSosKSkqNiksLDU0KSosKSwqLCkpLDY0LCosMiwsLCw0LCksNCw2LP/AABEIAFsAawMBIgACEQEDEQH/xAAbAAACAgMBAAAAAAAAAAAAAAAABAUGAgMHAf/EADcQAAIBAgUCAwYEBAcAAAAAAAECAwARBAUSITFBUQYiYRMUMnGBoUJSkdEjcoLBBxYkQ2Lh8P/EABgBAQADAQAAAAAAAAAAAAAAAAABAgME/8QAHxEAAgIDAQADAQAAAAAAAAAAAAECEQMhMRIyQXFR/9oADAMBAAIRAxEAPwDuNFFFAFFFeE0B7RUJP4tgWTQbleC4F0B7XqUwuNjkGqNlYdwb1FoG+vGYAXOwpHOc6jw0ftJb2uALAnc8DYVz/N8/kxiyK7xolyFQFgGUG6ssgurX7EehrLJmUNfZjkyqGvs6UuKU8H9q23rjeB8UpBNFo2T/AHtCkDddgyatNwbbi39qv7eIbYczYce8G4GhTuAeWYWJAHyqMWSU35aM4Z76iy0VXvDHiWTEIxmhMWm3m8wRjuGC6gCbEHvtb5VPLMpNgRe17dbd66JLy/L6dEZqXDOiiioLBRRRQGnF4tIkLyMFUbkmqbPnrY46IiyQE2NjZ2Cnzl/yjoB169qjs2zoSuUxDGN42Zd94jvbzLyvHNKPniYOH/VMYxuUVCjPMpG2hRuq7/ESPmeKpFSyPzFbDairZNy5JCWsFc7XNmspt0YDn5+m9Q2YYLF4Wb3rBxxyoN5EGrUDaxLILEjbZhfi9S/hLMmxUPtjBLFHewD+ZHF76wbAuB3IA7d6sxC7d+bjY39CKmWN424y6c8svrmivZX/AIhx4lLBPZubrpkbQC/ZJCNJ/UHjY1pzjw4vslV5fd55AdRQN7FhqJVZCAN7bahY7Xp3OvCkOJDagVY8ulgxINx7RD5Zd/rVcxU2Ny+O2j3rDjZgbyR6bWJ3/iQH08wqkkn8lZnd/LZGyeEJIGVZLIlx/H+JPnqHwjbg2rZicqlw73Vwz21I0LXDDYDj4Sfl9atfhbxVhMQ4EcjRMwscPJpAJsAPZngjnjc0h45xMGFQ+7gJK7AHTbSL3vZeA1ZvHVuJV47VxITF59iIxaecySbWUcLttr/MfTf1q9+C8LL7N5pwweS3xbHSBzbpcn7Vyzw7iZosVHKEikF/gZgJNz8WmSxJHNxf612rAZgJFB3HcHYg9jVsWPy7fTfFj87Y7RRRW5uFYSNas6UxbbGgIuLKMLPIMSFWRri99wCNr6T+Lbn0rZj/AArhcRIkuJijldPhJX7H8w62N6rqu8LlkOk3I/4t8xVmyrPVlsreR+x4P8p61Mbi7Toye+kkB2rRJhByux+1MUnmOaxwrdiL7WW4BsSBqsT8IvcnoATUSSapkNGmaXQCX2A6/t3+VKQ5pHKNUJubbsfKFAuLuT0/Wo/Fk4nU05VYY2NxcMosAy8X1NZgQQfoNxVY8QZ6SvsoFOj8KcvIRtrfqflVPKKRi29EH/iBJhj7N8NGFkM2h2QaEkCoHZwnCc8/vTWUH3t2Z7E3A0MAQAb2t32HNaMtwUMh0zHzk6rNswPUjtxx6Vc8lyaCCxVSCxtc3YnV1v8ATmqSZpGDUtcEsVkC+yYxopKsLjnYDcLf4eftevckdxLpVnRIxqcatQtfYLY9ePr6U9nmfrHqUMAQOLgOx7KLHvzS0YWBIopDpeZg0nJIJHlTbsOvck1G6Ni75RiGeJWbk3P0ubfanqQwbbCnhW6IA0ji+tPmk8QtAVHM4NTFeNXB9RwahkzAxtoxG1js/A52ufwn7VZ80w96rXiTCwyCKRnKuOVXcm3B0nYb9T6ihnJbLTlviErYS+Zej9R/MOvzrRjMvRNUs05kRwpFggkdkN1tYWFr7MNJA2N+aouCzr2Fl3MY23N2G/6HnipLGY1CodTdSPKo6nqPTenSKMfFXisBdT2VdxHGuw9bAc+rVzN/EeqXWwck8njSb7BR2Aqw5hk7TsXf4uB2A6KB2qLnyMX0yAjsw/eqs0SLPk3iNZFGvRMo/MLuv9Q8y/ep3CywPcJNJHq/A/ni5va62IF7c9q5o2RyxkNHqJ/MuzD51IYLPZFIEq6hwGXZv6lH9v0rOv4W/TpWHyaziaYIUj84YPrDMPgsf37UsCZZg3424v8AhUm5b/3pUZhcUxUBbkN03v8AXvVpyTLdO53Y8mkVb2Tws2DOwp9TSWGSnlFbFTKtMyVurwigInFYa9VTN/DxZtQNtrHrV6kjpSXDXoDnP+W97m5Nb0yW3SrnJgBWHuNAVZMq9KxxGSqwsRVq9yo9xoDm2NySSK5S5X9SP+qMEIidTIpcDynbc/3ro75YDSsfhGLXrtv2HF+9qo4E2ROS5SfjYbn7VasJhrVuw+BAp6OCrJUQeQx0xXgFe1ICiiigPCKwaOtlFALtDWBgpuvLUAp7CvRBTVqLUAusFbBDW2igMQlZUUUAUUUUB//Z"/>
          <p:cNvSpPr>
            <a:spLocks noChangeAspect="1" noChangeArrowheads="1"/>
          </p:cNvSpPr>
          <p:nvPr/>
        </p:nvSpPr>
        <p:spPr bwMode="auto">
          <a:xfrm>
            <a:off x="368300"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30" descr="data:image/jpeg;base64,/9j/4AAQSkZJRgABAQAAAQABAAD/2wCEAAkGBhISERASEBQSFBUWFxoWFRgWFxUVFRcVFxIWFBQWFhgYHCchGCAoHBQXHzAhLycpODgtFR4xNTArOSYsLCwBCQoKDgwOGA8PGikkHCIpKSwuMS81LC8zNSosKSkqNiksLDU0KSosKSwqLCkpLDY0LCosMiwsLCw0LCksNCw2LP/AABEIAFsAawMBIgACEQEDEQH/xAAbAAACAgMBAAAAAAAAAAAAAAAABAUGAgMHAf/EADcQAAIBAgUCAwYEBAcAAAAAAAECAwARBAUSITFBUQYiYRMUMnGBoUJSkdEjcoLBBxYkQ2Lh8P/EABgBAQADAQAAAAAAAAAAAAAAAAABAgME/8QAHxEAAgIDAQADAQAAAAAAAAAAAAECEQMhMRIyQXFR/9oADAMBAAIRAxEAPwDuNFFFAFFFeE0B7RUJP4tgWTQbleC4F0B7XqUwuNjkGqNlYdwb1FoG+vGYAXOwpHOc6jw0ftJb2uALAnc8DYVz/N8/kxiyK7xolyFQFgGUG6ssgurX7EehrLJmUNfZjkyqGvs6UuKU8H9q23rjeB8UpBNFo2T/AHtCkDddgyatNwbbi39qv7eIbYczYce8G4GhTuAeWYWJAHyqMWSU35aM4Z76iy0VXvDHiWTEIxmhMWm3m8wRjuGC6gCbEHvtb5VPLMpNgRe17dbd66JLy/L6dEZqXDOiiioLBRRRQGnF4tIkLyMFUbkmqbPnrY46IiyQE2NjZ2Cnzl/yjoB169qjs2zoSuUxDGN42Zd94jvbzLyvHNKPniYOH/VMYxuUVCjPMpG2hRuq7/ESPmeKpFSyPzFbDairZNy5JCWsFc7XNmspt0YDn5+m9Q2YYLF4Wb3rBxxyoN5EGrUDaxLILEjbZhfi9S/hLMmxUPtjBLFHewD+ZHF76wbAuB3IA7d6sxC7d+bjY39CKmWN424y6c8svrmivZX/AIhx4lLBPZubrpkbQC/ZJCNJ/UHjY1pzjw4vslV5fd55AdRQN7FhqJVZCAN7bahY7Xp3OvCkOJDagVY8ulgxINx7RD5Zd/rVcxU2Ny+O2j3rDjZgbyR6bWJ3/iQH08wqkkn8lZnd/LZGyeEJIGVZLIlx/H+JPnqHwjbg2rZicqlw73Vwz21I0LXDDYDj4Sfl9atfhbxVhMQ4EcjRMwscPJpAJsAPZngjnjc0h45xMGFQ+7gJK7AHTbSL3vZeA1ZvHVuJV47VxITF59iIxaecySbWUcLttr/MfTf1q9+C8LL7N5pwweS3xbHSBzbpcn7Vyzw7iZosVHKEikF/gZgJNz8WmSxJHNxf612rAZgJFB3HcHYg9jVsWPy7fTfFj87Y7RRRW5uFYSNas6UxbbGgIuLKMLPIMSFWRri99wCNr6T+Lbn0rZj/AArhcRIkuJijldPhJX7H8w62N6rqu8LlkOk3I/4t8xVmyrPVlsreR+x4P8p61Mbi7Toye+kkB2rRJhByux+1MUnmOaxwrdiL7WW4BsSBqsT8IvcnoATUSSapkNGmaXQCX2A6/t3+VKQ5pHKNUJubbsfKFAuLuT0/Wo/Fk4nU05VYY2NxcMosAy8X1NZgQQfoNxVY8QZ6SvsoFOj8KcvIRtrfqflVPKKRi29EH/iBJhj7N8NGFkM2h2QaEkCoHZwnCc8/vTWUH3t2Z7E3A0MAQAb2t32HNaMtwUMh0zHzk6rNswPUjtxx6Vc8lyaCCxVSCxtc3YnV1v8ATmqSZpGDUtcEsVkC+yYxopKsLjnYDcLf4eftevckdxLpVnRIxqcatQtfYLY9ePr6U9nmfrHqUMAQOLgOx7KLHvzS0YWBIopDpeZg0nJIJHlTbsOvck1G6Ni75RiGeJWbk3P0ubfanqQwbbCnhW6IA0ji+tPmk8QtAVHM4NTFeNXB9RwahkzAxtoxG1js/A52ufwn7VZ80w96rXiTCwyCKRnKuOVXcm3B0nYb9T6ihnJbLTlviErYS+Zej9R/MOvzrRjMvRNUs05kRwpFggkdkN1tYWFr7MNJA2N+aouCzr2Fl3MY23N2G/6HnipLGY1CodTdSPKo6nqPTenSKMfFXisBdT2VdxHGuw9bAc+rVzN/EeqXWwck8njSb7BR2Aqw5hk7TsXf4uB2A6KB2qLnyMX0yAjsw/eqs0SLPk3iNZFGvRMo/MLuv9Q8y/ep3CywPcJNJHq/A/ni5va62IF7c9q5o2RyxkNHqJ/MuzD51IYLPZFIEq6hwGXZv6lH9v0rOv4W/TpWHyaziaYIUj84YPrDMPgsf37UsCZZg3424v8AhUm5b/3pUZhcUxUBbkN03v8AXvVpyTLdO53Y8mkVb2Tws2DOwp9TSWGSnlFbFTKtMyVurwigInFYa9VTN/DxZtQNtrHrV6kjpSXDXoDnP+W97m5Nb0yW3SrnJgBWHuNAVZMq9KxxGSqwsRVq9yo9xoDm2NySSK5S5X9SP+qMEIidTIpcDynbc/3ro75YDSsfhGLXrtv2HF+9qo4E2ROS5SfjYbn7VasJhrVuw+BAp6OCrJUQeQx0xXgFe1ICiiigPCKwaOtlFALtDWBgpuvLUAp7CvRBTVqLUAusFbBDW2igMQlZUUUAUUUUB//Z"/>
          <p:cNvSpPr>
            <a:spLocks noChangeAspect="1" noChangeArrowheads="1"/>
          </p:cNvSpPr>
          <p:nvPr/>
        </p:nvSpPr>
        <p:spPr bwMode="auto">
          <a:xfrm>
            <a:off x="520700"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2" descr="data:image/jpeg;base64,/9j/4AAQSkZJRgABAQAAAQABAAD/2wCEAAkGBhISERASEBQSFBUWFxoWFRgWFxUVFRcVFxIWFBQWFhgYHCchGCAoHBQXHzAhLycpODgtFR4xNTArOSYsLCwBCQoKDgwOGA8PGikkHCIpKSwuMS81LC8zNSosKSkqNiksLDU0KSosKSwqLCkpLDY0LCosMiwsLCw0LCksNCw2LP/AABEIAFsAawMBIgACEQEDEQH/xAAbAAACAgMBAAAAAAAAAAAAAAAABAUGAgMHAf/EADcQAAIBAgUCAwYEBAcAAAAAAAECAwARBAUSITFBUQYiYRMUMnGBoUJSkdEjcoLBBxYkQ2Lh8P/EABgBAQADAQAAAAAAAAAAAAAAAAABAgME/8QAHxEAAgIDAQADAQAAAAAAAAAAAAECEQMhMRIyQXFR/9oADAMBAAIRAxEAPwDuNFFFAFFFeE0B7RUJP4tgWTQbleC4F0B7XqUwuNjkGqNlYdwb1FoG+vGYAXOwpHOc6jw0ftJb2uALAnc8DYVz/N8/kxiyK7xolyFQFgGUG6ssgurX7EehrLJmUNfZjkyqGvs6UuKU8H9q23rjeB8UpBNFo2T/AHtCkDddgyatNwbbi39qv7eIbYczYce8G4GhTuAeWYWJAHyqMWSU35aM4Z76iy0VXvDHiWTEIxmhMWm3m8wRjuGC6gCbEHvtb5VPLMpNgRe17dbd66JLy/L6dEZqXDOiiioLBRRRQGnF4tIkLyMFUbkmqbPnrY46IiyQE2NjZ2Cnzl/yjoB169qjs2zoSuUxDGN42Zd94jvbzLyvHNKPniYOH/VMYxuUVCjPMpG2hRuq7/ESPmeKpFSyPzFbDairZNy5JCWsFc7XNmspt0YDn5+m9Q2YYLF4Wb3rBxxyoN5EGrUDaxLILEjbZhfi9S/hLMmxUPtjBLFHewD+ZHF76wbAuB3IA7d6sxC7d+bjY39CKmWN424y6c8svrmivZX/AIhx4lLBPZubrpkbQC/ZJCNJ/UHjY1pzjw4vslV5fd55AdRQN7FhqJVZCAN7bahY7Xp3OvCkOJDagVY8ulgxINx7RD5Zd/rVcxU2Ny+O2j3rDjZgbyR6bWJ3/iQH08wqkkn8lZnd/LZGyeEJIGVZLIlx/H+JPnqHwjbg2rZicqlw73Vwz21I0LXDDYDj4Sfl9atfhbxVhMQ4EcjRMwscPJpAJsAPZngjnjc0h45xMGFQ+7gJK7AHTbSL3vZeA1ZvHVuJV47VxITF59iIxaecySbWUcLttr/MfTf1q9+C8LL7N5pwweS3xbHSBzbpcn7Vyzw7iZosVHKEikF/gZgJNz8WmSxJHNxf612rAZgJFB3HcHYg9jVsWPy7fTfFj87Y7RRRW5uFYSNas6UxbbGgIuLKMLPIMSFWRri99wCNr6T+Lbn0rZj/AArhcRIkuJijldPhJX7H8w62N6rqu8LlkOk3I/4t8xVmyrPVlsreR+x4P8p61Mbi7Toye+kkB2rRJhByux+1MUnmOaxwrdiL7WW4BsSBqsT8IvcnoATUSSapkNGmaXQCX2A6/t3+VKQ5pHKNUJubbsfKFAuLuT0/Wo/Fk4nU05VYY2NxcMosAy8X1NZgQQfoNxVY8QZ6SvsoFOj8KcvIRtrfqflVPKKRi29EH/iBJhj7N8NGFkM2h2QaEkCoHZwnCc8/vTWUH3t2Z7E3A0MAQAb2t32HNaMtwUMh0zHzk6rNswPUjtxx6Vc8lyaCCxVSCxtc3YnV1v8ATmqSZpGDUtcEsVkC+yYxopKsLjnYDcLf4eftevckdxLpVnRIxqcatQtfYLY9ePr6U9nmfrHqUMAQOLgOx7KLHvzS0YWBIopDpeZg0nJIJHlTbsOvck1G6Ni75RiGeJWbk3P0ubfanqQwbbCnhW6IA0ji+tPmk8QtAVHM4NTFeNXB9RwahkzAxtoxG1js/A52ufwn7VZ80w96rXiTCwyCKRnKuOVXcm3B0nYb9T6ihnJbLTlviErYS+Zej9R/MOvzrRjMvRNUs05kRwpFggkdkN1tYWFr7MNJA2N+aouCzr2Fl3MY23N2G/6HnipLGY1CodTdSPKo6nqPTenSKMfFXisBdT2VdxHGuw9bAc+rVzN/EeqXWwck8njSb7BR2Aqw5hk7TsXf4uB2A6KB2qLnyMX0yAjsw/eqs0SLPk3iNZFGvRMo/MLuv9Q8y/ep3CywPcJNJHq/A/ni5va62IF7c9q5o2RyxkNHqJ/MuzD51IYLPZFIEq6hwGXZv6lH9v0rOv4W/TpWHyaziaYIUj84YPrDMPgsf37UsCZZg3424v8AhUm5b/3pUZhcUxUBbkN03v8AXvVpyTLdO53Y8mkVb2Tws2DOwp9TSWGSnlFbFTKtMyVurwigInFYa9VTN/DxZtQNtrHrV6kjpSXDXoDnP+W97m5Nb0yW3SrnJgBWHuNAVZMq9KxxGSqwsRVq9yo9xoDm2NySSK5S5X9SP+qMEIidTIpcDynbc/3ro75YDSsfhGLXrtv2HF+9qo4E2ROS5SfjYbn7VasJhrVuw+BAp6OCrJUQeQx0xXgFe1ICiiigPCKwaOtlFALtDWBgpuvLUAp7CvRBTVqLUAusFbBDW2igMQlZUUUAUUUUB//Z"/>
          <p:cNvSpPr>
            <a:spLocks noChangeAspect="1" noChangeArrowheads="1"/>
          </p:cNvSpPr>
          <p:nvPr/>
        </p:nvSpPr>
        <p:spPr bwMode="auto">
          <a:xfrm>
            <a:off x="673100"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5330" name="Picture 34" descr="http://t1.gstatic.com/images?q=tbn:ANd9GcSLpfM8nUZE-6yPt7wRKKkanEOOX7vCNh1Iu6E_7Ww6-8Sy8kwG">
            <a:hlinkClick r:id="rId18"/>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8836" b="17647"/>
          <a:stretch/>
        </p:blipFill>
        <p:spPr bwMode="auto">
          <a:xfrm>
            <a:off x="4635185" y="4386265"/>
            <a:ext cx="831534" cy="528162"/>
          </a:xfrm>
          <a:prstGeom prst="rect">
            <a:avLst/>
          </a:prstGeom>
          <a:noFill/>
          <a:extLst>
            <a:ext uri="{909E8E84-426E-40DD-AFC4-6F175D3DCCD1}">
              <a14:hiddenFill xmlns:a14="http://schemas.microsoft.com/office/drawing/2010/main">
                <a:solidFill>
                  <a:srgbClr val="FFFFFF"/>
                </a:solidFill>
              </a14:hiddenFill>
            </a:ext>
          </a:extLst>
        </p:spPr>
      </p:pic>
      <p:pic>
        <p:nvPicPr>
          <p:cNvPr id="55331" name="Picture 35"/>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031747" y="4850720"/>
            <a:ext cx="671253" cy="671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32" name="Picture 3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46325" y="2051682"/>
            <a:ext cx="695325"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33" name="Picture 37"/>
          <p:cNvPicPr>
            <a:picLocks noChangeAspect="1" noChangeArrowheads="1"/>
          </p:cNvPicPr>
          <p:nvPr/>
        </p:nvPicPr>
        <p:blipFill rotWithShape="1">
          <a:blip r:embed="rId22">
            <a:extLst>
              <a:ext uri="{28A0092B-C50C-407E-A947-70E740481C1C}">
                <a14:useLocalDpi xmlns:a14="http://schemas.microsoft.com/office/drawing/2010/main" val="0"/>
              </a:ext>
            </a:extLst>
          </a:blip>
          <a:srcRect l="24892" r="23593"/>
          <a:stretch/>
        </p:blipFill>
        <p:spPr bwMode="auto">
          <a:xfrm>
            <a:off x="7119716" y="3305228"/>
            <a:ext cx="754284" cy="77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000"/>
                                  </p:stCondLst>
                                  <p:childTnLst>
                                    <p:set>
                                      <p:cBhvr>
                                        <p:cTn id="6" dur="1" fill="hold">
                                          <p:stCondLst>
                                            <p:cond delay="0"/>
                                          </p:stCondLst>
                                        </p:cTn>
                                        <p:tgtEl>
                                          <p:spTgt spid="55332"/>
                                        </p:tgtEl>
                                        <p:attrNameLst>
                                          <p:attrName>style.visibility</p:attrName>
                                        </p:attrNameLst>
                                      </p:cBhvr>
                                      <p:to>
                                        <p:strVal val="visible"/>
                                      </p:to>
                                    </p:set>
                                    <p:anim calcmode="lin" valueType="num">
                                      <p:cBhvr>
                                        <p:cTn id="7" dur="2000" fill="hold"/>
                                        <p:tgtEl>
                                          <p:spTgt spid="55332"/>
                                        </p:tgtEl>
                                        <p:attrNameLst>
                                          <p:attrName>ppt_w</p:attrName>
                                        </p:attrNameLst>
                                      </p:cBhvr>
                                      <p:tavLst>
                                        <p:tav tm="0">
                                          <p:val>
                                            <p:fltVal val="0"/>
                                          </p:val>
                                        </p:tav>
                                        <p:tav tm="100000">
                                          <p:val>
                                            <p:strVal val="#ppt_w"/>
                                          </p:val>
                                        </p:tav>
                                      </p:tavLst>
                                    </p:anim>
                                    <p:anim calcmode="lin" valueType="num">
                                      <p:cBhvr>
                                        <p:cTn id="8" dur="2000" fill="hold"/>
                                        <p:tgtEl>
                                          <p:spTgt spid="55332"/>
                                        </p:tgtEl>
                                        <p:attrNameLst>
                                          <p:attrName>ppt_h</p:attrName>
                                        </p:attrNameLst>
                                      </p:cBhvr>
                                      <p:tavLst>
                                        <p:tav tm="0">
                                          <p:val>
                                            <p:fltVal val="0"/>
                                          </p:val>
                                        </p:tav>
                                        <p:tav tm="100000">
                                          <p:val>
                                            <p:strVal val="#ppt_h"/>
                                          </p:val>
                                        </p:tav>
                                      </p:tavLst>
                                    </p:anim>
                                    <p:animEffect transition="in" filter="fade">
                                      <p:cBhvr>
                                        <p:cTn id="9" dur="2000"/>
                                        <p:tgtEl>
                                          <p:spTgt spid="55332"/>
                                        </p:tgtEl>
                                      </p:cBhvr>
                                    </p:animEffect>
                                  </p:childTnLst>
                                </p:cTn>
                              </p:par>
                            </p:childTnLst>
                          </p:cTn>
                        </p:par>
                        <p:par>
                          <p:cTn id="10" fill="hold">
                            <p:stCondLst>
                              <p:cond delay="4000"/>
                            </p:stCondLst>
                            <p:childTnLst>
                              <p:par>
                                <p:cTn id="11" presetID="53" presetClass="entr" presetSubtype="16" fill="hold" nodeType="afterEffect">
                                  <p:stCondLst>
                                    <p:cond delay="1000"/>
                                  </p:stCondLst>
                                  <p:childTnLst>
                                    <p:set>
                                      <p:cBhvr>
                                        <p:cTn id="12" dur="1" fill="hold">
                                          <p:stCondLst>
                                            <p:cond delay="0"/>
                                          </p:stCondLst>
                                        </p:cTn>
                                        <p:tgtEl>
                                          <p:spTgt spid="55300"/>
                                        </p:tgtEl>
                                        <p:attrNameLst>
                                          <p:attrName>style.visibility</p:attrName>
                                        </p:attrNameLst>
                                      </p:cBhvr>
                                      <p:to>
                                        <p:strVal val="visible"/>
                                      </p:to>
                                    </p:set>
                                    <p:anim calcmode="lin" valueType="num">
                                      <p:cBhvr>
                                        <p:cTn id="13" dur="500" fill="hold"/>
                                        <p:tgtEl>
                                          <p:spTgt spid="55300"/>
                                        </p:tgtEl>
                                        <p:attrNameLst>
                                          <p:attrName>ppt_w</p:attrName>
                                        </p:attrNameLst>
                                      </p:cBhvr>
                                      <p:tavLst>
                                        <p:tav tm="0">
                                          <p:val>
                                            <p:fltVal val="0"/>
                                          </p:val>
                                        </p:tav>
                                        <p:tav tm="100000">
                                          <p:val>
                                            <p:strVal val="#ppt_w"/>
                                          </p:val>
                                        </p:tav>
                                      </p:tavLst>
                                    </p:anim>
                                    <p:anim calcmode="lin" valueType="num">
                                      <p:cBhvr>
                                        <p:cTn id="14" dur="500" fill="hold"/>
                                        <p:tgtEl>
                                          <p:spTgt spid="55300"/>
                                        </p:tgtEl>
                                        <p:attrNameLst>
                                          <p:attrName>ppt_h</p:attrName>
                                        </p:attrNameLst>
                                      </p:cBhvr>
                                      <p:tavLst>
                                        <p:tav tm="0">
                                          <p:val>
                                            <p:fltVal val="0"/>
                                          </p:val>
                                        </p:tav>
                                        <p:tav tm="100000">
                                          <p:val>
                                            <p:strVal val="#ppt_h"/>
                                          </p:val>
                                        </p:tav>
                                      </p:tavLst>
                                    </p:anim>
                                    <p:animEffect transition="in" filter="fade">
                                      <p:cBhvr>
                                        <p:cTn id="15" dur="500"/>
                                        <p:tgtEl>
                                          <p:spTgt spid="55300"/>
                                        </p:tgtEl>
                                      </p:cBhvr>
                                    </p:animEffect>
                                  </p:childTnLst>
                                </p:cTn>
                              </p:par>
                            </p:childTnLst>
                          </p:cTn>
                        </p:par>
                        <p:par>
                          <p:cTn id="16" fill="hold">
                            <p:stCondLst>
                              <p:cond delay="5500"/>
                            </p:stCondLst>
                            <p:childTnLst>
                              <p:par>
                                <p:cTn id="17" presetID="31" presetClass="entr" presetSubtype="0" fill="hold" nodeType="afterEffect">
                                  <p:stCondLst>
                                    <p:cond delay="1000"/>
                                  </p:stCondLst>
                                  <p:childTnLst>
                                    <p:set>
                                      <p:cBhvr>
                                        <p:cTn id="18" dur="1" fill="hold">
                                          <p:stCondLst>
                                            <p:cond delay="0"/>
                                          </p:stCondLst>
                                        </p:cTn>
                                        <p:tgtEl>
                                          <p:spTgt spid="55304"/>
                                        </p:tgtEl>
                                        <p:attrNameLst>
                                          <p:attrName>style.visibility</p:attrName>
                                        </p:attrNameLst>
                                      </p:cBhvr>
                                      <p:to>
                                        <p:strVal val="visible"/>
                                      </p:to>
                                    </p:set>
                                    <p:anim calcmode="lin" valueType="num">
                                      <p:cBhvr>
                                        <p:cTn id="19" dur="1000" fill="hold"/>
                                        <p:tgtEl>
                                          <p:spTgt spid="55304"/>
                                        </p:tgtEl>
                                        <p:attrNameLst>
                                          <p:attrName>ppt_w</p:attrName>
                                        </p:attrNameLst>
                                      </p:cBhvr>
                                      <p:tavLst>
                                        <p:tav tm="0">
                                          <p:val>
                                            <p:fltVal val="0"/>
                                          </p:val>
                                        </p:tav>
                                        <p:tav tm="100000">
                                          <p:val>
                                            <p:strVal val="#ppt_w"/>
                                          </p:val>
                                        </p:tav>
                                      </p:tavLst>
                                    </p:anim>
                                    <p:anim calcmode="lin" valueType="num">
                                      <p:cBhvr>
                                        <p:cTn id="20" dur="1000" fill="hold"/>
                                        <p:tgtEl>
                                          <p:spTgt spid="55304"/>
                                        </p:tgtEl>
                                        <p:attrNameLst>
                                          <p:attrName>ppt_h</p:attrName>
                                        </p:attrNameLst>
                                      </p:cBhvr>
                                      <p:tavLst>
                                        <p:tav tm="0">
                                          <p:val>
                                            <p:fltVal val="0"/>
                                          </p:val>
                                        </p:tav>
                                        <p:tav tm="100000">
                                          <p:val>
                                            <p:strVal val="#ppt_h"/>
                                          </p:val>
                                        </p:tav>
                                      </p:tavLst>
                                    </p:anim>
                                    <p:anim calcmode="lin" valueType="num">
                                      <p:cBhvr>
                                        <p:cTn id="21" dur="1000" fill="hold"/>
                                        <p:tgtEl>
                                          <p:spTgt spid="55304"/>
                                        </p:tgtEl>
                                        <p:attrNameLst>
                                          <p:attrName>style.rotation</p:attrName>
                                        </p:attrNameLst>
                                      </p:cBhvr>
                                      <p:tavLst>
                                        <p:tav tm="0">
                                          <p:val>
                                            <p:fltVal val="90"/>
                                          </p:val>
                                        </p:tav>
                                        <p:tav tm="100000">
                                          <p:val>
                                            <p:fltVal val="0"/>
                                          </p:val>
                                        </p:tav>
                                      </p:tavLst>
                                    </p:anim>
                                    <p:animEffect transition="in" filter="fade">
                                      <p:cBhvr>
                                        <p:cTn id="22" dur="1000"/>
                                        <p:tgtEl>
                                          <p:spTgt spid="55304"/>
                                        </p:tgtEl>
                                      </p:cBhvr>
                                    </p:animEffect>
                                  </p:childTnLst>
                                </p:cTn>
                              </p:par>
                            </p:childTnLst>
                          </p:cTn>
                        </p:par>
                        <p:par>
                          <p:cTn id="23" fill="hold">
                            <p:stCondLst>
                              <p:cond delay="7500"/>
                            </p:stCondLst>
                            <p:childTnLst>
                              <p:par>
                                <p:cTn id="24" presetID="53" presetClass="entr" presetSubtype="16" fill="hold" nodeType="afterEffect">
                                  <p:stCondLst>
                                    <p:cond delay="1000"/>
                                  </p:stCondLst>
                                  <p:childTnLst>
                                    <p:set>
                                      <p:cBhvr>
                                        <p:cTn id="25" dur="1" fill="hold">
                                          <p:stCondLst>
                                            <p:cond delay="0"/>
                                          </p:stCondLst>
                                        </p:cTn>
                                        <p:tgtEl>
                                          <p:spTgt spid="55309"/>
                                        </p:tgtEl>
                                        <p:attrNameLst>
                                          <p:attrName>style.visibility</p:attrName>
                                        </p:attrNameLst>
                                      </p:cBhvr>
                                      <p:to>
                                        <p:strVal val="visible"/>
                                      </p:to>
                                    </p:set>
                                    <p:anim calcmode="lin" valueType="num">
                                      <p:cBhvr>
                                        <p:cTn id="26" dur="500" fill="hold"/>
                                        <p:tgtEl>
                                          <p:spTgt spid="55309"/>
                                        </p:tgtEl>
                                        <p:attrNameLst>
                                          <p:attrName>ppt_w</p:attrName>
                                        </p:attrNameLst>
                                      </p:cBhvr>
                                      <p:tavLst>
                                        <p:tav tm="0">
                                          <p:val>
                                            <p:fltVal val="0"/>
                                          </p:val>
                                        </p:tav>
                                        <p:tav tm="100000">
                                          <p:val>
                                            <p:strVal val="#ppt_w"/>
                                          </p:val>
                                        </p:tav>
                                      </p:tavLst>
                                    </p:anim>
                                    <p:anim calcmode="lin" valueType="num">
                                      <p:cBhvr>
                                        <p:cTn id="27" dur="500" fill="hold"/>
                                        <p:tgtEl>
                                          <p:spTgt spid="55309"/>
                                        </p:tgtEl>
                                        <p:attrNameLst>
                                          <p:attrName>ppt_h</p:attrName>
                                        </p:attrNameLst>
                                      </p:cBhvr>
                                      <p:tavLst>
                                        <p:tav tm="0">
                                          <p:val>
                                            <p:fltVal val="0"/>
                                          </p:val>
                                        </p:tav>
                                        <p:tav tm="100000">
                                          <p:val>
                                            <p:strVal val="#ppt_h"/>
                                          </p:val>
                                        </p:tav>
                                      </p:tavLst>
                                    </p:anim>
                                    <p:animEffect transition="in" filter="fade">
                                      <p:cBhvr>
                                        <p:cTn id="28" dur="500"/>
                                        <p:tgtEl>
                                          <p:spTgt spid="55309"/>
                                        </p:tgtEl>
                                      </p:cBhvr>
                                    </p:animEffect>
                                  </p:childTnLst>
                                </p:cTn>
                              </p:par>
                            </p:childTnLst>
                          </p:cTn>
                        </p:par>
                        <p:par>
                          <p:cTn id="29" fill="hold">
                            <p:stCondLst>
                              <p:cond delay="9000"/>
                            </p:stCondLst>
                            <p:childTnLst>
                              <p:par>
                                <p:cTn id="30" presetID="53" presetClass="entr" presetSubtype="16" fill="hold" nodeType="afterEffect">
                                  <p:stCondLst>
                                    <p:cond delay="1000"/>
                                  </p:stCondLst>
                                  <p:childTnLst>
                                    <p:set>
                                      <p:cBhvr>
                                        <p:cTn id="31" dur="1" fill="hold">
                                          <p:stCondLst>
                                            <p:cond delay="0"/>
                                          </p:stCondLst>
                                        </p:cTn>
                                        <p:tgtEl>
                                          <p:spTgt spid="55311"/>
                                        </p:tgtEl>
                                        <p:attrNameLst>
                                          <p:attrName>style.visibility</p:attrName>
                                        </p:attrNameLst>
                                      </p:cBhvr>
                                      <p:to>
                                        <p:strVal val="visible"/>
                                      </p:to>
                                    </p:set>
                                    <p:anim calcmode="lin" valueType="num">
                                      <p:cBhvr>
                                        <p:cTn id="32" dur="500" fill="hold"/>
                                        <p:tgtEl>
                                          <p:spTgt spid="55311"/>
                                        </p:tgtEl>
                                        <p:attrNameLst>
                                          <p:attrName>ppt_w</p:attrName>
                                        </p:attrNameLst>
                                      </p:cBhvr>
                                      <p:tavLst>
                                        <p:tav tm="0">
                                          <p:val>
                                            <p:fltVal val="0"/>
                                          </p:val>
                                        </p:tav>
                                        <p:tav tm="100000">
                                          <p:val>
                                            <p:strVal val="#ppt_w"/>
                                          </p:val>
                                        </p:tav>
                                      </p:tavLst>
                                    </p:anim>
                                    <p:anim calcmode="lin" valueType="num">
                                      <p:cBhvr>
                                        <p:cTn id="33" dur="500" fill="hold"/>
                                        <p:tgtEl>
                                          <p:spTgt spid="55311"/>
                                        </p:tgtEl>
                                        <p:attrNameLst>
                                          <p:attrName>ppt_h</p:attrName>
                                        </p:attrNameLst>
                                      </p:cBhvr>
                                      <p:tavLst>
                                        <p:tav tm="0">
                                          <p:val>
                                            <p:fltVal val="0"/>
                                          </p:val>
                                        </p:tav>
                                        <p:tav tm="100000">
                                          <p:val>
                                            <p:strVal val="#ppt_h"/>
                                          </p:val>
                                        </p:tav>
                                      </p:tavLst>
                                    </p:anim>
                                    <p:animEffect transition="in" filter="fade">
                                      <p:cBhvr>
                                        <p:cTn id="34" dur="500"/>
                                        <p:tgtEl>
                                          <p:spTgt spid="55311"/>
                                        </p:tgtEl>
                                      </p:cBhvr>
                                    </p:animEffect>
                                  </p:childTnLst>
                                </p:cTn>
                              </p:par>
                            </p:childTnLst>
                          </p:cTn>
                        </p:par>
                        <p:par>
                          <p:cTn id="35" fill="hold">
                            <p:stCondLst>
                              <p:cond delay="10500"/>
                            </p:stCondLst>
                            <p:childTnLst>
                              <p:par>
                                <p:cTn id="36" presetID="53" presetClass="entr" presetSubtype="16" fill="hold" nodeType="afterEffect">
                                  <p:stCondLst>
                                    <p:cond delay="100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animEffect transition="in" filter="fade">
                                      <p:cBhvr>
                                        <p:cTn id="40" dur="500"/>
                                        <p:tgtEl>
                                          <p:spTgt spid="24"/>
                                        </p:tgtEl>
                                      </p:cBhvr>
                                    </p:animEffect>
                                  </p:childTnLst>
                                </p:cTn>
                              </p:par>
                            </p:childTnLst>
                          </p:cTn>
                        </p:par>
                        <p:par>
                          <p:cTn id="41" fill="hold">
                            <p:stCondLst>
                              <p:cond delay="12000"/>
                            </p:stCondLst>
                            <p:childTnLst>
                              <p:par>
                                <p:cTn id="42" presetID="53" presetClass="entr" presetSubtype="16" fill="hold" nodeType="afterEffect">
                                  <p:stCondLst>
                                    <p:cond delay="5000"/>
                                  </p:stCondLst>
                                  <p:childTnLst>
                                    <p:set>
                                      <p:cBhvr>
                                        <p:cTn id="43" dur="1" fill="hold">
                                          <p:stCondLst>
                                            <p:cond delay="0"/>
                                          </p:stCondLst>
                                        </p:cTn>
                                        <p:tgtEl>
                                          <p:spTgt spid="55314"/>
                                        </p:tgtEl>
                                        <p:attrNameLst>
                                          <p:attrName>style.visibility</p:attrName>
                                        </p:attrNameLst>
                                      </p:cBhvr>
                                      <p:to>
                                        <p:strVal val="visible"/>
                                      </p:to>
                                    </p:set>
                                    <p:anim calcmode="lin" valueType="num">
                                      <p:cBhvr>
                                        <p:cTn id="44" dur="500" fill="hold"/>
                                        <p:tgtEl>
                                          <p:spTgt spid="55314"/>
                                        </p:tgtEl>
                                        <p:attrNameLst>
                                          <p:attrName>ppt_w</p:attrName>
                                        </p:attrNameLst>
                                      </p:cBhvr>
                                      <p:tavLst>
                                        <p:tav tm="0">
                                          <p:val>
                                            <p:fltVal val="0"/>
                                          </p:val>
                                        </p:tav>
                                        <p:tav tm="100000">
                                          <p:val>
                                            <p:strVal val="#ppt_w"/>
                                          </p:val>
                                        </p:tav>
                                      </p:tavLst>
                                    </p:anim>
                                    <p:anim calcmode="lin" valueType="num">
                                      <p:cBhvr>
                                        <p:cTn id="45" dur="500" fill="hold"/>
                                        <p:tgtEl>
                                          <p:spTgt spid="55314"/>
                                        </p:tgtEl>
                                        <p:attrNameLst>
                                          <p:attrName>ppt_h</p:attrName>
                                        </p:attrNameLst>
                                      </p:cBhvr>
                                      <p:tavLst>
                                        <p:tav tm="0">
                                          <p:val>
                                            <p:fltVal val="0"/>
                                          </p:val>
                                        </p:tav>
                                        <p:tav tm="100000">
                                          <p:val>
                                            <p:strVal val="#ppt_h"/>
                                          </p:val>
                                        </p:tav>
                                      </p:tavLst>
                                    </p:anim>
                                    <p:animEffect transition="in" filter="fade">
                                      <p:cBhvr>
                                        <p:cTn id="46" dur="500"/>
                                        <p:tgtEl>
                                          <p:spTgt spid="55314"/>
                                        </p:tgtEl>
                                      </p:cBhvr>
                                    </p:animEffect>
                                  </p:childTnLst>
                                </p:cTn>
                              </p:par>
                            </p:childTnLst>
                          </p:cTn>
                        </p:par>
                        <p:par>
                          <p:cTn id="47" fill="hold">
                            <p:stCondLst>
                              <p:cond delay="17500"/>
                            </p:stCondLst>
                            <p:childTnLst>
                              <p:par>
                                <p:cTn id="48" presetID="53" presetClass="entr" presetSubtype="16" fill="hold" nodeType="afterEffect">
                                  <p:stCondLst>
                                    <p:cond delay="1000"/>
                                  </p:stCondLst>
                                  <p:childTnLst>
                                    <p:set>
                                      <p:cBhvr>
                                        <p:cTn id="49" dur="1" fill="hold">
                                          <p:stCondLst>
                                            <p:cond delay="0"/>
                                          </p:stCondLst>
                                        </p:cTn>
                                        <p:tgtEl>
                                          <p:spTgt spid="55316"/>
                                        </p:tgtEl>
                                        <p:attrNameLst>
                                          <p:attrName>style.visibility</p:attrName>
                                        </p:attrNameLst>
                                      </p:cBhvr>
                                      <p:to>
                                        <p:strVal val="visible"/>
                                      </p:to>
                                    </p:set>
                                    <p:anim calcmode="lin" valueType="num">
                                      <p:cBhvr>
                                        <p:cTn id="50" dur="500" fill="hold"/>
                                        <p:tgtEl>
                                          <p:spTgt spid="55316"/>
                                        </p:tgtEl>
                                        <p:attrNameLst>
                                          <p:attrName>ppt_w</p:attrName>
                                        </p:attrNameLst>
                                      </p:cBhvr>
                                      <p:tavLst>
                                        <p:tav tm="0">
                                          <p:val>
                                            <p:fltVal val="0"/>
                                          </p:val>
                                        </p:tav>
                                        <p:tav tm="100000">
                                          <p:val>
                                            <p:strVal val="#ppt_w"/>
                                          </p:val>
                                        </p:tav>
                                      </p:tavLst>
                                    </p:anim>
                                    <p:anim calcmode="lin" valueType="num">
                                      <p:cBhvr>
                                        <p:cTn id="51" dur="500" fill="hold"/>
                                        <p:tgtEl>
                                          <p:spTgt spid="55316"/>
                                        </p:tgtEl>
                                        <p:attrNameLst>
                                          <p:attrName>ppt_h</p:attrName>
                                        </p:attrNameLst>
                                      </p:cBhvr>
                                      <p:tavLst>
                                        <p:tav tm="0">
                                          <p:val>
                                            <p:fltVal val="0"/>
                                          </p:val>
                                        </p:tav>
                                        <p:tav tm="100000">
                                          <p:val>
                                            <p:strVal val="#ppt_h"/>
                                          </p:val>
                                        </p:tav>
                                      </p:tavLst>
                                    </p:anim>
                                    <p:animEffect transition="in" filter="fade">
                                      <p:cBhvr>
                                        <p:cTn id="52" dur="500"/>
                                        <p:tgtEl>
                                          <p:spTgt spid="55316"/>
                                        </p:tgtEl>
                                      </p:cBhvr>
                                    </p:animEffect>
                                  </p:childTnLst>
                                </p:cTn>
                              </p:par>
                            </p:childTnLst>
                          </p:cTn>
                        </p:par>
                        <p:par>
                          <p:cTn id="53" fill="hold">
                            <p:stCondLst>
                              <p:cond delay="19000"/>
                            </p:stCondLst>
                            <p:childTnLst>
                              <p:par>
                                <p:cTn id="54" presetID="53" presetClass="entr" presetSubtype="16" fill="hold" nodeType="afterEffect">
                                  <p:stCondLst>
                                    <p:cond delay="1000"/>
                                  </p:stCondLst>
                                  <p:childTnLst>
                                    <p:set>
                                      <p:cBhvr>
                                        <p:cTn id="55" dur="1" fill="hold">
                                          <p:stCondLst>
                                            <p:cond delay="0"/>
                                          </p:stCondLst>
                                        </p:cTn>
                                        <p:tgtEl>
                                          <p:spTgt spid="55317"/>
                                        </p:tgtEl>
                                        <p:attrNameLst>
                                          <p:attrName>style.visibility</p:attrName>
                                        </p:attrNameLst>
                                      </p:cBhvr>
                                      <p:to>
                                        <p:strVal val="visible"/>
                                      </p:to>
                                    </p:set>
                                    <p:anim calcmode="lin" valueType="num">
                                      <p:cBhvr>
                                        <p:cTn id="56" dur="500" fill="hold"/>
                                        <p:tgtEl>
                                          <p:spTgt spid="55317"/>
                                        </p:tgtEl>
                                        <p:attrNameLst>
                                          <p:attrName>ppt_w</p:attrName>
                                        </p:attrNameLst>
                                      </p:cBhvr>
                                      <p:tavLst>
                                        <p:tav tm="0">
                                          <p:val>
                                            <p:fltVal val="0"/>
                                          </p:val>
                                        </p:tav>
                                        <p:tav tm="100000">
                                          <p:val>
                                            <p:strVal val="#ppt_w"/>
                                          </p:val>
                                        </p:tav>
                                      </p:tavLst>
                                    </p:anim>
                                    <p:anim calcmode="lin" valueType="num">
                                      <p:cBhvr>
                                        <p:cTn id="57" dur="500" fill="hold"/>
                                        <p:tgtEl>
                                          <p:spTgt spid="55317"/>
                                        </p:tgtEl>
                                        <p:attrNameLst>
                                          <p:attrName>ppt_h</p:attrName>
                                        </p:attrNameLst>
                                      </p:cBhvr>
                                      <p:tavLst>
                                        <p:tav tm="0">
                                          <p:val>
                                            <p:fltVal val="0"/>
                                          </p:val>
                                        </p:tav>
                                        <p:tav tm="100000">
                                          <p:val>
                                            <p:strVal val="#ppt_h"/>
                                          </p:val>
                                        </p:tav>
                                      </p:tavLst>
                                    </p:anim>
                                    <p:animEffect transition="in" filter="fade">
                                      <p:cBhvr>
                                        <p:cTn id="58" dur="500"/>
                                        <p:tgtEl>
                                          <p:spTgt spid="55317"/>
                                        </p:tgtEl>
                                      </p:cBhvr>
                                    </p:animEffect>
                                  </p:childTnLst>
                                </p:cTn>
                              </p:par>
                            </p:childTnLst>
                          </p:cTn>
                        </p:par>
                        <p:par>
                          <p:cTn id="59" fill="hold">
                            <p:stCondLst>
                              <p:cond delay="20500"/>
                            </p:stCondLst>
                            <p:childTnLst>
                              <p:par>
                                <p:cTn id="60" presetID="53" presetClass="entr" presetSubtype="16" fill="hold" nodeType="afterEffect">
                                  <p:stCondLst>
                                    <p:cond delay="1000"/>
                                  </p:stCondLst>
                                  <p:childTnLst>
                                    <p:set>
                                      <p:cBhvr>
                                        <p:cTn id="61" dur="1" fill="hold">
                                          <p:stCondLst>
                                            <p:cond delay="0"/>
                                          </p:stCondLst>
                                        </p:cTn>
                                        <p:tgtEl>
                                          <p:spTgt spid="55318"/>
                                        </p:tgtEl>
                                        <p:attrNameLst>
                                          <p:attrName>style.visibility</p:attrName>
                                        </p:attrNameLst>
                                      </p:cBhvr>
                                      <p:to>
                                        <p:strVal val="visible"/>
                                      </p:to>
                                    </p:set>
                                    <p:anim calcmode="lin" valueType="num">
                                      <p:cBhvr>
                                        <p:cTn id="62" dur="500" fill="hold"/>
                                        <p:tgtEl>
                                          <p:spTgt spid="55318"/>
                                        </p:tgtEl>
                                        <p:attrNameLst>
                                          <p:attrName>ppt_w</p:attrName>
                                        </p:attrNameLst>
                                      </p:cBhvr>
                                      <p:tavLst>
                                        <p:tav tm="0">
                                          <p:val>
                                            <p:fltVal val="0"/>
                                          </p:val>
                                        </p:tav>
                                        <p:tav tm="100000">
                                          <p:val>
                                            <p:strVal val="#ppt_w"/>
                                          </p:val>
                                        </p:tav>
                                      </p:tavLst>
                                    </p:anim>
                                    <p:anim calcmode="lin" valueType="num">
                                      <p:cBhvr>
                                        <p:cTn id="63" dur="500" fill="hold"/>
                                        <p:tgtEl>
                                          <p:spTgt spid="55318"/>
                                        </p:tgtEl>
                                        <p:attrNameLst>
                                          <p:attrName>ppt_h</p:attrName>
                                        </p:attrNameLst>
                                      </p:cBhvr>
                                      <p:tavLst>
                                        <p:tav tm="0">
                                          <p:val>
                                            <p:fltVal val="0"/>
                                          </p:val>
                                        </p:tav>
                                        <p:tav tm="100000">
                                          <p:val>
                                            <p:strVal val="#ppt_h"/>
                                          </p:val>
                                        </p:tav>
                                      </p:tavLst>
                                    </p:anim>
                                    <p:animEffect transition="in" filter="fade">
                                      <p:cBhvr>
                                        <p:cTn id="64" dur="500"/>
                                        <p:tgtEl>
                                          <p:spTgt spid="55318"/>
                                        </p:tgtEl>
                                      </p:cBhvr>
                                    </p:animEffect>
                                  </p:childTnLst>
                                </p:cTn>
                              </p:par>
                            </p:childTnLst>
                          </p:cTn>
                        </p:par>
                        <p:par>
                          <p:cTn id="65" fill="hold">
                            <p:stCondLst>
                              <p:cond delay="22000"/>
                            </p:stCondLst>
                            <p:childTnLst>
                              <p:par>
                                <p:cTn id="66" presetID="53" presetClass="entr" presetSubtype="16" fill="hold" nodeType="afterEffect">
                                  <p:stCondLst>
                                    <p:cond delay="1000"/>
                                  </p:stCondLst>
                                  <p:childTnLst>
                                    <p:set>
                                      <p:cBhvr>
                                        <p:cTn id="67" dur="1" fill="hold">
                                          <p:stCondLst>
                                            <p:cond delay="0"/>
                                          </p:stCondLst>
                                        </p:cTn>
                                        <p:tgtEl>
                                          <p:spTgt spid="55333"/>
                                        </p:tgtEl>
                                        <p:attrNameLst>
                                          <p:attrName>style.visibility</p:attrName>
                                        </p:attrNameLst>
                                      </p:cBhvr>
                                      <p:to>
                                        <p:strVal val="visible"/>
                                      </p:to>
                                    </p:set>
                                    <p:anim calcmode="lin" valueType="num">
                                      <p:cBhvr>
                                        <p:cTn id="68" dur="500" fill="hold"/>
                                        <p:tgtEl>
                                          <p:spTgt spid="55333"/>
                                        </p:tgtEl>
                                        <p:attrNameLst>
                                          <p:attrName>ppt_w</p:attrName>
                                        </p:attrNameLst>
                                      </p:cBhvr>
                                      <p:tavLst>
                                        <p:tav tm="0">
                                          <p:val>
                                            <p:fltVal val="0"/>
                                          </p:val>
                                        </p:tav>
                                        <p:tav tm="100000">
                                          <p:val>
                                            <p:strVal val="#ppt_w"/>
                                          </p:val>
                                        </p:tav>
                                      </p:tavLst>
                                    </p:anim>
                                    <p:anim calcmode="lin" valueType="num">
                                      <p:cBhvr>
                                        <p:cTn id="69" dur="500" fill="hold"/>
                                        <p:tgtEl>
                                          <p:spTgt spid="55333"/>
                                        </p:tgtEl>
                                        <p:attrNameLst>
                                          <p:attrName>ppt_h</p:attrName>
                                        </p:attrNameLst>
                                      </p:cBhvr>
                                      <p:tavLst>
                                        <p:tav tm="0">
                                          <p:val>
                                            <p:fltVal val="0"/>
                                          </p:val>
                                        </p:tav>
                                        <p:tav tm="100000">
                                          <p:val>
                                            <p:strVal val="#ppt_h"/>
                                          </p:val>
                                        </p:tav>
                                      </p:tavLst>
                                    </p:anim>
                                    <p:animEffect transition="in" filter="fade">
                                      <p:cBhvr>
                                        <p:cTn id="70" dur="500"/>
                                        <p:tgtEl>
                                          <p:spTgt spid="55333"/>
                                        </p:tgtEl>
                                      </p:cBhvr>
                                    </p:animEffect>
                                  </p:childTnLst>
                                </p:cTn>
                              </p:par>
                            </p:childTnLst>
                          </p:cTn>
                        </p:par>
                        <p:par>
                          <p:cTn id="71" fill="hold">
                            <p:stCondLst>
                              <p:cond delay="23500"/>
                            </p:stCondLst>
                            <p:childTnLst>
                              <p:par>
                                <p:cTn id="72" presetID="53" presetClass="entr" presetSubtype="16" fill="hold" nodeType="afterEffect">
                                  <p:stCondLst>
                                    <p:cond delay="1000"/>
                                  </p:stCondLst>
                                  <p:childTnLst>
                                    <p:set>
                                      <p:cBhvr>
                                        <p:cTn id="73" dur="1" fill="hold">
                                          <p:stCondLst>
                                            <p:cond delay="0"/>
                                          </p:stCondLst>
                                        </p:cTn>
                                        <p:tgtEl>
                                          <p:spTgt spid="55320"/>
                                        </p:tgtEl>
                                        <p:attrNameLst>
                                          <p:attrName>style.visibility</p:attrName>
                                        </p:attrNameLst>
                                      </p:cBhvr>
                                      <p:to>
                                        <p:strVal val="visible"/>
                                      </p:to>
                                    </p:set>
                                    <p:anim calcmode="lin" valueType="num">
                                      <p:cBhvr>
                                        <p:cTn id="74" dur="500" fill="hold"/>
                                        <p:tgtEl>
                                          <p:spTgt spid="55320"/>
                                        </p:tgtEl>
                                        <p:attrNameLst>
                                          <p:attrName>ppt_w</p:attrName>
                                        </p:attrNameLst>
                                      </p:cBhvr>
                                      <p:tavLst>
                                        <p:tav tm="0">
                                          <p:val>
                                            <p:fltVal val="0"/>
                                          </p:val>
                                        </p:tav>
                                        <p:tav tm="100000">
                                          <p:val>
                                            <p:strVal val="#ppt_w"/>
                                          </p:val>
                                        </p:tav>
                                      </p:tavLst>
                                    </p:anim>
                                    <p:anim calcmode="lin" valueType="num">
                                      <p:cBhvr>
                                        <p:cTn id="75" dur="500" fill="hold"/>
                                        <p:tgtEl>
                                          <p:spTgt spid="55320"/>
                                        </p:tgtEl>
                                        <p:attrNameLst>
                                          <p:attrName>ppt_h</p:attrName>
                                        </p:attrNameLst>
                                      </p:cBhvr>
                                      <p:tavLst>
                                        <p:tav tm="0">
                                          <p:val>
                                            <p:fltVal val="0"/>
                                          </p:val>
                                        </p:tav>
                                        <p:tav tm="100000">
                                          <p:val>
                                            <p:strVal val="#ppt_h"/>
                                          </p:val>
                                        </p:tav>
                                      </p:tavLst>
                                    </p:anim>
                                    <p:animEffect transition="in" filter="fade">
                                      <p:cBhvr>
                                        <p:cTn id="76" dur="500"/>
                                        <p:tgtEl>
                                          <p:spTgt spid="55320"/>
                                        </p:tgtEl>
                                      </p:cBhvr>
                                    </p:animEffect>
                                  </p:childTnLst>
                                </p:cTn>
                              </p:par>
                            </p:childTnLst>
                          </p:cTn>
                        </p:par>
                        <p:par>
                          <p:cTn id="77" fill="hold">
                            <p:stCondLst>
                              <p:cond delay="25000"/>
                            </p:stCondLst>
                            <p:childTnLst>
                              <p:par>
                                <p:cTn id="78" presetID="53" presetClass="entr" presetSubtype="16" fill="hold" nodeType="afterEffect">
                                  <p:stCondLst>
                                    <p:cond delay="1000"/>
                                  </p:stCondLst>
                                  <p:childTnLst>
                                    <p:set>
                                      <p:cBhvr>
                                        <p:cTn id="79" dur="1" fill="hold">
                                          <p:stCondLst>
                                            <p:cond delay="0"/>
                                          </p:stCondLst>
                                        </p:cTn>
                                        <p:tgtEl>
                                          <p:spTgt spid="55330"/>
                                        </p:tgtEl>
                                        <p:attrNameLst>
                                          <p:attrName>style.visibility</p:attrName>
                                        </p:attrNameLst>
                                      </p:cBhvr>
                                      <p:to>
                                        <p:strVal val="visible"/>
                                      </p:to>
                                    </p:set>
                                    <p:anim calcmode="lin" valueType="num">
                                      <p:cBhvr>
                                        <p:cTn id="80" dur="500" fill="hold"/>
                                        <p:tgtEl>
                                          <p:spTgt spid="55330"/>
                                        </p:tgtEl>
                                        <p:attrNameLst>
                                          <p:attrName>ppt_w</p:attrName>
                                        </p:attrNameLst>
                                      </p:cBhvr>
                                      <p:tavLst>
                                        <p:tav tm="0">
                                          <p:val>
                                            <p:fltVal val="0"/>
                                          </p:val>
                                        </p:tav>
                                        <p:tav tm="100000">
                                          <p:val>
                                            <p:strVal val="#ppt_w"/>
                                          </p:val>
                                        </p:tav>
                                      </p:tavLst>
                                    </p:anim>
                                    <p:anim calcmode="lin" valueType="num">
                                      <p:cBhvr>
                                        <p:cTn id="81" dur="500" fill="hold"/>
                                        <p:tgtEl>
                                          <p:spTgt spid="55330"/>
                                        </p:tgtEl>
                                        <p:attrNameLst>
                                          <p:attrName>ppt_h</p:attrName>
                                        </p:attrNameLst>
                                      </p:cBhvr>
                                      <p:tavLst>
                                        <p:tav tm="0">
                                          <p:val>
                                            <p:fltVal val="0"/>
                                          </p:val>
                                        </p:tav>
                                        <p:tav tm="100000">
                                          <p:val>
                                            <p:strVal val="#ppt_h"/>
                                          </p:val>
                                        </p:tav>
                                      </p:tavLst>
                                    </p:anim>
                                    <p:animEffect transition="in" filter="fade">
                                      <p:cBhvr>
                                        <p:cTn id="82" dur="500"/>
                                        <p:tgtEl>
                                          <p:spTgt spid="55330"/>
                                        </p:tgtEl>
                                      </p:cBhvr>
                                    </p:animEffect>
                                  </p:childTnLst>
                                </p:cTn>
                              </p:par>
                            </p:childTnLst>
                          </p:cTn>
                        </p:par>
                        <p:par>
                          <p:cTn id="83" fill="hold">
                            <p:stCondLst>
                              <p:cond delay="26500"/>
                            </p:stCondLst>
                            <p:childTnLst>
                              <p:par>
                                <p:cTn id="84" presetID="45" presetClass="entr" presetSubtype="0" fill="hold" nodeType="afterEffect">
                                  <p:stCondLst>
                                    <p:cond delay="1000"/>
                                  </p:stCondLst>
                                  <p:childTnLst>
                                    <p:set>
                                      <p:cBhvr>
                                        <p:cTn id="85" dur="1" fill="hold">
                                          <p:stCondLst>
                                            <p:cond delay="0"/>
                                          </p:stCondLst>
                                        </p:cTn>
                                        <p:tgtEl>
                                          <p:spTgt spid="55331"/>
                                        </p:tgtEl>
                                        <p:attrNameLst>
                                          <p:attrName>style.visibility</p:attrName>
                                        </p:attrNameLst>
                                      </p:cBhvr>
                                      <p:to>
                                        <p:strVal val="visible"/>
                                      </p:to>
                                    </p:set>
                                    <p:animEffect transition="in" filter="fade">
                                      <p:cBhvr>
                                        <p:cTn id="86" dur="2000"/>
                                        <p:tgtEl>
                                          <p:spTgt spid="55331"/>
                                        </p:tgtEl>
                                      </p:cBhvr>
                                    </p:animEffect>
                                    <p:anim calcmode="lin" valueType="num">
                                      <p:cBhvr>
                                        <p:cTn id="87" dur="2000" fill="hold"/>
                                        <p:tgtEl>
                                          <p:spTgt spid="55331"/>
                                        </p:tgtEl>
                                        <p:attrNameLst>
                                          <p:attrName>ppt_w</p:attrName>
                                        </p:attrNameLst>
                                      </p:cBhvr>
                                      <p:tavLst>
                                        <p:tav tm="0" fmla="#ppt_w*sin(2.5*pi*$)">
                                          <p:val>
                                            <p:fltVal val="0"/>
                                          </p:val>
                                        </p:tav>
                                        <p:tav tm="100000">
                                          <p:val>
                                            <p:fltVal val="1"/>
                                          </p:val>
                                        </p:tav>
                                      </p:tavLst>
                                    </p:anim>
                                    <p:anim calcmode="lin" valueType="num">
                                      <p:cBhvr>
                                        <p:cTn id="88" dur="2000" fill="hold"/>
                                        <p:tgtEl>
                                          <p:spTgt spid="553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92075"/>
            <a:ext cx="8770937" cy="828675"/>
          </a:xfrm>
          <a:noFill/>
          <a:ln w="9525">
            <a:noFill/>
            <a:miter lim="800000"/>
            <a:headEnd/>
            <a:tailEnd/>
          </a:ln>
          <a:effectLst/>
        </p:spPr>
        <p:txBody>
          <a:bodyPr anchor="ctr"/>
          <a:lstStyle/>
          <a:p>
            <a:pPr eaLnBrk="1" hangingPunct="1"/>
            <a:r>
              <a:rPr lang="en-US" sz="2800" kern="1200" dirty="0" smtClean="0">
                <a:solidFill>
                  <a:srgbClr val="000000"/>
                </a:solidFill>
                <a:latin typeface="Verdana" pitchFamily="34" charset="0"/>
                <a:ea typeface="+mn-ea"/>
                <a:cs typeface="+mn-cs"/>
              </a:rPr>
              <a:t>Idea Junction - Flow</a:t>
            </a:r>
            <a:endParaRPr lang="en-US" sz="2800" kern="1200" dirty="0">
              <a:solidFill>
                <a:srgbClr val="000000"/>
              </a:solidFill>
              <a:latin typeface="Verdana" pitchFamily="34" charset="0"/>
              <a:ea typeface="+mn-ea"/>
              <a:cs typeface="+mn-cs"/>
            </a:endParaRPr>
          </a:p>
        </p:txBody>
      </p:sp>
      <p:pic>
        <p:nvPicPr>
          <p:cNvPr id="28"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graphicFrame>
        <p:nvGraphicFramePr>
          <p:cNvPr id="26" name="Object 25"/>
          <p:cNvGraphicFramePr>
            <a:graphicFrameLocks noChangeAspect="1"/>
          </p:cNvGraphicFramePr>
          <p:nvPr>
            <p:extLst>
              <p:ext uri="{D42A27DB-BD31-4B8C-83A1-F6EECF244321}">
                <p14:modId xmlns:p14="http://schemas.microsoft.com/office/powerpoint/2010/main" val="2997431396"/>
              </p:ext>
            </p:extLst>
          </p:nvPr>
        </p:nvGraphicFramePr>
        <p:xfrm>
          <a:off x="114300" y="1054100"/>
          <a:ext cx="8902700" cy="5118100"/>
        </p:xfrm>
        <a:graphic>
          <a:graphicData uri="http://schemas.openxmlformats.org/presentationml/2006/ole">
            <mc:AlternateContent xmlns:mc="http://schemas.openxmlformats.org/markup-compatibility/2006">
              <mc:Choice xmlns:v="urn:schemas-microsoft-com:vml" Requires="v">
                <p:oleObj spid="_x0000_s9254" r:id="rId4" imgW="10018776" imgH="5086807" progId="">
                  <p:embed/>
                </p:oleObj>
              </mc:Choice>
              <mc:Fallback>
                <p:oleObj r:id="rId4" imgW="10018776" imgH="5086807"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1054100"/>
                        <a:ext cx="8902700" cy="51181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8814915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716" name="Rectangle 20"/>
          <p:cNvSpPr>
            <a:spLocks noChangeArrowheads="1"/>
          </p:cNvSpPr>
          <p:nvPr/>
        </p:nvSpPr>
        <p:spPr bwMode="auto">
          <a:xfrm>
            <a:off x="165100" y="3048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8 Types Of Waste</a:t>
            </a:r>
          </a:p>
        </p:txBody>
      </p:sp>
      <p:sp>
        <p:nvSpPr>
          <p:cNvPr id="413740" name="Rectangle 44"/>
          <p:cNvSpPr>
            <a:spLocks noChangeArrowheads="1"/>
          </p:cNvSpPr>
          <p:nvPr/>
        </p:nvSpPr>
        <p:spPr bwMode="auto">
          <a:xfrm>
            <a:off x="2628900" y="1524000"/>
            <a:ext cx="457200" cy="457200"/>
          </a:xfrm>
          <a:prstGeom prst="rect">
            <a:avLst/>
          </a:prstGeom>
          <a:solidFill>
            <a:schemeClr val="accent5">
              <a:lumMod val="60000"/>
              <a:lumOff val="40000"/>
            </a:schemeClr>
          </a:solidFill>
          <a:ln w="9525" algn="ctr">
            <a:solidFill>
              <a:schemeClr val="accent2"/>
            </a:solidFill>
            <a:miter lim="800000"/>
            <a:headEnd/>
            <a:tailEnd/>
          </a:ln>
          <a:effectLst/>
        </p:spPr>
        <p:txBody>
          <a:bodyPr wrap="none" anchor="ctr"/>
          <a:lstStyle/>
          <a:p>
            <a:pPr algn="ctr"/>
            <a:r>
              <a:rPr lang="en-US" sz="1800" b="1" dirty="0">
                <a:solidFill>
                  <a:schemeClr val="tx1"/>
                </a:solidFill>
              </a:rPr>
              <a:t>D</a:t>
            </a:r>
          </a:p>
        </p:txBody>
      </p:sp>
      <p:sp>
        <p:nvSpPr>
          <p:cNvPr id="413741" name="Rectangle 45"/>
          <p:cNvSpPr>
            <a:spLocks noChangeArrowheads="1"/>
          </p:cNvSpPr>
          <p:nvPr/>
        </p:nvSpPr>
        <p:spPr bwMode="auto">
          <a:xfrm>
            <a:off x="3086100" y="1524000"/>
            <a:ext cx="11430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a:solidFill>
                  <a:schemeClr val="tx1"/>
                </a:solidFill>
              </a:rPr>
              <a:t>Defects</a:t>
            </a:r>
          </a:p>
        </p:txBody>
      </p:sp>
      <p:sp>
        <p:nvSpPr>
          <p:cNvPr id="413742" name="Rectangle 46"/>
          <p:cNvSpPr>
            <a:spLocks noChangeArrowheads="1"/>
          </p:cNvSpPr>
          <p:nvPr/>
        </p:nvSpPr>
        <p:spPr bwMode="auto">
          <a:xfrm>
            <a:off x="2628900" y="2057400"/>
            <a:ext cx="457200" cy="457200"/>
          </a:xfrm>
          <a:prstGeom prst="rect">
            <a:avLst/>
          </a:prstGeom>
          <a:solidFill>
            <a:schemeClr val="accent5">
              <a:lumMod val="60000"/>
              <a:lumOff val="40000"/>
            </a:schemeClr>
          </a:solidFill>
          <a:ln w="9525" algn="ctr">
            <a:solidFill>
              <a:schemeClr val="accent2"/>
            </a:solidFill>
            <a:miter lim="800000"/>
            <a:headEnd/>
            <a:tailEnd/>
          </a:ln>
          <a:effectLst/>
        </p:spPr>
        <p:txBody>
          <a:bodyPr wrap="none" anchor="ctr"/>
          <a:lstStyle/>
          <a:p>
            <a:pPr algn="ctr"/>
            <a:r>
              <a:rPr lang="en-US" sz="1800" b="1" dirty="0">
                <a:solidFill>
                  <a:schemeClr val="tx1"/>
                </a:solidFill>
              </a:rPr>
              <a:t>O</a:t>
            </a:r>
          </a:p>
        </p:txBody>
      </p:sp>
      <p:sp>
        <p:nvSpPr>
          <p:cNvPr id="413743" name="Rectangle 47"/>
          <p:cNvSpPr>
            <a:spLocks noChangeArrowheads="1"/>
          </p:cNvSpPr>
          <p:nvPr/>
        </p:nvSpPr>
        <p:spPr bwMode="auto">
          <a:xfrm>
            <a:off x="3086100" y="2057400"/>
            <a:ext cx="21971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dirty="0">
                <a:solidFill>
                  <a:schemeClr val="tx1"/>
                </a:solidFill>
              </a:rPr>
              <a:t>Over production</a:t>
            </a:r>
          </a:p>
        </p:txBody>
      </p:sp>
      <p:sp>
        <p:nvSpPr>
          <p:cNvPr id="413744" name="Rectangle 48"/>
          <p:cNvSpPr>
            <a:spLocks noChangeArrowheads="1"/>
          </p:cNvSpPr>
          <p:nvPr/>
        </p:nvSpPr>
        <p:spPr bwMode="auto">
          <a:xfrm>
            <a:off x="2628900" y="2590800"/>
            <a:ext cx="457200" cy="457200"/>
          </a:xfrm>
          <a:prstGeom prst="rect">
            <a:avLst/>
          </a:prstGeom>
          <a:solidFill>
            <a:schemeClr val="accent5">
              <a:lumMod val="60000"/>
              <a:lumOff val="40000"/>
            </a:schemeClr>
          </a:solidFill>
          <a:ln w="9525" algn="ctr">
            <a:solidFill>
              <a:schemeClr val="accent2"/>
            </a:solidFill>
            <a:miter lim="800000"/>
            <a:headEnd/>
            <a:tailEnd/>
          </a:ln>
          <a:effectLst/>
        </p:spPr>
        <p:txBody>
          <a:bodyPr wrap="none" anchor="ctr"/>
          <a:lstStyle/>
          <a:p>
            <a:pPr algn="ctr"/>
            <a:r>
              <a:rPr lang="en-US" sz="1800" b="1" dirty="0">
                <a:solidFill>
                  <a:schemeClr val="tx1"/>
                </a:solidFill>
              </a:rPr>
              <a:t>W</a:t>
            </a:r>
          </a:p>
        </p:txBody>
      </p:sp>
      <p:sp>
        <p:nvSpPr>
          <p:cNvPr id="413745" name="Rectangle 49"/>
          <p:cNvSpPr>
            <a:spLocks noChangeArrowheads="1"/>
          </p:cNvSpPr>
          <p:nvPr/>
        </p:nvSpPr>
        <p:spPr bwMode="auto">
          <a:xfrm>
            <a:off x="3086100" y="2590800"/>
            <a:ext cx="11684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dirty="0">
                <a:solidFill>
                  <a:schemeClr val="tx1"/>
                </a:solidFill>
              </a:rPr>
              <a:t>Waiting</a:t>
            </a:r>
          </a:p>
        </p:txBody>
      </p:sp>
      <p:sp>
        <p:nvSpPr>
          <p:cNvPr id="413746" name="Rectangle 50"/>
          <p:cNvSpPr>
            <a:spLocks noChangeArrowheads="1"/>
          </p:cNvSpPr>
          <p:nvPr/>
        </p:nvSpPr>
        <p:spPr bwMode="auto">
          <a:xfrm>
            <a:off x="2628900" y="3124200"/>
            <a:ext cx="457200" cy="457200"/>
          </a:xfrm>
          <a:prstGeom prst="rect">
            <a:avLst/>
          </a:prstGeom>
          <a:solidFill>
            <a:schemeClr val="accent5">
              <a:lumMod val="60000"/>
              <a:lumOff val="40000"/>
            </a:schemeClr>
          </a:solidFill>
          <a:ln w="9525" algn="ctr">
            <a:solidFill>
              <a:schemeClr val="accent2"/>
            </a:solidFill>
            <a:miter lim="800000"/>
            <a:headEnd/>
            <a:tailEnd/>
          </a:ln>
          <a:effectLst/>
        </p:spPr>
        <p:txBody>
          <a:bodyPr wrap="none" anchor="ctr"/>
          <a:lstStyle/>
          <a:p>
            <a:pPr algn="ctr"/>
            <a:r>
              <a:rPr lang="en-US" sz="1800" b="1" dirty="0">
                <a:solidFill>
                  <a:schemeClr val="tx1"/>
                </a:solidFill>
              </a:rPr>
              <a:t>N</a:t>
            </a:r>
          </a:p>
        </p:txBody>
      </p:sp>
      <p:sp>
        <p:nvSpPr>
          <p:cNvPr id="413747" name="Rectangle 51"/>
          <p:cNvSpPr>
            <a:spLocks noChangeArrowheads="1"/>
          </p:cNvSpPr>
          <p:nvPr/>
        </p:nvSpPr>
        <p:spPr bwMode="auto">
          <a:xfrm>
            <a:off x="3086100" y="3124200"/>
            <a:ext cx="26162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a:solidFill>
                  <a:schemeClr val="tx1"/>
                </a:solidFill>
              </a:rPr>
              <a:t>Not utilizing Talent</a:t>
            </a:r>
          </a:p>
        </p:txBody>
      </p:sp>
      <p:sp>
        <p:nvSpPr>
          <p:cNvPr id="413748" name="Rectangle 52"/>
          <p:cNvSpPr>
            <a:spLocks noChangeArrowheads="1"/>
          </p:cNvSpPr>
          <p:nvPr/>
        </p:nvSpPr>
        <p:spPr bwMode="auto">
          <a:xfrm>
            <a:off x="2628900" y="3657600"/>
            <a:ext cx="457200" cy="457200"/>
          </a:xfrm>
          <a:prstGeom prst="rect">
            <a:avLst/>
          </a:prstGeom>
          <a:solidFill>
            <a:schemeClr val="accent5">
              <a:lumMod val="75000"/>
            </a:schemeClr>
          </a:solidFill>
          <a:ln w="9525" algn="ctr">
            <a:solidFill>
              <a:schemeClr val="accent2"/>
            </a:solidFill>
            <a:miter lim="800000"/>
            <a:headEnd/>
            <a:tailEnd/>
          </a:ln>
          <a:effectLst/>
        </p:spPr>
        <p:txBody>
          <a:bodyPr wrap="none" anchor="ctr"/>
          <a:lstStyle/>
          <a:p>
            <a:pPr algn="ctr"/>
            <a:r>
              <a:rPr lang="en-US" sz="1800" b="1" dirty="0">
                <a:solidFill>
                  <a:schemeClr val="tx1"/>
                </a:solidFill>
              </a:rPr>
              <a:t>T</a:t>
            </a:r>
          </a:p>
        </p:txBody>
      </p:sp>
      <p:sp>
        <p:nvSpPr>
          <p:cNvPr id="413749" name="Rectangle 53"/>
          <p:cNvSpPr>
            <a:spLocks noChangeArrowheads="1"/>
          </p:cNvSpPr>
          <p:nvPr/>
        </p:nvSpPr>
        <p:spPr bwMode="auto">
          <a:xfrm>
            <a:off x="3086100" y="3657600"/>
            <a:ext cx="21336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dirty="0">
                <a:solidFill>
                  <a:schemeClr val="tx1"/>
                </a:solidFill>
              </a:rPr>
              <a:t>Transportation</a:t>
            </a:r>
          </a:p>
        </p:txBody>
      </p:sp>
      <p:sp>
        <p:nvSpPr>
          <p:cNvPr id="413750" name="Rectangle 54"/>
          <p:cNvSpPr>
            <a:spLocks noChangeArrowheads="1"/>
          </p:cNvSpPr>
          <p:nvPr/>
        </p:nvSpPr>
        <p:spPr bwMode="auto">
          <a:xfrm>
            <a:off x="2628900" y="4191000"/>
            <a:ext cx="457200" cy="457200"/>
          </a:xfrm>
          <a:prstGeom prst="rect">
            <a:avLst/>
          </a:prstGeom>
          <a:solidFill>
            <a:schemeClr val="accent5">
              <a:lumMod val="75000"/>
            </a:schemeClr>
          </a:solidFill>
          <a:ln w="9525" algn="ctr">
            <a:solidFill>
              <a:schemeClr val="accent2"/>
            </a:solidFill>
            <a:miter lim="800000"/>
            <a:headEnd/>
            <a:tailEnd/>
          </a:ln>
          <a:effectLst/>
        </p:spPr>
        <p:txBody>
          <a:bodyPr wrap="none" anchor="ctr"/>
          <a:lstStyle/>
          <a:p>
            <a:pPr algn="ctr"/>
            <a:r>
              <a:rPr lang="en-US" sz="1800" b="1" dirty="0">
                <a:solidFill>
                  <a:schemeClr val="tx1"/>
                </a:solidFill>
              </a:rPr>
              <a:t>I</a:t>
            </a:r>
          </a:p>
        </p:txBody>
      </p:sp>
      <p:sp>
        <p:nvSpPr>
          <p:cNvPr id="413751" name="Rectangle 55"/>
          <p:cNvSpPr>
            <a:spLocks noChangeArrowheads="1"/>
          </p:cNvSpPr>
          <p:nvPr/>
        </p:nvSpPr>
        <p:spPr bwMode="auto">
          <a:xfrm>
            <a:off x="3086100" y="4191000"/>
            <a:ext cx="14351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a:solidFill>
                  <a:schemeClr val="tx1"/>
                </a:solidFill>
              </a:rPr>
              <a:t>Inventory</a:t>
            </a:r>
          </a:p>
        </p:txBody>
      </p:sp>
      <p:sp>
        <p:nvSpPr>
          <p:cNvPr id="413752" name="Rectangle 56"/>
          <p:cNvSpPr>
            <a:spLocks noChangeArrowheads="1"/>
          </p:cNvSpPr>
          <p:nvPr/>
        </p:nvSpPr>
        <p:spPr bwMode="auto">
          <a:xfrm>
            <a:off x="2628900" y="4724400"/>
            <a:ext cx="457200" cy="457200"/>
          </a:xfrm>
          <a:prstGeom prst="rect">
            <a:avLst/>
          </a:prstGeom>
          <a:solidFill>
            <a:schemeClr val="accent5">
              <a:lumMod val="75000"/>
            </a:schemeClr>
          </a:solidFill>
          <a:ln w="9525" algn="ctr">
            <a:solidFill>
              <a:schemeClr val="accent2"/>
            </a:solidFill>
            <a:miter lim="800000"/>
            <a:headEnd/>
            <a:tailEnd/>
          </a:ln>
          <a:effectLst/>
        </p:spPr>
        <p:txBody>
          <a:bodyPr wrap="none" anchor="ctr"/>
          <a:lstStyle/>
          <a:p>
            <a:pPr algn="ctr"/>
            <a:r>
              <a:rPr lang="en-US" sz="1800" b="1">
                <a:solidFill>
                  <a:schemeClr val="tx1"/>
                </a:solidFill>
              </a:rPr>
              <a:t>M</a:t>
            </a:r>
          </a:p>
        </p:txBody>
      </p:sp>
      <p:sp>
        <p:nvSpPr>
          <p:cNvPr id="413753" name="Rectangle 57"/>
          <p:cNvSpPr>
            <a:spLocks noChangeArrowheads="1"/>
          </p:cNvSpPr>
          <p:nvPr/>
        </p:nvSpPr>
        <p:spPr bwMode="auto">
          <a:xfrm>
            <a:off x="3086100" y="4724400"/>
            <a:ext cx="10668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a:solidFill>
                  <a:schemeClr val="tx1"/>
                </a:solidFill>
              </a:rPr>
              <a:t>Motion</a:t>
            </a:r>
          </a:p>
        </p:txBody>
      </p:sp>
      <p:sp>
        <p:nvSpPr>
          <p:cNvPr id="413754" name="Rectangle 58"/>
          <p:cNvSpPr>
            <a:spLocks noChangeArrowheads="1"/>
          </p:cNvSpPr>
          <p:nvPr/>
        </p:nvSpPr>
        <p:spPr bwMode="auto">
          <a:xfrm>
            <a:off x="2628900" y="5257800"/>
            <a:ext cx="457200" cy="457200"/>
          </a:xfrm>
          <a:prstGeom prst="rect">
            <a:avLst/>
          </a:prstGeom>
          <a:solidFill>
            <a:schemeClr val="accent5">
              <a:lumMod val="75000"/>
            </a:schemeClr>
          </a:solidFill>
          <a:ln w="9525" algn="ctr">
            <a:solidFill>
              <a:schemeClr val="accent2"/>
            </a:solidFill>
            <a:miter lim="800000"/>
            <a:headEnd/>
            <a:tailEnd/>
          </a:ln>
          <a:effectLst/>
        </p:spPr>
        <p:txBody>
          <a:bodyPr wrap="none" anchor="ctr"/>
          <a:lstStyle/>
          <a:p>
            <a:pPr algn="ctr"/>
            <a:r>
              <a:rPr lang="en-US" sz="1800" b="1">
                <a:solidFill>
                  <a:schemeClr val="tx1"/>
                </a:solidFill>
              </a:rPr>
              <a:t>E</a:t>
            </a:r>
          </a:p>
        </p:txBody>
      </p:sp>
      <p:sp>
        <p:nvSpPr>
          <p:cNvPr id="413755" name="Rectangle 59"/>
          <p:cNvSpPr>
            <a:spLocks noChangeArrowheads="1"/>
          </p:cNvSpPr>
          <p:nvPr/>
        </p:nvSpPr>
        <p:spPr bwMode="auto">
          <a:xfrm>
            <a:off x="3086100" y="5257800"/>
            <a:ext cx="25273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dirty="0">
                <a:solidFill>
                  <a:schemeClr val="tx1"/>
                </a:solidFill>
              </a:rPr>
              <a:t>Excess Processing</a:t>
            </a:r>
          </a:p>
        </p:txBody>
      </p:sp>
      <p:pic>
        <p:nvPicPr>
          <p:cNvPr id="19" name="Picture 3"/>
          <p:cNvPicPr>
            <a:picLocks noChangeAspect="1" noChangeArrowheads="1"/>
          </p:cNvPicPr>
          <p:nvPr/>
        </p:nvPicPr>
        <p:blipFill>
          <a:blip r:embed="rId2"/>
          <a:srcRect/>
          <a:stretch>
            <a:fillRect/>
          </a:stretch>
        </p:blipFill>
        <p:spPr bwMode="auto">
          <a:xfrm>
            <a:off x="7174230" y="6502400"/>
            <a:ext cx="1969770" cy="304800"/>
          </a:xfrm>
          <a:prstGeom prst="rect">
            <a:avLst/>
          </a:prstGeom>
          <a:noFill/>
          <a:ln w="9525">
            <a:noFill/>
            <a:miter lim="800000"/>
            <a:headEnd/>
            <a:tailEnd/>
          </a:ln>
          <a:effectLst/>
        </p:spPr>
      </p:pic>
      <p:pic>
        <p:nvPicPr>
          <p:cNvPr id="29699" name="Picture 3"/>
          <p:cNvPicPr>
            <a:picLocks noChangeAspect="1" noChangeArrowheads="1"/>
          </p:cNvPicPr>
          <p:nvPr/>
        </p:nvPicPr>
        <p:blipFill>
          <a:blip r:embed="rId3"/>
          <a:srcRect/>
          <a:stretch>
            <a:fillRect/>
          </a:stretch>
        </p:blipFill>
        <p:spPr bwMode="auto">
          <a:xfrm>
            <a:off x="469901" y="2526301"/>
            <a:ext cx="2032000" cy="2047999"/>
          </a:xfrm>
          <a:prstGeom prst="rect">
            <a:avLst/>
          </a:prstGeom>
          <a:ln>
            <a:noFill/>
          </a:ln>
          <a:effectLst>
            <a:softEdge rad="112500"/>
          </a:effec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3686" y="914400"/>
            <a:ext cx="3621087" cy="517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20000"/>
                                  </p:stCondLst>
                                  <p:childTnLst>
                                    <p:set>
                                      <p:cBhvr>
                                        <p:cTn id="6" dur="1" fill="hold">
                                          <p:stCondLst>
                                            <p:cond delay="0"/>
                                          </p:stCondLst>
                                        </p:cTn>
                                        <p:tgtEl>
                                          <p:spTgt spid="413740"/>
                                        </p:tgtEl>
                                        <p:attrNameLst>
                                          <p:attrName>style.visibility</p:attrName>
                                        </p:attrNameLst>
                                      </p:cBhvr>
                                      <p:to>
                                        <p:strVal val="visible"/>
                                      </p:to>
                                    </p:set>
                                    <p:anim calcmode="lin" valueType="num">
                                      <p:cBhvr>
                                        <p:cTn id="7" dur="500" fill="hold"/>
                                        <p:tgtEl>
                                          <p:spTgt spid="413740"/>
                                        </p:tgtEl>
                                        <p:attrNameLst>
                                          <p:attrName>ppt_w</p:attrName>
                                        </p:attrNameLst>
                                      </p:cBhvr>
                                      <p:tavLst>
                                        <p:tav tm="0">
                                          <p:val>
                                            <p:fltVal val="0"/>
                                          </p:val>
                                        </p:tav>
                                        <p:tav tm="100000">
                                          <p:val>
                                            <p:strVal val="#ppt_w"/>
                                          </p:val>
                                        </p:tav>
                                      </p:tavLst>
                                    </p:anim>
                                    <p:anim calcmode="lin" valueType="num">
                                      <p:cBhvr>
                                        <p:cTn id="8" dur="500" fill="hold"/>
                                        <p:tgtEl>
                                          <p:spTgt spid="413740"/>
                                        </p:tgtEl>
                                        <p:attrNameLst>
                                          <p:attrName>ppt_h</p:attrName>
                                        </p:attrNameLst>
                                      </p:cBhvr>
                                      <p:tavLst>
                                        <p:tav tm="0">
                                          <p:val>
                                            <p:fltVal val="0"/>
                                          </p:val>
                                        </p:tav>
                                        <p:tav tm="100000">
                                          <p:val>
                                            <p:strVal val="#ppt_h"/>
                                          </p:val>
                                        </p:tav>
                                      </p:tavLst>
                                    </p:anim>
                                    <p:animEffect transition="in" filter="fade">
                                      <p:cBhvr>
                                        <p:cTn id="9" dur="500"/>
                                        <p:tgtEl>
                                          <p:spTgt spid="413740"/>
                                        </p:tgtEl>
                                      </p:cBhvr>
                                    </p:animEffect>
                                  </p:childTnLst>
                                </p:cTn>
                              </p:par>
                            </p:childTnLst>
                          </p:cTn>
                        </p:par>
                        <p:par>
                          <p:cTn id="10" fill="hold">
                            <p:stCondLst>
                              <p:cond delay="20500"/>
                            </p:stCondLst>
                            <p:childTnLst>
                              <p:par>
                                <p:cTn id="11" presetID="53" presetClass="entr" presetSubtype="16" fill="hold" grpId="0" nodeType="afterEffect">
                                  <p:stCondLst>
                                    <p:cond delay="0"/>
                                  </p:stCondLst>
                                  <p:childTnLst>
                                    <p:set>
                                      <p:cBhvr>
                                        <p:cTn id="12" dur="1" fill="hold">
                                          <p:stCondLst>
                                            <p:cond delay="0"/>
                                          </p:stCondLst>
                                        </p:cTn>
                                        <p:tgtEl>
                                          <p:spTgt spid="413742"/>
                                        </p:tgtEl>
                                        <p:attrNameLst>
                                          <p:attrName>style.visibility</p:attrName>
                                        </p:attrNameLst>
                                      </p:cBhvr>
                                      <p:to>
                                        <p:strVal val="visible"/>
                                      </p:to>
                                    </p:set>
                                    <p:anim calcmode="lin" valueType="num">
                                      <p:cBhvr>
                                        <p:cTn id="13" dur="500" fill="hold"/>
                                        <p:tgtEl>
                                          <p:spTgt spid="413742"/>
                                        </p:tgtEl>
                                        <p:attrNameLst>
                                          <p:attrName>ppt_w</p:attrName>
                                        </p:attrNameLst>
                                      </p:cBhvr>
                                      <p:tavLst>
                                        <p:tav tm="0">
                                          <p:val>
                                            <p:fltVal val="0"/>
                                          </p:val>
                                        </p:tav>
                                        <p:tav tm="100000">
                                          <p:val>
                                            <p:strVal val="#ppt_w"/>
                                          </p:val>
                                        </p:tav>
                                      </p:tavLst>
                                    </p:anim>
                                    <p:anim calcmode="lin" valueType="num">
                                      <p:cBhvr>
                                        <p:cTn id="14" dur="500" fill="hold"/>
                                        <p:tgtEl>
                                          <p:spTgt spid="413742"/>
                                        </p:tgtEl>
                                        <p:attrNameLst>
                                          <p:attrName>ppt_h</p:attrName>
                                        </p:attrNameLst>
                                      </p:cBhvr>
                                      <p:tavLst>
                                        <p:tav tm="0">
                                          <p:val>
                                            <p:fltVal val="0"/>
                                          </p:val>
                                        </p:tav>
                                        <p:tav tm="100000">
                                          <p:val>
                                            <p:strVal val="#ppt_h"/>
                                          </p:val>
                                        </p:tav>
                                      </p:tavLst>
                                    </p:anim>
                                    <p:animEffect transition="in" filter="fade">
                                      <p:cBhvr>
                                        <p:cTn id="15" dur="500"/>
                                        <p:tgtEl>
                                          <p:spTgt spid="413742"/>
                                        </p:tgtEl>
                                      </p:cBhvr>
                                    </p:animEffect>
                                  </p:childTnLst>
                                </p:cTn>
                              </p:par>
                            </p:childTnLst>
                          </p:cTn>
                        </p:par>
                        <p:par>
                          <p:cTn id="16" fill="hold">
                            <p:stCondLst>
                              <p:cond delay="21000"/>
                            </p:stCondLst>
                            <p:childTnLst>
                              <p:par>
                                <p:cTn id="17" presetID="53" presetClass="entr" presetSubtype="16" fill="hold" grpId="0" nodeType="afterEffect">
                                  <p:stCondLst>
                                    <p:cond delay="0"/>
                                  </p:stCondLst>
                                  <p:childTnLst>
                                    <p:set>
                                      <p:cBhvr>
                                        <p:cTn id="18" dur="1" fill="hold">
                                          <p:stCondLst>
                                            <p:cond delay="0"/>
                                          </p:stCondLst>
                                        </p:cTn>
                                        <p:tgtEl>
                                          <p:spTgt spid="413744"/>
                                        </p:tgtEl>
                                        <p:attrNameLst>
                                          <p:attrName>style.visibility</p:attrName>
                                        </p:attrNameLst>
                                      </p:cBhvr>
                                      <p:to>
                                        <p:strVal val="visible"/>
                                      </p:to>
                                    </p:set>
                                    <p:anim calcmode="lin" valueType="num">
                                      <p:cBhvr>
                                        <p:cTn id="19" dur="500" fill="hold"/>
                                        <p:tgtEl>
                                          <p:spTgt spid="413744"/>
                                        </p:tgtEl>
                                        <p:attrNameLst>
                                          <p:attrName>ppt_w</p:attrName>
                                        </p:attrNameLst>
                                      </p:cBhvr>
                                      <p:tavLst>
                                        <p:tav tm="0">
                                          <p:val>
                                            <p:fltVal val="0"/>
                                          </p:val>
                                        </p:tav>
                                        <p:tav tm="100000">
                                          <p:val>
                                            <p:strVal val="#ppt_w"/>
                                          </p:val>
                                        </p:tav>
                                      </p:tavLst>
                                    </p:anim>
                                    <p:anim calcmode="lin" valueType="num">
                                      <p:cBhvr>
                                        <p:cTn id="20" dur="500" fill="hold"/>
                                        <p:tgtEl>
                                          <p:spTgt spid="413744"/>
                                        </p:tgtEl>
                                        <p:attrNameLst>
                                          <p:attrName>ppt_h</p:attrName>
                                        </p:attrNameLst>
                                      </p:cBhvr>
                                      <p:tavLst>
                                        <p:tav tm="0">
                                          <p:val>
                                            <p:fltVal val="0"/>
                                          </p:val>
                                        </p:tav>
                                        <p:tav tm="100000">
                                          <p:val>
                                            <p:strVal val="#ppt_h"/>
                                          </p:val>
                                        </p:tav>
                                      </p:tavLst>
                                    </p:anim>
                                    <p:animEffect transition="in" filter="fade">
                                      <p:cBhvr>
                                        <p:cTn id="21" dur="500"/>
                                        <p:tgtEl>
                                          <p:spTgt spid="413744"/>
                                        </p:tgtEl>
                                      </p:cBhvr>
                                    </p:animEffect>
                                  </p:childTnLst>
                                </p:cTn>
                              </p:par>
                            </p:childTnLst>
                          </p:cTn>
                        </p:par>
                        <p:par>
                          <p:cTn id="22" fill="hold">
                            <p:stCondLst>
                              <p:cond delay="21500"/>
                            </p:stCondLst>
                            <p:childTnLst>
                              <p:par>
                                <p:cTn id="23" presetID="53" presetClass="entr" presetSubtype="16" fill="hold" grpId="0" nodeType="afterEffect">
                                  <p:stCondLst>
                                    <p:cond delay="0"/>
                                  </p:stCondLst>
                                  <p:childTnLst>
                                    <p:set>
                                      <p:cBhvr>
                                        <p:cTn id="24" dur="1" fill="hold">
                                          <p:stCondLst>
                                            <p:cond delay="0"/>
                                          </p:stCondLst>
                                        </p:cTn>
                                        <p:tgtEl>
                                          <p:spTgt spid="413746"/>
                                        </p:tgtEl>
                                        <p:attrNameLst>
                                          <p:attrName>style.visibility</p:attrName>
                                        </p:attrNameLst>
                                      </p:cBhvr>
                                      <p:to>
                                        <p:strVal val="visible"/>
                                      </p:to>
                                    </p:set>
                                    <p:anim calcmode="lin" valueType="num">
                                      <p:cBhvr>
                                        <p:cTn id="25" dur="500" fill="hold"/>
                                        <p:tgtEl>
                                          <p:spTgt spid="413746"/>
                                        </p:tgtEl>
                                        <p:attrNameLst>
                                          <p:attrName>ppt_w</p:attrName>
                                        </p:attrNameLst>
                                      </p:cBhvr>
                                      <p:tavLst>
                                        <p:tav tm="0">
                                          <p:val>
                                            <p:fltVal val="0"/>
                                          </p:val>
                                        </p:tav>
                                        <p:tav tm="100000">
                                          <p:val>
                                            <p:strVal val="#ppt_w"/>
                                          </p:val>
                                        </p:tav>
                                      </p:tavLst>
                                    </p:anim>
                                    <p:anim calcmode="lin" valueType="num">
                                      <p:cBhvr>
                                        <p:cTn id="26" dur="500" fill="hold"/>
                                        <p:tgtEl>
                                          <p:spTgt spid="413746"/>
                                        </p:tgtEl>
                                        <p:attrNameLst>
                                          <p:attrName>ppt_h</p:attrName>
                                        </p:attrNameLst>
                                      </p:cBhvr>
                                      <p:tavLst>
                                        <p:tav tm="0">
                                          <p:val>
                                            <p:fltVal val="0"/>
                                          </p:val>
                                        </p:tav>
                                        <p:tav tm="100000">
                                          <p:val>
                                            <p:strVal val="#ppt_h"/>
                                          </p:val>
                                        </p:tav>
                                      </p:tavLst>
                                    </p:anim>
                                    <p:animEffect transition="in" filter="fade">
                                      <p:cBhvr>
                                        <p:cTn id="27" dur="500"/>
                                        <p:tgtEl>
                                          <p:spTgt spid="413746"/>
                                        </p:tgtEl>
                                      </p:cBhvr>
                                    </p:animEffect>
                                  </p:childTnLst>
                                </p:cTn>
                              </p:par>
                            </p:childTnLst>
                          </p:cTn>
                        </p:par>
                        <p:par>
                          <p:cTn id="28" fill="hold">
                            <p:stCondLst>
                              <p:cond delay="22000"/>
                            </p:stCondLst>
                            <p:childTnLst>
                              <p:par>
                                <p:cTn id="29" presetID="53" presetClass="entr" presetSubtype="16" fill="hold" grpId="0" nodeType="afterEffect">
                                  <p:stCondLst>
                                    <p:cond delay="2000"/>
                                  </p:stCondLst>
                                  <p:childTnLst>
                                    <p:set>
                                      <p:cBhvr>
                                        <p:cTn id="30" dur="1" fill="hold">
                                          <p:stCondLst>
                                            <p:cond delay="0"/>
                                          </p:stCondLst>
                                        </p:cTn>
                                        <p:tgtEl>
                                          <p:spTgt spid="413748"/>
                                        </p:tgtEl>
                                        <p:attrNameLst>
                                          <p:attrName>style.visibility</p:attrName>
                                        </p:attrNameLst>
                                      </p:cBhvr>
                                      <p:to>
                                        <p:strVal val="visible"/>
                                      </p:to>
                                    </p:set>
                                    <p:anim calcmode="lin" valueType="num">
                                      <p:cBhvr>
                                        <p:cTn id="31" dur="500" fill="hold"/>
                                        <p:tgtEl>
                                          <p:spTgt spid="413748"/>
                                        </p:tgtEl>
                                        <p:attrNameLst>
                                          <p:attrName>ppt_w</p:attrName>
                                        </p:attrNameLst>
                                      </p:cBhvr>
                                      <p:tavLst>
                                        <p:tav tm="0">
                                          <p:val>
                                            <p:fltVal val="0"/>
                                          </p:val>
                                        </p:tav>
                                        <p:tav tm="100000">
                                          <p:val>
                                            <p:strVal val="#ppt_w"/>
                                          </p:val>
                                        </p:tav>
                                      </p:tavLst>
                                    </p:anim>
                                    <p:anim calcmode="lin" valueType="num">
                                      <p:cBhvr>
                                        <p:cTn id="32" dur="500" fill="hold"/>
                                        <p:tgtEl>
                                          <p:spTgt spid="413748"/>
                                        </p:tgtEl>
                                        <p:attrNameLst>
                                          <p:attrName>ppt_h</p:attrName>
                                        </p:attrNameLst>
                                      </p:cBhvr>
                                      <p:tavLst>
                                        <p:tav tm="0">
                                          <p:val>
                                            <p:fltVal val="0"/>
                                          </p:val>
                                        </p:tav>
                                        <p:tav tm="100000">
                                          <p:val>
                                            <p:strVal val="#ppt_h"/>
                                          </p:val>
                                        </p:tav>
                                      </p:tavLst>
                                    </p:anim>
                                    <p:animEffect transition="in" filter="fade">
                                      <p:cBhvr>
                                        <p:cTn id="33" dur="500"/>
                                        <p:tgtEl>
                                          <p:spTgt spid="413748"/>
                                        </p:tgtEl>
                                      </p:cBhvr>
                                    </p:animEffect>
                                  </p:childTnLst>
                                </p:cTn>
                              </p:par>
                            </p:childTnLst>
                          </p:cTn>
                        </p:par>
                        <p:par>
                          <p:cTn id="34" fill="hold">
                            <p:stCondLst>
                              <p:cond delay="24500"/>
                            </p:stCondLst>
                            <p:childTnLst>
                              <p:par>
                                <p:cTn id="35" presetID="53" presetClass="entr" presetSubtype="16" fill="hold" grpId="0" nodeType="afterEffect">
                                  <p:stCondLst>
                                    <p:cond delay="0"/>
                                  </p:stCondLst>
                                  <p:childTnLst>
                                    <p:set>
                                      <p:cBhvr>
                                        <p:cTn id="36" dur="1" fill="hold">
                                          <p:stCondLst>
                                            <p:cond delay="0"/>
                                          </p:stCondLst>
                                        </p:cTn>
                                        <p:tgtEl>
                                          <p:spTgt spid="413750"/>
                                        </p:tgtEl>
                                        <p:attrNameLst>
                                          <p:attrName>style.visibility</p:attrName>
                                        </p:attrNameLst>
                                      </p:cBhvr>
                                      <p:to>
                                        <p:strVal val="visible"/>
                                      </p:to>
                                    </p:set>
                                    <p:anim calcmode="lin" valueType="num">
                                      <p:cBhvr>
                                        <p:cTn id="37" dur="500" fill="hold"/>
                                        <p:tgtEl>
                                          <p:spTgt spid="413750"/>
                                        </p:tgtEl>
                                        <p:attrNameLst>
                                          <p:attrName>ppt_w</p:attrName>
                                        </p:attrNameLst>
                                      </p:cBhvr>
                                      <p:tavLst>
                                        <p:tav tm="0">
                                          <p:val>
                                            <p:fltVal val="0"/>
                                          </p:val>
                                        </p:tav>
                                        <p:tav tm="100000">
                                          <p:val>
                                            <p:strVal val="#ppt_w"/>
                                          </p:val>
                                        </p:tav>
                                      </p:tavLst>
                                    </p:anim>
                                    <p:anim calcmode="lin" valueType="num">
                                      <p:cBhvr>
                                        <p:cTn id="38" dur="500" fill="hold"/>
                                        <p:tgtEl>
                                          <p:spTgt spid="413750"/>
                                        </p:tgtEl>
                                        <p:attrNameLst>
                                          <p:attrName>ppt_h</p:attrName>
                                        </p:attrNameLst>
                                      </p:cBhvr>
                                      <p:tavLst>
                                        <p:tav tm="0">
                                          <p:val>
                                            <p:fltVal val="0"/>
                                          </p:val>
                                        </p:tav>
                                        <p:tav tm="100000">
                                          <p:val>
                                            <p:strVal val="#ppt_h"/>
                                          </p:val>
                                        </p:tav>
                                      </p:tavLst>
                                    </p:anim>
                                    <p:animEffect transition="in" filter="fade">
                                      <p:cBhvr>
                                        <p:cTn id="39" dur="500"/>
                                        <p:tgtEl>
                                          <p:spTgt spid="413750"/>
                                        </p:tgtEl>
                                      </p:cBhvr>
                                    </p:animEffect>
                                  </p:childTnLst>
                                </p:cTn>
                              </p:par>
                            </p:childTnLst>
                          </p:cTn>
                        </p:par>
                        <p:par>
                          <p:cTn id="40" fill="hold">
                            <p:stCondLst>
                              <p:cond delay="25000"/>
                            </p:stCondLst>
                            <p:childTnLst>
                              <p:par>
                                <p:cTn id="41" presetID="53" presetClass="entr" presetSubtype="16" fill="hold" grpId="0" nodeType="afterEffect">
                                  <p:stCondLst>
                                    <p:cond delay="0"/>
                                  </p:stCondLst>
                                  <p:childTnLst>
                                    <p:set>
                                      <p:cBhvr>
                                        <p:cTn id="42" dur="1" fill="hold">
                                          <p:stCondLst>
                                            <p:cond delay="0"/>
                                          </p:stCondLst>
                                        </p:cTn>
                                        <p:tgtEl>
                                          <p:spTgt spid="413752"/>
                                        </p:tgtEl>
                                        <p:attrNameLst>
                                          <p:attrName>style.visibility</p:attrName>
                                        </p:attrNameLst>
                                      </p:cBhvr>
                                      <p:to>
                                        <p:strVal val="visible"/>
                                      </p:to>
                                    </p:set>
                                    <p:anim calcmode="lin" valueType="num">
                                      <p:cBhvr>
                                        <p:cTn id="43" dur="500" fill="hold"/>
                                        <p:tgtEl>
                                          <p:spTgt spid="413752"/>
                                        </p:tgtEl>
                                        <p:attrNameLst>
                                          <p:attrName>ppt_w</p:attrName>
                                        </p:attrNameLst>
                                      </p:cBhvr>
                                      <p:tavLst>
                                        <p:tav tm="0">
                                          <p:val>
                                            <p:fltVal val="0"/>
                                          </p:val>
                                        </p:tav>
                                        <p:tav tm="100000">
                                          <p:val>
                                            <p:strVal val="#ppt_w"/>
                                          </p:val>
                                        </p:tav>
                                      </p:tavLst>
                                    </p:anim>
                                    <p:anim calcmode="lin" valueType="num">
                                      <p:cBhvr>
                                        <p:cTn id="44" dur="500" fill="hold"/>
                                        <p:tgtEl>
                                          <p:spTgt spid="413752"/>
                                        </p:tgtEl>
                                        <p:attrNameLst>
                                          <p:attrName>ppt_h</p:attrName>
                                        </p:attrNameLst>
                                      </p:cBhvr>
                                      <p:tavLst>
                                        <p:tav tm="0">
                                          <p:val>
                                            <p:fltVal val="0"/>
                                          </p:val>
                                        </p:tav>
                                        <p:tav tm="100000">
                                          <p:val>
                                            <p:strVal val="#ppt_h"/>
                                          </p:val>
                                        </p:tav>
                                      </p:tavLst>
                                    </p:anim>
                                    <p:animEffect transition="in" filter="fade">
                                      <p:cBhvr>
                                        <p:cTn id="45" dur="500"/>
                                        <p:tgtEl>
                                          <p:spTgt spid="413752"/>
                                        </p:tgtEl>
                                      </p:cBhvr>
                                    </p:animEffect>
                                  </p:childTnLst>
                                </p:cTn>
                              </p:par>
                            </p:childTnLst>
                          </p:cTn>
                        </p:par>
                        <p:par>
                          <p:cTn id="46" fill="hold">
                            <p:stCondLst>
                              <p:cond delay="25500"/>
                            </p:stCondLst>
                            <p:childTnLst>
                              <p:par>
                                <p:cTn id="47" presetID="53" presetClass="entr" presetSubtype="16" fill="hold" grpId="0" nodeType="afterEffect">
                                  <p:stCondLst>
                                    <p:cond delay="0"/>
                                  </p:stCondLst>
                                  <p:childTnLst>
                                    <p:set>
                                      <p:cBhvr>
                                        <p:cTn id="48" dur="1" fill="hold">
                                          <p:stCondLst>
                                            <p:cond delay="0"/>
                                          </p:stCondLst>
                                        </p:cTn>
                                        <p:tgtEl>
                                          <p:spTgt spid="413754"/>
                                        </p:tgtEl>
                                        <p:attrNameLst>
                                          <p:attrName>style.visibility</p:attrName>
                                        </p:attrNameLst>
                                      </p:cBhvr>
                                      <p:to>
                                        <p:strVal val="visible"/>
                                      </p:to>
                                    </p:set>
                                    <p:anim calcmode="lin" valueType="num">
                                      <p:cBhvr>
                                        <p:cTn id="49" dur="500" fill="hold"/>
                                        <p:tgtEl>
                                          <p:spTgt spid="413754"/>
                                        </p:tgtEl>
                                        <p:attrNameLst>
                                          <p:attrName>ppt_w</p:attrName>
                                        </p:attrNameLst>
                                      </p:cBhvr>
                                      <p:tavLst>
                                        <p:tav tm="0">
                                          <p:val>
                                            <p:fltVal val="0"/>
                                          </p:val>
                                        </p:tav>
                                        <p:tav tm="100000">
                                          <p:val>
                                            <p:strVal val="#ppt_w"/>
                                          </p:val>
                                        </p:tav>
                                      </p:tavLst>
                                    </p:anim>
                                    <p:anim calcmode="lin" valueType="num">
                                      <p:cBhvr>
                                        <p:cTn id="50" dur="500" fill="hold"/>
                                        <p:tgtEl>
                                          <p:spTgt spid="413754"/>
                                        </p:tgtEl>
                                        <p:attrNameLst>
                                          <p:attrName>ppt_h</p:attrName>
                                        </p:attrNameLst>
                                      </p:cBhvr>
                                      <p:tavLst>
                                        <p:tav tm="0">
                                          <p:val>
                                            <p:fltVal val="0"/>
                                          </p:val>
                                        </p:tav>
                                        <p:tav tm="100000">
                                          <p:val>
                                            <p:strVal val="#ppt_h"/>
                                          </p:val>
                                        </p:tav>
                                      </p:tavLst>
                                    </p:anim>
                                    <p:animEffect transition="in" filter="fade">
                                      <p:cBhvr>
                                        <p:cTn id="51" dur="500"/>
                                        <p:tgtEl>
                                          <p:spTgt spid="413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740" grpId="0" animBg="1"/>
      <p:bldP spid="413742" grpId="0" animBg="1"/>
      <p:bldP spid="413744" grpId="0" animBg="1"/>
      <p:bldP spid="413746" grpId="0" animBg="1"/>
      <p:bldP spid="413748" grpId="0" animBg="1"/>
      <p:bldP spid="413750" grpId="0" animBg="1"/>
      <p:bldP spid="413752" grpId="0" animBg="1"/>
      <p:bldP spid="413754" grpId="0" animBg="1"/>
    </p:bldLst>
  </p:timing>
</p:sld>
</file>

<file path=ppt/theme/theme1.xml><?xml version="1.0" encoding="utf-8"?>
<a:theme xmlns:a="http://schemas.openxmlformats.org/drawingml/2006/main" name="Atos v4.0">
  <a:themeElements>
    <a:clrScheme name="Custom 43">
      <a:dk1>
        <a:sysClr val="windowText" lastClr="000000"/>
      </a:dk1>
      <a:lt1>
        <a:sysClr val="window" lastClr="FFFFFF"/>
      </a:lt1>
      <a:dk2>
        <a:srgbClr val="0066A1"/>
      </a:dk2>
      <a:lt2>
        <a:srgbClr val="FFFFFF"/>
      </a:lt2>
      <a:accent1>
        <a:srgbClr val="0066A1"/>
      </a:accent1>
      <a:accent2>
        <a:srgbClr val="0089C4"/>
      </a:accent2>
      <a:accent3>
        <a:srgbClr val="00AFD8"/>
      </a:accent3>
      <a:accent4>
        <a:srgbClr val="0066A1"/>
      </a:accent4>
      <a:accent5>
        <a:srgbClr val="0089C4"/>
      </a:accent5>
      <a:accent6>
        <a:srgbClr val="0066A1"/>
      </a:accent6>
      <a:hlink>
        <a:srgbClr val="000000"/>
      </a:hlink>
      <a:folHlink>
        <a:srgbClr val="00AFD8"/>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Atos Primary Color Atos Blue">
      <a:srgbClr val="0066A1"/>
    </a:custClr>
    <a:custClr name="Atos Primary Color White">
      <a:srgbClr val="FFFFFF"/>
    </a:custClr>
    <a:custClr name="Atos Primary Color Grey">
      <a:srgbClr val="808080"/>
    </a:custClr>
    <a:custClr name="Atos Primary Color Black">
      <a:srgbClr val="000000"/>
    </a:custClr>
    <a:custClr name="Atos Secondary Color Orange">
      <a:srgbClr val="FA6119"/>
    </a:custClr>
    <a:custClr name="Atos Secondary Color Yellow">
      <a:srgbClr val="9E9500"/>
    </a:custClr>
    <a:custClr name="Atos Secondary Color Dark purple">
      <a:srgbClr val="6639B7"/>
    </a:custClr>
    <a:custClr name="Atos Secondary Color Light purple">
      <a:srgbClr val="A626AA"/>
    </a:custClr>
    <a:custClr name="Atos Secondary Color Teal">
      <a:srgbClr val="00A59C"/>
    </a:custClr>
    <a:custClr name="Atos Complementary Color Green">
      <a:srgbClr val="3F9C35"/>
    </a:custClr>
    <a:custClr name="Atos Complementary Color Pink">
      <a:srgbClr val="D71F85"/>
    </a:custClr>
    <a:custClr name="Atos Complementary Color Dark grey">
      <a:srgbClr val="898D8D"/>
    </a:custClr>
    <a:custClr name="Atos Complementary Color Light blue">
      <a:srgbClr val="00AFD8"/>
    </a:custClr>
    <a:custClr name="Atos Complementary Color Blue">
      <a:srgbClr val="0089C4"/>
    </a:custClr>
  </a:custClrLst>
  <a:extLst>
    <a:ext uri="{05A4C25C-085E-4340-85A3-A5531E510DB2}">
      <thm15:themeFamily xmlns:thm15="http://schemas.microsoft.com/office/thememl/2012/main" name="Atos-Syntel Template" id="{3803F1F6-64D9-4AC6-81E3-C28129A1BEEF}" vid="{C2ECC63D-A0F1-4E56-B1BF-0E6827590D37}"/>
    </a:ext>
  </a:extLst>
</a:theme>
</file>

<file path=ppt/theme/theme2.xml><?xml version="1.0" encoding="utf-8"?>
<a:theme xmlns:a="http://schemas.openxmlformats.org/drawingml/2006/main" name="1_Atos v4.0">
  <a:themeElements>
    <a:clrScheme name="Custom 43">
      <a:dk1>
        <a:sysClr val="windowText" lastClr="000000"/>
      </a:dk1>
      <a:lt1>
        <a:sysClr val="window" lastClr="FFFFFF"/>
      </a:lt1>
      <a:dk2>
        <a:srgbClr val="0066A1"/>
      </a:dk2>
      <a:lt2>
        <a:srgbClr val="FFFFFF"/>
      </a:lt2>
      <a:accent1>
        <a:srgbClr val="0066A1"/>
      </a:accent1>
      <a:accent2>
        <a:srgbClr val="0089C4"/>
      </a:accent2>
      <a:accent3>
        <a:srgbClr val="00AFD8"/>
      </a:accent3>
      <a:accent4>
        <a:srgbClr val="0066A1"/>
      </a:accent4>
      <a:accent5>
        <a:srgbClr val="0089C4"/>
      </a:accent5>
      <a:accent6>
        <a:srgbClr val="0066A1"/>
      </a:accent6>
      <a:hlink>
        <a:srgbClr val="000000"/>
      </a:hlink>
      <a:folHlink>
        <a:srgbClr val="00AFD8"/>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Atos Primary Color Atos Blue">
      <a:srgbClr val="0066A1"/>
    </a:custClr>
    <a:custClr name="Atos Primary Color White">
      <a:srgbClr val="FFFFFF"/>
    </a:custClr>
    <a:custClr name="Atos Primary Color Grey">
      <a:srgbClr val="808080"/>
    </a:custClr>
    <a:custClr name="Atos Primary Color Black">
      <a:srgbClr val="000000"/>
    </a:custClr>
    <a:custClr name="Atos Secondary Color Orange">
      <a:srgbClr val="FA6119"/>
    </a:custClr>
    <a:custClr name="Atos Secondary Color Yellow">
      <a:srgbClr val="9E9500"/>
    </a:custClr>
    <a:custClr name="Atos Secondary Color Dark purple">
      <a:srgbClr val="6639B7"/>
    </a:custClr>
    <a:custClr name="Atos Secondary Color Light purple">
      <a:srgbClr val="A626AA"/>
    </a:custClr>
    <a:custClr name="Atos Secondary Color Teal">
      <a:srgbClr val="00A59C"/>
    </a:custClr>
    <a:custClr name="Atos Complementary Color Green">
      <a:srgbClr val="3F9C35"/>
    </a:custClr>
    <a:custClr name="Atos Complementary Color Pink">
      <a:srgbClr val="D71F85"/>
    </a:custClr>
    <a:custClr name="Atos Complementary Color Dark grey">
      <a:srgbClr val="898D8D"/>
    </a:custClr>
    <a:custClr name="Atos Complementary Color Light blue">
      <a:srgbClr val="00AFD8"/>
    </a:custClr>
    <a:custClr name="Atos Complementary Color Blue">
      <a:srgbClr val="0089C4"/>
    </a:custClr>
  </a:custClrLst>
  <a:extLst>
    <a:ext uri="{05A4C25C-085E-4340-85A3-A5531E510DB2}">
      <thm15:themeFamily xmlns:thm15="http://schemas.microsoft.com/office/thememl/2012/main" name="Atos-Syntel Template" id="{3803F1F6-64D9-4AC6-81E3-C28129A1BEEF}" vid="{C2ECC63D-A0F1-4E56-B1BF-0E6827590D37}"/>
    </a:ext>
  </a:extLst>
</a:theme>
</file>

<file path=ppt/theme/theme3.xml><?xml version="1.0" encoding="utf-8"?>
<a:theme xmlns:a="http://schemas.openxmlformats.org/drawingml/2006/main" name="2_Atos v4.0">
  <a:themeElements>
    <a:clrScheme name="Custom 43">
      <a:dk1>
        <a:sysClr val="windowText" lastClr="000000"/>
      </a:dk1>
      <a:lt1>
        <a:sysClr val="window" lastClr="FFFFFF"/>
      </a:lt1>
      <a:dk2>
        <a:srgbClr val="0066A1"/>
      </a:dk2>
      <a:lt2>
        <a:srgbClr val="FFFFFF"/>
      </a:lt2>
      <a:accent1>
        <a:srgbClr val="0066A1"/>
      </a:accent1>
      <a:accent2>
        <a:srgbClr val="0089C4"/>
      </a:accent2>
      <a:accent3>
        <a:srgbClr val="00AFD8"/>
      </a:accent3>
      <a:accent4>
        <a:srgbClr val="0066A1"/>
      </a:accent4>
      <a:accent5>
        <a:srgbClr val="0089C4"/>
      </a:accent5>
      <a:accent6>
        <a:srgbClr val="0066A1"/>
      </a:accent6>
      <a:hlink>
        <a:srgbClr val="000000"/>
      </a:hlink>
      <a:folHlink>
        <a:srgbClr val="00AFD8"/>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Atos Primary Color Atos Blue">
      <a:srgbClr val="0066A1"/>
    </a:custClr>
    <a:custClr name="Atos Primary Color White">
      <a:srgbClr val="FFFFFF"/>
    </a:custClr>
    <a:custClr name="Atos Primary Color Grey">
      <a:srgbClr val="808080"/>
    </a:custClr>
    <a:custClr name="Atos Primary Color Black">
      <a:srgbClr val="000000"/>
    </a:custClr>
    <a:custClr name="Atos Secondary Color Orange">
      <a:srgbClr val="FA6119"/>
    </a:custClr>
    <a:custClr name="Atos Secondary Color Yellow">
      <a:srgbClr val="9E9500"/>
    </a:custClr>
    <a:custClr name="Atos Secondary Color Dark purple">
      <a:srgbClr val="6639B7"/>
    </a:custClr>
    <a:custClr name="Atos Secondary Color Light purple">
      <a:srgbClr val="A626AA"/>
    </a:custClr>
    <a:custClr name="Atos Secondary Color Teal">
      <a:srgbClr val="00A59C"/>
    </a:custClr>
    <a:custClr name="Atos Complementary Color Green">
      <a:srgbClr val="3F9C35"/>
    </a:custClr>
    <a:custClr name="Atos Complementary Color Pink">
      <a:srgbClr val="D71F85"/>
    </a:custClr>
    <a:custClr name="Atos Complementary Color Dark grey">
      <a:srgbClr val="898D8D"/>
    </a:custClr>
    <a:custClr name="Atos Complementary Color Light blue">
      <a:srgbClr val="00AFD8"/>
    </a:custClr>
    <a:custClr name="Atos Complementary Color Blue">
      <a:srgbClr val="0089C4"/>
    </a:custClr>
  </a:custClrLst>
  <a:extLst>
    <a:ext uri="{05A4C25C-085E-4340-85A3-A5531E510DB2}">
      <thm15:themeFamily xmlns:thm15="http://schemas.microsoft.com/office/thememl/2012/main" name="Atos-Syntel Template" id="{3803F1F6-64D9-4AC6-81E3-C28129A1BEEF}" vid="{C2ECC63D-A0F1-4E56-B1BF-0E6827590D37}"/>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6956</TotalTime>
  <Words>2804</Words>
  <Application>Microsoft Office PowerPoint</Application>
  <PresentationFormat>Letter Paper (8.5x11 in)</PresentationFormat>
  <Paragraphs>738</Paragraphs>
  <Slides>44</Slides>
  <Notes>27</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44</vt:i4>
      </vt:variant>
    </vt:vector>
  </HeadingPairs>
  <TitlesOfParts>
    <vt:vector size="57" baseType="lpstr">
      <vt:lpstr>Arial</vt:lpstr>
      <vt:lpstr>Calibri</vt:lpstr>
      <vt:lpstr>Lucida Sans Unicode</vt:lpstr>
      <vt:lpstr>Monotype Corsiva</vt:lpstr>
      <vt:lpstr>Stag Sans Light</vt:lpstr>
      <vt:lpstr>Times New Roman</vt:lpstr>
      <vt:lpstr>Trebuchet MS</vt:lpstr>
      <vt:lpstr>Verdana</vt:lpstr>
      <vt:lpstr>Wingdings</vt:lpstr>
      <vt:lpstr>Atos v4.0</vt:lpstr>
      <vt:lpstr>1_Atos v4.0</vt:lpstr>
      <vt:lpstr>2_Atos v4.0</vt:lpstr>
      <vt:lpstr>Image</vt:lpstr>
      <vt:lpstr>LEAN</vt:lpstr>
      <vt:lpstr>Leading With LEAN</vt:lpstr>
      <vt:lpstr>Leading With LEAN</vt:lpstr>
      <vt:lpstr>PowerPoint Presentation</vt:lpstr>
      <vt:lpstr>PowerPoint Presentation</vt:lpstr>
      <vt:lpstr>PowerPoint Presentation</vt:lpstr>
      <vt:lpstr>PowerPoint Presentation</vt:lpstr>
      <vt:lpstr>Idea Junction -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Syntel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Syntel</dc:creator>
  <cp:lastModifiedBy>Bhachu, RanjeetKaur</cp:lastModifiedBy>
  <cp:revision>736</cp:revision>
  <cp:lastPrinted>2004-02-17T13:25:10Z</cp:lastPrinted>
  <dcterms:created xsi:type="dcterms:W3CDTF">2009-01-26T07:27:58Z</dcterms:created>
  <dcterms:modified xsi:type="dcterms:W3CDTF">2019-07-09T05:30:43Z</dcterms:modified>
</cp:coreProperties>
</file>